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Average"/>
      <p:regular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gXbyVNp69ov4rKl6Am7TAc2cp8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Average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/>
              <a:t>https://codelabs.developers.google.com/codelabs/android-room-with-a-view-kotlin/index.html?index=..%2F..index#1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23" name="Google Shape;123;p3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29" name="Google Shape;129;p3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3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53" name="Google Shape;153;p35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4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54" name="Google Shape;15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35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7" name="Google Shape;157;p35">
            <a:hlinkClick action="ppaction://hlinksldjump" r:id="rId3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5">
            <a:hlinkClick action="ppaction://hlinksldjump" r:id="rId4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5">
            <a:hlinkClick action="ppaction://hlinksldjump" r:id="rId5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5">
            <a:hlinkClick action="ppaction://hlinksldjump" r:id="rId6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3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62" name="Google Shape;162;p3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36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6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36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6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6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6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3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73" name="Google Shape;173;p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3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7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7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7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7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3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85" name="Google Shape;185;p3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37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2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0" name="Google Shape;4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2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Google Shape;43;p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2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0" name="Google Shape;50;p2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2" name="Google Shape;72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0" name="Google Shape;80;p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6" name="Google Shape;86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2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93" name="Google Shape;93;p3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5" name="Google Shape;115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3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19" name="Google Shape;119;p3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419"/>
              <a:t>Persistencia de Información</a:t>
            </a:r>
            <a:endParaRPr/>
          </a:p>
        </p:txBody>
      </p:sp>
      <p:sp>
        <p:nvSpPr>
          <p:cNvPr id="195" name="Google Shape;19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Shared Preferences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2000"/>
          </a:p>
        </p:txBody>
      </p:sp>
      <p:sp>
        <p:nvSpPr>
          <p:cNvPr id="252" name="Google Shape;252;p10"/>
          <p:cNvSpPr txBox="1"/>
          <p:nvPr>
            <p:ph idx="1" type="body"/>
          </p:nvPr>
        </p:nvSpPr>
        <p:spPr>
          <a:xfrm>
            <a:off x="904350" y="1592025"/>
            <a:ext cx="72795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/>
              <a:t>Es una API del SDK de Android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s-419" sz="1900"/>
              <a:t>Su implementación es muy sencilla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s-419" sz="1900"/>
              <a:t>Se utiliza para almacenar datos simples, del tipo clave-valor </a:t>
            </a:r>
            <a:r>
              <a:rPr i="1" lang="es-419" sz="1900"/>
              <a:t>(key-value)</a:t>
            </a:r>
            <a:endParaRPr i="1"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s-419" sz="1900"/>
              <a:t>No recomendable para listas o datos complejos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es-419" sz="1900"/>
              <a:t>Internamente, se almacenan los datos en un archivo </a:t>
            </a:r>
            <a:r>
              <a:rPr i="1" lang="es-419" sz="1900"/>
              <a:t>.xml</a:t>
            </a:r>
            <a:r>
              <a:rPr lang="es-419" sz="1900"/>
              <a:t> dentro del directorio de archivos de la aplicación, en la carpeta /data/data/</a:t>
            </a:r>
            <a:r>
              <a:rPr i="1" lang="es-419" sz="1900"/>
              <a:t>app_package_name</a:t>
            </a:r>
            <a:r>
              <a:rPr lang="es-419" sz="1900"/>
              <a:t>/shared_prefs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Shared Preferences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419" sz="1800"/>
              <a:t>Almacenar datos</a:t>
            </a:r>
            <a:endParaRPr i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2000"/>
          </a:p>
        </p:txBody>
      </p:sp>
      <p:sp>
        <p:nvSpPr>
          <p:cNvPr id="258" name="Google Shape;258;p11"/>
          <p:cNvSpPr txBox="1"/>
          <p:nvPr>
            <p:ph idx="1" type="body"/>
          </p:nvPr>
        </p:nvSpPr>
        <p:spPr>
          <a:xfrm>
            <a:off x="904350" y="1592025"/>
            <a:ext cx="72795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-419" sz="1900"/>
              <a:t>Obtener una instancia de SharedPreferences</a:t>
            </a:r>
            <a:endParaRPr sz="1900"/>
          </a:p>
        </p:txBody>
      </p:sp>
      <p:sp>
        <p:nvSpPr>
          <p:cNvPr id="259" name="Google Shape;259;p11"/>
          <p:cNvSpPr txBox="1"/>
          <p:nvPr>
            <p:ph idx="1" type="body"/>
          </p:nvPr>
        </p:nvSpPr>
        <p:spPr>
          <a:xfrm>
            <a:off x="904350" y="2887425"/>
            <a:ext cx="72795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300"/>
              <a:buNone/>
            </a:pPr>
            <a:r>
              <a:rPr lang="es-419" sz="1900"/>
              <a:t>2.	Acceder al editor de esas preferencias</a:t>
            </a:r>
            <a:endParaRPr sz="1900"/>
          </a:p>
        </p:txBody>
      </p:sp>
      <p:sp>
        <p:nvSpPr>
          <p:cNvPr id="260" name="Google Shape;260;p11"/>
          <p:cNvSpPr txBox="1"/>
          <p:nvPr/>
        </p:nvSpPr>
        <p:spPr>
          <a:xfrm>
            <a:off x="457200" y="2229050"/>
            <a:ext cx="8082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val sharedPrefs = context.getSharedPreferences(</a:t>
            </a:r>
            <a:r>
              <a:rPr b="0" i="0" lang="es-419" sz="120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"my_settings"</a:t>
            </a: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Context.</a:t>
            </a:r>
            <a:r>
              <a:rPr b="0" i="0" lang="es-419" sz="120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MODE_PRIVATE</a:t>
            </a: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2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526700" y="3967975"/>
            <a:ext cx="3561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sharedPreferences.edit()</a:t>
            </a:r>
            <a:endParaRPr b="0" i="0" sz="17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4663075" y="3749300"/>
            <a:ext cx="39936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sharedPreferences.edit {</a:t>
            </a:r>
            <a:endParaRPr b="0" i="0" sz="17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b="0" i="0" lang="es-419" sz="1700" u="none" cap="none" strike="noStrike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Kotlin extensions :)</a:t>
            </a:r>
            <a:endParaRPr b="0" i="0" sz="17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7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 txBox="1"/>
          <p:nvPr>
            <p:ph idx="1" type="body"/>
          </p:nvPr>
        </p:nvSpPr>
        <p:spPr>
          <a:xfrm>
            <a:off x="904350" y="1592025"/>
            <a:ext cx="72795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300"/>
              <a:buNone/>
            </a:pPr>
            <a:r>
              <a:rPr lang="es-419" sz="1900"/>
              <a:t>3.	Guardar los valores</a:t>
            </a:r>
            <a:endParaRPr sz="1900"/>
          </a:p>
        </p:txBody>
      </p:sp>
      <p:sp>
        <p:nvSpPr>
          <p:cNvPr id="268" name="Google Shape;268;p12"/>
          <p:cNvSpPr txBox="1"/>
          <p:nvPr/>
        </p:nvSpPr>
        <p:spPr>
          <a:xfrm>
            <a:off x="687675" y="2195025"/>
            <a:ext cx="3956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sharedPreferences.edit()</a:t>
            </a:r>
            <a:endParaRPr b="0" i="0" sz="12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.putBoolean(</a:t>
            </a:r>
            <a:r>
              <a:rPr b="0" i="0" lang="es-419" sz="120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"sound_enabled"</a:t>
            </a: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s-419" sz="120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2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.putInt(</a:t>
            </a:r>
            <a:r>
              <a:rPr b="0" i="0" lang="es-419" sz="120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"sound_volume"</a:t>
            </a: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s-419" sz="120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2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.apply()</a:t>
            </a:r>
            <a:endParaRPr b="0" i="0" sz="12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4992775" y="2206025"/>
            <a:ext cx="37443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sharedPreferences.edit {</a:t>
            </a:r>
            <a:endParaRPr b="0" i="0" sz="12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putBoolean(</a:t>
            </a:r>
            <a:r>
              <a:rPr b="0" i="0" lang="es-419" sz="120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"sound_enabled"</a:t>
            </a: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s-419" sz="120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2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putInt(</a:t>
            </a:r>
            <a:r>
              <a:rPr b="0" i="0" lang="es-419" sz="120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"sound_volume"</a:t>
            </a: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s-419" sz="120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2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2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0" name="Google Shape;270;p12"/>
          <p:cNvSpPr txBox="1"/>
          <p:nvPr>
            <p:ph idx="1" type="body"/>
          </p:nvPr>
        </p:nvSpPr>
        <p:spPr>
          <a:xfrm>
            <a:off x="904350" y="3344625"/>
            <a:ext cx="72795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300"/>
              <a:buNone/>
            </a:pPr>
            <a:r>
              <a:rPr lang="es-419" sz="1900"/>
              <a:t>Para leer o recuperar valores</a:t>
            </a:r>
            <a:endParaRPr sz="1900"/>
          </a:p>
        </p:txBody>
      </p:sp>
      <p:sp>
        <p:nvSpPr>
          <p:cNvPr id="271" name="Google Shape;271;p12"/>
          <p:cNvSpPr txBox="1"/>
          <p:nvPr/>
        </p:nvSpPr>
        <p:spPr>
          <a:xfrm>
            <a:off x="687675" y="4043850"/>
            <a:ext cx="78660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b="0" i="0" lang="es-419" sz="13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isSoundEnabled = sharedPreferences.getBoolean(</a:t>
            </a:r>
            <a:r>
              <a:rPr b="0" i="0" lang="es-419" sz="130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"sound_enabled"</a:t>
            </a:r>
            <a:r>
              <a:rPr b="0" i="0" lang="es-419" sz="13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s-419" sz="130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b="0" i="0" lang="es-419" sz="13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3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b="0" i="0" lang="es-419" sz="13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soundVolume = sharedPreferences.getInt(</a:t>
            </a:r>
            <a:r>
              <a:rPr b="0" i="0" lang="es-419" sz="130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"sound_volume"</a:t>
            </a:r>
            <a:r>
              <a:rPr b="0" i="0" lang="es-419" sz="13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s-419" sz="130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0" i="0" lang="es-419" sz="130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3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2" name="Google Shape;272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Shared Preferences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419" sz="1800"/>
              <a:t>Almacenar datos</a:t>
            </a:r>
            <a:endParaRPr i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1297500" y="2374950"/>
            <a:ext cx="7038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Room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Room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145100" y="2100950"/>
            <a:ext cx="70389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i="1" lang="es-419" sz="2200"/>
              <a:t>"Room proporciona una capa de abstracción sobre SQLite que permite acceder a la base de datos sin problemas y, al mismo tiempo, aprovechar toda la potencia de SQLite”</a:t>
            </a:r>
            <a:endParaRPr i="1" sz="22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804375" y="4465225"/>
            <a:ext cx="38367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i="1" lang="es-419" sz="1200"/>
              <a:t>https://developer.android.com/training/data-storage/room</a:t>
            </a:r>
            <a:endParaRPr i="1" sz="12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Room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419" sz="2000"/>
              <a:t>Componentes</a:t>
            </a:r>
            <a:endParaRPr i="1" sz="20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904350" y="1592025"/>
            <a:ext cx="72795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s-419" sz="2200"/>
              <a:t>Room Database: Sirve como punto de acceso principal para la conexión a los datos persistentes y relacionales de la app</a:t>
            </a:r>
            <a:endParaRPr i="1"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i="1" lang="es-419" sz="2200"/>
              <a:t>Entidad: Representa una tabla dentro de la base de datos</a:t>
            </a:r>
            <a:endParaRPr i="1"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i="1" lang="es-419" sz="2200"/>
              <a:t>DAO: Contiene los métodos utilizados para acceder a la base de datos</a:t>
            </a:r>
            <a:endParaRPr i="1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/>
          <p:nvPr/>
        </p:nvSpPr>
        <p:spPr>
          <a:xfrm>
            <a:off x="1836975" y="1309425"/>
            <a:ext cx="5784000" cy="354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225" y="1307850"/>
            <a:ext cx="5779417" cy="353084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Room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419" sz="2000"/>
              <a:t>Componentes</a:t>
            </a:r>
            <a:endParaRPr i="1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Room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419" sz="2000"/>
              <a:t>Uso</a:t>
            </a:r>
            <a:endParaRPr i="1" sz="2000"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145100" y="1491350"/>
            <a:ext cx="7038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i="1" lang="es-419" sz="2200"/>
              <a:t>1- Agregar dependencias</a:t>
            </a:r>
            <a:endParaRPr i="1" sz="2200"/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094050"/>
            <a:ext cx="7003015" cy="27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145100" y="1491350"/>
            <a:ext cx="7038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i="1" lang="es-419" sz="2200"/>
              <a:t>2- Crear entities</a:t>
            </a:r>
            <a:endParaRPr i="1" sz="2200"/>
          </a:p>
        </p:txBody>
      </p:sp>
      <p:pic>
        <p:nvPicPr>
          <p:cNvPr id="310" name="Google Shape;310;p18"/>
          <p:cNvPicPr preferRelativeResize="0"/>
          <p:nvPr/>
        </p:nvPicPr>
        <p:blipFill rotWithShape="1">
          <a:blip r:embed="rId3">
            <a:alphaModFix/>
          </a:blip>
          <a:srcRect b="0" l="21033" r="22589" t="0"/>
          <a:stretch/>
        </p:blipFill>
        <p:spPr>
          <a:xfrm>
            <a:off x="2675375" y="2094050"/>
            <a:ext cx="3871752" cy="274464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Room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419" sz="2000"/>
              <a:t>Uso</a:t>
            </a:r>
            <a:endParaRPr i="1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145100" y="1491350"/>
            <a:ext cx="7038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i="1" lang="es-419" sz="2200"/>
              <a:t>3- Crear Dao</a:t>
            </a:r>
            <a:endParaRPr i="1" sz="2200"/>
          </a:p>
        </p:txBody>
      </p:sp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 b="0" l="18601" r="15621" t="0"/>
          <a:stretch/>
        </p:blipFill>
        <p:spPr>
          <a:xfrm>
            <a:off x="2486975" y="2094050"/>
            <a:ext cx="4484071" cy="274464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Room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419" sz="2000"/>
              <a:t>Uso</a:t>
            </a:r>
            <a:endParaRPr i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 txBox="1"/>
          <p:nvPr>
            <p:ph type="title"/>
          </p:nvPr>
        </p:nvSpPr>
        <p:spPr>
          <a:xfrm>
            <a:off x="1297500" y="1132625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Contenidos</a:t>
            </a:r>
            <a:endParaRPr/>
          </a:p>
        </p:txBody>
      </p:sp>
      <p:sp>
        <p:nvSpPr>
          <p:cNvPr id="201" name="Google Shape;201;p2"/>
          <p:cNvSpPr txBox="1"/>
          <p:nvPr/>
        </p:nvSpPr>
        <p:spPr>
          <a:xfrm>
            <a:off x="1294300" y="2064600"/>
            <a:ext cx="30183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Persistencia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Tipos de Persistencia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Shared Preferences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Room</a:t>
            </a:r>
            <a:endParaRPr b="0" i="0" sz="18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145100" y="1491350"/>
            <a:ext cx="7038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i="1" lang="es-419" sz="2200"/>
              <a:t>4- Crear Database</a:t>
            </a:r>
            <a:endParaRPr i="1" sz="2200"/>
          </a:p>
        </p:txBody>
      </p:sp>
      <p:pic>
        <p:nvPicPr>
          <p:cNvPr id="324" name="Google Shape;3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094050"/>
            <a:ext cx="6867748" cy="274465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Room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419" sz="2000"/>
              <a:t>Uso</a:t>
            </a:r>
            <a:endParaRPr i="1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145100" y="1491350"/>
            <a:ext cx="7038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i="1" lang="es-419" sz="2200"/>
              <a:t>4- Utilizar Database</a:t>
            </a:r>
            <a:endParaRPr i="1" sz="2200"/>
          </a:p>
        </p:txBody>
      </p:sp>
      <p:pic>
        <p:nvPicPr>
          <p:cNvPr id="331" name="Google Shape;3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094050"/>
            <a:ext cx="6187403" cy="27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Room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es-419" sz="2000"/>
              <a:t>Uso</a:t>
            </a:r>
            <a:endParaRPr i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/>
          <p:nvPr>
            <p:ph type="title"/>
          </p:nvPr>
        </p:nvSpPr>
        <p:spPr>
          <a:xfrm>
            <a:off x="1297500" y="2374950"/>
            <a:ext cx="7038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Persistencia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Persistencia</a:t>
            </a:r>
            <a:endParaRPr/>
          </a:p>
        </p:txBody>
      </p:sp>
      <p:sp>
        <p:nvSpPr>
          <p:cNvPr id="212" name="Google Shape;212;p4"/>
          <p:cNvSpPr txBox="1"/>
          <p:nvPr>
            <p:ph idx="1" type="body"/>
          </p:nvPr>
        </p:nvSpPr>
        <p:spPr>
          <a:xfrm>
            <a:off x="1145100" y="2100950"/>
            <a:ext cx="70389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i="1" lang="es-419" sz="2200"/>
              <a:t>"En informática, la persistencia se refiere a la propiedad de los datos para que estos sobrevivan de alguna manera"</a:t>
            </a:r>
            <a:endParaRPr i="1" sz="2200"/>
          </a:p>
        </p:txBody>
      </p:sp>
      <p:pic>
        <p:nvPicPr>
          <p:cNvPr id="213" name="Google Shape;2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8150" y="3317425"/>
            <a:ext cx="1007701" cy="10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Persistencia</a:t>
            </a:r>
            <a:endParaRPr/>
          </a:p>
        </p:txBody>
      </p:sp>
      <p:sp>
        <p:nvSpPr>
          <p:cNvPr id="219" name="Google Shape;219;p5"/>
          <p:cNvSpPr txBox="1"/>
          <p:nvPr>
            <p:ph idx="1" type="body"/>
          </p:nvPr>
        </p:nvSpPr>
        <p:spPr>
          <a:xfrm>
            <a:off x="791300" y="1601450"/>
            <a:ext cx="77466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i="1" lang="es-419" sz="2200"/>
              <a:t>"En programación, la persistencia es la acción de preservar la información de un objeto de </a:t>
            </a:r>
            <a:r>
              <a:rPr b="1" i="1" lang="es-419" sz="2200"/>
              <a:t>forma permanente (guardado)</a:t>
            </a:r>
            <a:r>
              <a:rPr i="1" lang="es-419" sz="2200"/>
              <a:t>, pero a su vez también se refiere a poder </a:t>
            </a:r>
            <a:r>
              <a:rPr b="1" i="1" lang="es-419" sz="2200"/>
              <a:t>recuperar</a:t>
            </a:r>
            <a:r>
              <a:rPr i="1" lang="es-419" sz="2200"/>
              <a:t> la información del mismo </a:t>
            </a:r>
            <a:r>
              <a:rPr b="1" i="1" lang="es-419" sz="2200"/>
              <a:t>(leerlo)</a:t>
            </a:r>
            <a:r>
              <a:rPr i="1" lang="es-419" sz="2200"/>
              <a:t> para que pueda ser nuevamente utilizado"</a:t>
            </a:r>
            <a:endParaRPr i="1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Persistencia</a:t>
            </a:r>
            <a:endParaRPr/>
          </a:p>
        </p:txBody>
      </p:sp>
      <p:sp>
        <p:nvSpPr>
          <p:cNvPr id="225" name="Google Shape;225;p6"/>
          <p:cNvSpPr txBox="1"/>
          <p:nvPr>
            <p:ph idx="1" type="body"/>
          </p:nvPr>
        </p:nvSpPr>
        <p:spPr>
          <a:xfrm>
            <a:off x="791300" y="2134850"/>
            <a:ext cx="77466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s-419" sz="2200"/>
              <a:t>Llevado al mundo de Android, esto quiere decir que la información de nuestras aplicaciones tiene que sobrevivir al cierre de la aplicación, reinicio de teléfono, etc.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>
            <p:ph type="title"/>
          </p:nvPr>
        </p:nvSpPr>
        <p:spPr>
          <a:xfrm>
            <a:off x="1297500" y="2374950"/>
            <a:ext cx="7038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Tipos de Persistencia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Tipos de persistencia</a:t>
            </a:r>
            <a:endParaRPr/>
          </a:p>
        </p:txBody>
      </p:sp>
      <p:sp>
        <p:nvSpPr>
          <p:cNvPr id="236" name="Google Shape;236;p8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 txBox="1"/>
          <p:nvPr>
            <p:ph idx="1" type="body"/>
          </p:nvPr>
        </p:nvSpPr>
        <p:spPr>
          <a:xfrm>
            <a:off x="2030400" y="1743675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s-419">
                <a:solidFill>
                  <a:srgbClr val="FFFFFF"/>
                </a:solidFill>
              </a:rPr>
              <a:t>Ninguna: </a:t>
            </a:r>
            <a:r>
              <a:rPr lang="es-419"/>
              <a:t>No se guarda ningún tipo de información. No existen cachés ni configuraciones almacenadas. </a:t>
            </a:r>
            <a:r>
              <a:rPr lang="es-419">
                <a:solidFill>
                  <a:srgbClr val="FFFFFF"/>
                </a:solidFill>
              </a:rPr>
              <a:t>En este caso nuestra aplicación vuelve al estado inicial cada vez que se ejecuta.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 txBox="1"/>
          <p:nvPr>
            <p:ph idx="1" type="body"/>
          </p:nvPr>
        </p:nvSpPr>
        <p:spPr>
          <a:xfrm>
            <a:off x="2030400" y="2658513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s-419">
                <a:solidFill>
                  <a:srgbClr val="FFFFFF"/>
                </a:solidFill>
              </a:rPr>
              <a:t>Memoria RAM: La aplicación mantiene la información siempre y cuando permanezca abierta. Al reiniciar se pierde toda la información porque el proceso se destruye y se vuelve a crear.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419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/>
          <p:nvPr>
            <p:ph idx="1" type="body"/>
          </p:nvPr>
        </p:nvSpPr>
        <p:spPr>
          <a:xfrm>
            <a:off x="2030400" y="3573363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s-419"/>
              <a:t>Disco: La información se almacena de forma duradera o hasta que se elimine la aplicación. Los más comunes son Shared Preferences y Base de datos SQL.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>
            <p:ph type="title"/>
          </p:nvPr>
        </p:nvSpPr>
        <p:spPr>
          <a:xfrm>
            <a:off x="1297500" y="2374950"/>
            <a:ext cx="70389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Shared Preferences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