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5"/>
  </p:notesMasterIdLst>
  <p:sldIdLst>
    <p:sldId id="271" r:id="rId5"/>
    <p:sldId id="272" r:id="rId6"/>
    <p:sldId id="262" r:id="rId7"/>
    <p:sldId id="263" r:id="rId8"/>
    <p:sldId id="265" r:id="rId9"/>
    <p:sldId id="27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0AE682-6B39-4736-BD0D-30602018F17C}" v="2903" dt="2022-01-28T12:46:25.820"/>
    <p1510:client id="{7870D95A-78A3-2AB5-795A-E3944F249A10}" v="843" dt="2022-01-27T14:16:27.299"/>
    <p1510:client id="{F64FFBC0-EB34-881D-4053-4E63CC07CDCE}" v="1497" dt="2022-01-27T16:01:11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5C969-47EC-4848-993E-12BDE472169A}" type="datetimeFigureOut">
              <a:t>28/01/2022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E1D0F-2F42-4B8D-8287-4B440FF5C63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32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E1D0F-2F42-4B8D-8287-4B440FF5C63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72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Remember to explain all the technical stuff (how we did initial condition and why, </a:t>
            </a:r>
            <a:r>
              <a:rPr lang="en-US" err="1">
                <a:cs typeface="Calibri"/>
              </a:rPr>
              <a:t>ecc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ecc</a:t>
            </a:r>
            <a:r>
              <a:rPr lang="en-US">
                <a:cs typeface="Calibri"/>
              </a:rPr>
              <a:t>), </a:t>
            </a:r>
            <a:r>
              <a:rPr lang="en-US" err="1">
                <a:cs typeface="Calibri"/>
              </a:rPr>
              <a:t>powe</a:t>
            </a:r>
            <a:r>
              <a:rPr lang="en-US">
                <a:cs typeface="Calibri"/>
              </a:rPr>
              <a:t> supply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E1D0F-2F42-4B8D-8287-4B440FF5C63F}" type="slidenum"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46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4A6F21E-7054-41F2-B3AA-EEB73117A895}" type="datetime1">
              <a:rPr lang="en-US" smtClean="0"/>
              <a:t>1/28/2022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8E84-DD3B-49C3-A19E-7691450B772E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0BBB360-A4A1-46E2-8630-46894FA88D27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419B-4AF9-478D-AC48-2FF559D8B61C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DFB5-3308-4A91-B5A1-02784002B7DE}" type="datetime1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2DB8-5DAB-4256-8DB6-53675C7B5AE7}" type="datetime1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7E2B-6C3B-4D08-AE67-543453218772}" type="datetime1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1EA788-8A50-4014-9A85-4D4F705904F5}" type="datetime1">
              <a:rPr lang="en-US" smtClean="0"/>
              <a:t>1/28/2022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1557E1A-15F0-4038-97A0-B659A5573BC4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C95B7A3-944A-4B74-970C-11D53EEF6274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un shining through clouds&#10;&#10;Description automatically generated with low confidence">
            <a:extLst>
              <a:ext uri="{FF2B5EF4-FFF2-40B4-BE49-F238E27FC236}">
                <a16:creationId xmlns:a16="http://schemas.microsoft.com/office/drawing/2014/main" id="{5C784479-7D8A-40C7-9DB4-6696B2D7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D4A8F6-682C-4B39-9B9F-64280CB77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648929"/>
            <a:ext cx="8933796" cy="2437232"/>
          </a:xfrm>
        </p:spPr>
        <p:txBody>
          <a:bodyPr>
            <a:normAutofit/>
          </a:bodyPr>
          <a:lstStyle/>
          <a:p>
            <a:r>
              <a:rPr lang="en-GB" sz="7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Solar tracker</a:t>
            </a:r>
            <a:endParaRPr lang="fr-FR" sz="7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FB919-B209-4B8F-8D3B-5398E35C3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7283" y="6402335"/>
            <a:ext cx="8936846" cy="457201"/>
          </a:xfrm>
        </p:spPr>
        <p:txBody>
          <a:bodyPr>
            <a:normAutofit fontScale="70000" lnSpcReduction="20000"/>
          </a:bodyPr>
          <a:lstStyle/>
          <a:p>
            <a:r>
              <a:rPr lang="en-GB">
                <a:solidFill>
                  <a:schemeClr val="bg1"/>
                </a:solidFill>
              </a:rPr>
              <a:t>Gattaux Gabriel</a:t>
            </a:r>
            <a:endParaRPr lang="fr-FR">
              <a:solidFill>
                <a:schemeClr val="bg1"/>
              </a:solidFill>
            </a:endParaRPr>
          </a:p>
          <a:p>
            <a:r>
              <a:rPr lang="fr-FR">
                <a:solidFill>
                  <a:schemeClr val="bg1"/>
                </a:solidFill>
              </a:rPr>
              <a:t>Andrei George </a:t>
            </a:r>
            <a:r>
              <a:rPr lang="fr-FR" err="1">
                <a:solidFill>
                  <a:schemeClr val="bg1"/>
                </a:solidFill>
              </a:rPr>
              <a:t>Claudiu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8B510-8367-4820-8EFA-8D6E0CCE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ENSIL ENSCI - école publique et transdisciplinaire d ...">
            <a:extLst>
              <a:ext uri="{FF2B5EF4-FFF2-40B4-BE49-F238E27FC236}">
                <a16:creationId xmlns:a16="http://schemas.microsoft.com/office/drawing/2014/main" id="{C0AA03C7-E3C2-4E6F-BB27-EE40932BC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36"/>
            <a:ext cx="3328827" cy="65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43A0-BCBA-4E83-8E5A-50814E76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Thanks you feel free to ask questions</a:t>
            </a:r>
            <a:br>
              <a:rPr lang="en-GB"/>
            </a:br>
            <a:r>
              <a:rPr lang="en-GB"/>
              <a:t>	(French or English :)</a:t>
            </a:r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C9D72-7475-4C0C-8AA1-546F81053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904" y="2294410"/>
            <a:ext cx="2967240" cy="39209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E359D-C085-43C2-875F-CED4020E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9188-17B2-43EB-BC46-9F9E8A08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2E9A3-2638-4074-82E5-BD74A063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2800"/>
              <a:t>Introduction</a:t>
            </a:r>
          </a:p>
          <a:p>
            <a:pPr marL="0" indent="0" algn="ctr">
              <a:buNone/>
            </a:pPr>
            <a:r>
              <a:rPr lang="en-GB" sz="2800" err="1"/>
              <a:t>Architectur</a:t>
            </a:r>
            <a:r>
              <a:rPr lang="fr-FR" sz="2800"/>
              <a:t>e</a:t>
            </a:r>
          </a:p>
          <a:p>
            <a:pPr marL="0" indent="0" algn="ctr">
              <a:buNone/>
            </a:pPr>
            <a:r>
              <a:rPr lang="en-GB" sz="2800"/>
              <a:t>Electronics parts</a:t>
            </a:r>
          </a:p>
          <a:p>
            <a:pPr marL="0" indent="0" algn="ctr">
              <a:buNone/>
            </a:pPr>
            <a:r>
              <a:rPr lang="en-GB" sz="2800"/>
              <a:t>Motorization</a:t>
            </a:r>
          </a:p>
          <a:p>
            <a:pPr marL="0" indent="0" algn="ctr">
              <a:buNone/>
            </a:pPr>
            <a:r>
              <a:rPr lang="fr-FR" sz="2800" err="1"/>
              <a:t>Algortihm</a:t>
            </a:r>
            <a:endParaRPr lang="fr-FR" sz="2800"/>
          </a:p>
          <a:p>
            <a:pPr marL="0" indent="0" algn="ctr">
              <a:buNone/>
            </a:pPr>
            <a:r>
              <a:rPr lang="fr-FR" sz="2800"/>
              <a:t>Improvements and Conclusion</a:t>
            </a:r>
          </a:p>
          <a:p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90B07-7D79-4D3D-9077-26D585F87F00}"/>
              </a:ext>
            </a:extLst>
          </p:cNvPr>
          <p:cNvSpPr txBox="1"/>
          <p:nvPr/>
        </p:nvSpPr>
        <p:spPr>
          <a:xfrm>
            <a:off x="7304925" y="410967"/>
            <a:ext cx="443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Focus on electronics and motorization</a:t>
            </a:r>
          </a:p>
          <a:p>
            <a:r>
              <a:rPr lang="en-GB" dirty="0"/>
              <a:t>Lake of printing 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663BC-09DB-4237-B6B0-242DB476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2" descr="ENSIL ENSCI - école publique et transdisciplinaire d ...">
            <a:extLst>
              <a:ext uri="{FF2B5EF4-FFF2-40B4-BE49-F238E27FC236}">
                <a16:creationId xmlns:a16="http://schemas.microsoft.com/office/drawing/2014/main" id="{C05D1EE4-E347-4A0A-8825-8C536F92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3" y="6099880"/>
            <a:ext cx="1870203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27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45CC-8429-46FA-84CF-BFAACECC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27" y="437111"/>
            <a:ext cx="10058400" cy="1371600"/>
          </a:xfrm>
        </p:spPr>
        <p:txBody>
          <a:bodyPr/>
          <a:lstStyle/>
          <a:p>
            <a:r>
              <a:rPr lang="en-GB"/>
              <a:t>Introduction </a:t>
            </a:r>
            <a:endParaRPr lang="fr-FR"/>
          </a:p>
        </p:txBody>
      </p:sp>
      <p:pic>
        <p:nvPicPr>
          <p:cNvPr id="5" name="Content Placeholder 4" descr="A picture containing appliance&#10;&#10;Description automatically generated">
            <a:extLst>
              <a:ext uri="{FF2B5EF4-FFF2-40B4-BE49-F238E27FC236}">
                <a16:creationId xmlns:a16="http://schemas.microsoft.com/office/drawing/2014/main" id="{20BE16CA-8D9E-40EC-919E-4391A5EFD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785" r="28832" b="15835"/>
          <a:stretch/>
        </p:blipFill>
        <p:spPr>
          <a:xfrm>
            <a:off x="1071773" y="1732511"/>
            <a:ext cx="2452477" cy="19629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4B3F3B-347D-4434-B54B-F2FF0E7D1770}"/>
              </a:ext>
            </a:extLst>
          </p:cNvPr>
          <p:cNvSpPr txBox="1"/>
          <p:nvPr/>
        </p:nvSpPr>
        <p:spPr>
          <a:xfrm>
            <a:off x="3674724" y="1667541"/>
            <a:ext cx="7600950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>
                <a:sym typeface="Wingdings" panose="05000000000000000000" pitchFamily="2" charset="2"/>
              </a:rPr>
              <a:t>Additive manufacturing project : </a:t>
            </a:r>
          </a:p>
          <a:p>
            <a:pPr lvl="1"/>
            <a:r>
              <a:rPr lang="fr-FR" sz="1600" b="1" i="1">
                <a:sym typeface="Wingdings" panose="05000000000000000000" pitchFamily="2" charset="2"/>
              </a:rPr>
              <a:t>Goal : </a:t>
            </a:r>
            <a:r>
              <a:rPr lang="fr-FR" sz="1600">
                <a:sym typeface="Wingdings" panose="05000000000000000000" pitchFamily="2" charset="2"/>
              </a:rPr>
              <a:t>To </a:t>
            </a:r>
            <a:r>
              <a:rPr lang="en-GB" sz="1600">
                <a:sym typeface="Wingdings" panose="05000000000000000000" pitchFamily="2" charset="2"/>
              </a:rPr>
              <a:t>construct</a:t>
            </a:r>
            <a:r>
              <a:rPr lang="fr-FR" sz="1600">
                <a:sym typeface="Wingdings" panose="05000000000000000000" pitchFamily="2" charset="2"/>
              </a:rPr>
              <a:t> a prototype of </a:t>
            </a:r>
            <a:r>
              <a:rPr lang="fr-FR" sz="1600" err="1">
                <a:sym typeface="Wingdings" panose="05000000000000000000" pitchFamily="2" charset="2"/>
              </a:rPr>
              <a:t>heliostat</a:t>
            </a:r>
            <a:r>
              <a:rPr lang="fr-FR" sz="1600">
                <a:sym typeface="Wingdings" panose="05000000000000000000" pitchFamily="2" charset="2"/>
              </a:rPr>
              <a:t> in plastic and </a:t>
            </a:r>
            <a:r>
              <a:rPr lang="fr-FR" sz="1600" err="1">
                <a:sym typeface="Wingdings" panose="05000000000000000000" pitchFamily="2" charset="2"/>
              </a:rPr>
              <a:t>ceramic</a:t>
            </a:r>
            <a:endParaRPr lang="fr-FR" sz="1600">
              <a:sym typeface="Wingdings" panose="05000000000000000000" pitchFamily="2" charset="2"/>
            </a:endParaRPr>
          </a:p>
          <a:p>
            <a:pPr lvl="1"/>
            <a:endParaRPr lang="fr-FR" sz="1600" b="1" i="1"/>
          </a:p>
          <a:p>
            <a:pPr lvl="1"/>
            <a:r>
              <a:rPr lang="fr-FR" sz="1600" b="1" i="1" err="1"/>
              <a:t>Specifications</a:t>
            </a:r>
            <a:r>
              <a:rPr lang="fr-FR" sz="1600" b="1" i="1"/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err="1"/>
              <a:t>Rotational</a:t>
            </a:r>
            <a:r>
              <a:rPr lang="fr-FR" sz="1600"/>
              <a:t> </a:t>
            </a:r>
            <a:r>
              <a:rPr lang="fr-FR" sz="1600" err="1"/>
              <a:t>movement</a:t>
            </a:r>
            <a:r>
              <a:rPr lang="fr-FR" sz="1600"/>
              <a:t> </a:t>
            </a:r>
            <a:r>
              <a:rPr lang="fr-FR" sz="1600" err="1"/>
              <a:t>around</a:t>
            </a:r>
            <a:r>
              <a:rPr lang="fr-FR" sz="1600"/>
              <a:t> vertical axis at least 270 </a:t>
            </a:r>
            <a:r>
              <a:rPr lang="fr-FR" sz="1600" err="1"/>
              <a:t>degs</a:t>
            </a:r>
            <a:endParaRPr lang="fr-FR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err="1"/>
              <a:t>Rotational</a:t>
            </a:r>
            <a:r>
              <a:rPr lang="fr-FR" sz="1600"/>
              <a:t> </a:t>
            </a:r>
            <a:r>
              <a:rPr lang="fr-FR" sz="1600" err="1"/>
              <a:t>movement</a:t>
            </a:r>
            <a:r>
              <a:rPr lang="fr-FR" sz="1600"/>
              <a:t> </a:t>
            </a:r>
            <a:r>
              <a:rPr lang="fr-FR" sz="1600" err="1"/>
              <a:t>around</a:t>
            </a:r>
            <a:r>
              <a:rPr lang="fr-FR" sz="1600"/>
              <a:t> horizontal axis at least 90 </a:t>
            </a:r>
            <a:r>
              <a:rPr lang="fr-FR" sz="1600" err="1"/>
              <a:t>degs</a:t>
            </a:r>
            <a:endParaRPr lang="fr-FR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err="1"/>
              <a:t>Restricted</a:t>
            </a:r>
            <a:r>
              <a:rPr lang="fr-FR" sz="1600"/>
              <a:t> </a:t>
            </a:r>
            <a:r>
              <a:rPr lang="fr-FR" sz="1600" err="1"/>
              <a:t>volumic</a:t>
            </a:r>
            <a:r>
              <a:rPr lang="fr-FR" sz="1600"/>
              <a:t> area of 120mm </a:t>
            </a:r>
            <a:r>
              <a:rPr lang="fr-FR" sz="1600" err="1"/>
              <a:t>diameter</a:t>
            </a:r>
            <a:r>
              <a:rPr lang="fr-FR" sz="1600"/>
              <a:t> and 150mm </a:t>
            </a:r>
            <a:r>
              <a:rPr lang="fr-FR" sz="1600" err="1"/>
              <a:t>height</a:t>
            </a:r>
            <a:endParaRPr lang="fr-FR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err="1"/>
              <a:t>Restricted</a:t>
            </a:r>
            <a:r>
              <a:rPr lang="fr-FR" sz="1600"/>
              <a:t> </a:t>
            </a:r>
            <a:r>
              <a:rPr lang="fr-FR" sz="1600" err="1"/>
              <a:t>width</a:t>
            </a:r>
            <a:r>
              <a:rPr lang="fr-FR" sz="1600"/>
              <a:t> of the </a:t>
            </a:r>
            <a:r>
              <a:rPr lang="fr-FR" sz="1600" err="1"/>
              <a:t>mirror</a:t>
            </a:r>
            <a:r>
              <a:rPr lang="fr-FR" sz="1600"/>
              <a:t>, </a:t>
            </a:r>
            <a:r>
              <a:rPr lang="fr-FR" sz="1600" err="1"/>
              <a:t>between</a:t>
            </a:r>
            <a:r>
              <a:rPr lang="fr-FR" sz="1600"/>
              <a:t> 5mm and 12mm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C23B2A7-DF18-42AB-A6B9-DAE2E1D3F1E7}"/>
              </a:ext>
            </a:extLst>
          </p:cNvPr>
          <p:cNvSpPr/>
          <p:nvPr/>
        </p:nvSpPr>
        <p:spPr>
          <a:xfrm>
            <a:off x="3883633" y="3868259"/>
            <a:ext cx="1273996" cy="59253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080B2-8219-4450-BB55-65BF021444D1}"/>
              </a:ext>
            </a:extLst>
          </p:cNvPr>
          <p:cNvSpPr txBox="1"/>
          <p:nvPr/>
        </p:nvSpPr>
        <p:spPr>
          <a:xfrm>
            <a:off x="1575207" y="4460796"/>
            <a:ext cx="5011221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>
                <a:sym typeface="Wingdings" panose="05000000000000000000" pitchFamily="2" charset="2"/>
              </a:rPr>
              <a:t>Drive system project: </a:t>
            </a:r>
          </a:p>
          <a:p>
            <a:pPr lvl="1"/>
            <a:r>
              <a:rPr lang="fr-FR" sz="1600" b="1" i="1">
                <a:sym typeface="Wingdings" panose="05000000000000000000" pitchFamily="2" charset="2"/>
              </a:rPr>
              <a:t>Goal : </a:t>
            </a:r>
            <a:r>
              <a:rPr lang="fr-FR" sz="1600">
                <a:sym typeface="Wingdings" panose="05000000000000000000" pitchFamily="2" charset="2"/>
              </a:rPr>
              <a:t>To </a:t>
            </a:r>
            <a:r>
              <a:rPr lang="fr-FR" sz="1600" err="1">
                <a:sym typeface="Wingdings" panose="05000000000000000000" pitchFamily="2" charset="2"/>
              </a:rPr>
              <a:t>motorize</a:t>
            </a:r>
            <a:r>
              <a:rPr lang="fr-FR" sz="1600">
                <a:sym typeface="Wingdings" panose="05000000000000000000" pitchFamily="2" charset="2"/>
              </a:rPr>
              <a:t> </a:t>
            </a:r>
            <a:r>
              <a:rPr lang="fr-FR" sz="1600" err="1">
                <a:sym typeface="Wingdings" panose="05000000000000000000" pitchFamily="2" charset="2"/>
              </a:rPr>
              <a:t>our</a:t>
            </a:r>
            <a:r>
              <a:rPr lang="fr-FR" sz="1600">
                <a:sym typeface="Wingdings" panose="05000000000000000000" pitchFamily="2" charset="2"/>
              </a:rPr>
              <a:t> prototype of </a:t>
            </a:r>
            <a:r>
              <a:rPr lang="fr-FR" sz="1600" err="1">
                <a:sym typeface="Wingdings" panose="05000000000000000000" pitchFamily="2" charset="2"/>
              </a:rPr>
              <a:t>heliostat</a:t>
            </a:r>
            <a:r>
              <a:rPr lang="fr-FR" sz="1600">
                <a:sym typeface="Wingdings" panose="05000000000000000000" pitchFamily="2" charset="2"/>
              </a:rPr>
              <a:t>  </a:t>
            </a:r>
            <a:r>
              <a:rPr lang="fr-FR" sz="1600" err="1">
                <a:sym typeface="Wingdings" panose="05000000000000000000" pitchFamily="2" charset="2"/>
              </a:rPr>
              <a:t>solar</a:t>
            </a:r>
            <a:r>
              <a:rPr lang="fr-FR" sz="1600">
                <a:sym typeface="Wingdings" panose="05000000000000000000" pitchFamily="2" charset="2"/>
              </a:rPr>
              <a:t> panel tracker</a:t>
            </a:r>
          </a:p>
          <a:p>
            <a:pPr lvl="1"/>
            <a:endParaRPr lang="fr-FR" sz="1600" b="1" i="1"/>
          </a:p>
          <a:p>
            <a:pPr lvl="1"/>
            <a:r>
              <a:rPr lang="fr-FR" sz="1600" b="1" i="1" err="1"/>
              <a:t>Specifications</a:t>
            </a:r>
            <a:r>
              <a:rPr lang="fr-FR" sz="1600" b="1" i="1"/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err="1"/>
              <a:t>Add</a:t>
            </a:r>
            <a:r>
              <a:rPr lang="fr-FR" sz="1600"/>
              <a:t> a </a:t>
            </a:r>
            <a:r>
              <a:rPr lang="fr-FR" sz="1600" err="1"/>
              <a:t>motorization</a:t>
            </a:r>
            <a:r>
              <a:rPr lang="fr-FR" sz="1600"/>
              <a:t>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/>
              <a:t>Bonus : </a:t>
            </a:r>
            <a:r>
              <a:rPr lang="fr-FR" sz="1600" err="1"/>
              <a:t>Add</a:t>
            </a:r>
            <a:r>
              <a:rPr lang="fr-FR" sz="1600"/>
              <a:t> </a:t>
            </a:r>
            <a:r>
              <a:rPr lang="fr-FR" sz="1600" err="1"/>
              <a:t>sensors</a:t>
            </a:r>
            <a:endParaRPr lang="fr-FR" sz="160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ACF5499-870F-4157-B364-8E485AE95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989" y="4100324"/>
            <a:ext cx="2397303" cy="2207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DB0F3AFA-99AF-4D6E-962C-9B16CFBA6A07}"/>
              </a:ext>
            </a:extLst>
          </p:cNvPr>
          <p:cNvSpPr/>
          <p:nvPr/>
        </p:nvSpPr>
        <p:spPr>
          <a:xfrm rot="16200000">
            <a:off x="6534710" y="5087856"/>
            <a:ext cx="1273996" cy="59253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6A2114-36B6-4EC3-A900-C0F99B2D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2" descr="ENSIL ENSCI - école publique et transdisciplinaire d ...">
            <a:extLst>
              <a:ext uri="{FF2B5EF4-FFF2-40B4-BE49-F238E27FC236}">
                <a16:creationId xmlns:a16="http://schemas.microsoft.com/office/drawing/2014/main" id="{D88B5CEE-4B33-4CFC-A24A-DE15C309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419" y="431793"/>
            <a:ext cx="1870203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2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E9A7-4A86-4572-A921-D09D8035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4369"/>
            <a:ext cx="10058400" cy="1371600"/>
          </a:xfrm>
        </p:spPr>
        <p:txBody>
          <a:bodyPr/>
          <a:lstStyle/>
          <a:p>
            <a:r>
              <a:rPr lang="en-GB"/>
              <a:t>Overall Architecture</a:t>
            </a:r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0AD6E-3BCA-4BC4-A6E8-D51AEB9F3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8885" y="1464757"/>
            <a:ext cx="2875645" cy="4558112"/>
          </a:xfrm>
          <a:ln>
            <a:solidFill>
              <a:schemeClr val="tx1"/>
            </a:solidFill>
          </a:ln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58FBE716-400F-4543-8356-0D6E8C3AC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844" y="3873752"/>
            <a:ext cx="4032395" cy="2321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AF0F98F4-7E41-41CC-8212-9F04F7C9B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405" y="1368656"/>
            <a:ext cx="3197275" cy="2158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A74ECE-BCAD-4148-9673-F8D38038FB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9754" y="1668750"/>
            <a:ext cx="3216192" cy="42340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342DEA-04EF-4254-827E-85AFD8E14BA1}"/>
              </a:ext>
            </a:extLst>
          </p:cNvPr>
          <p:cNvSpPr txBox="1"/>
          <p:nvPr/>
        </p:nvSpPr>
        <p:spPr>
          <a:xfrm>
            <a:off x="1150400" y="6000107"/>
            <a:ext cx="2755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/>
              <a:t>Global system</a:t>
            </a:r>
            <a:endParaRPr lang="fr-FR" sz="14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E7B0D-4F6D-4374-9234-3AE02D58B84F}"/>
              </a:ext>
            </a:extLst>
          </p:cNvPr>
          <p:cNvSpPr txBox="1"/>
          <p:nvPr/>
        </p:nvSpPr>
        <p:spPr>
          <a:xfrm>
            <a:off x="4765236" y="6184359"/>
            <a:ext cx="2755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/>
              <a:t>Azimuth’s joint with coupler</a:t>
            </a:r>
            <a:endParaRPr lang="fr-FR" sz="1400" i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365204-C4D0-495E-89A2-C2896CC49611}"/>
              </a:ext>
            </a:extLst>
          </p:cNvPr>
          <p:cNvSpPr txBox="1"/>
          <p:nvPr/>
        </p:nvSpPr>
        <p:spPr>
          <a:xfrm>
            <a:off x="4544319" y="3477990"/>
            <a:ext cx="2755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Altitude’s joint</a:t>
            </a:r>
            <a:endParaRPr lang="fr-FR" sz="14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225B87-5333-4E8B-AB99-FEE97A1D3BA1}"/>
              </a:ext>
            </a:extLst>
          </p:cNvPr>
          <p:cNvSpPr txBox="1"/>
          <p:nvPr/>
        </p:nvSpPr>
        <p:spPr>
          <a:xfrm>
            <a:off x="9008230" y="5868980"/>
            <a:ext cx="2755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/>
              <a:t>Upper part – 2 in 1</a:t>
            </a:r>
            <a:endParaRPr lang="fr-FR" sz="1400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12080-8CA5-40FE-9345-F36AB25F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/>
          </a:p>
        </p:txBody>
      </p:sp>
      <p:pic>
        <p:nvPicPr>
          <p:cNvPr id="15" name="Picture 2" descr="ENSIL ENSCI - école publique et transdisciplinaire d ...">
            <a:extLst>
              <a:ext uri="{FF2B5EF4-FFF2-40B4-BE49-F238E27FC236}">
                <a16:creationId xmlns:a16="http://schemas.microsoft.com/office/drawing/2014/main" id="{BB24BFFF-09B3-406E-9CE9-9BCF42043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419" y="431793"/>
            <a:ext cx="1870203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0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3EF3-B9FB-4A2F-9E22-CC9A6377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745" y="376483"/>
            <a:ext cx="3161963" cy="681514"/>
          </a:xfrm>
        </p:spPr>
        <p:txBody>
          <a:bodyPr anchor="b">
            <a:noAutofit/>
          </a:bodyPr>
          <a:lstStyle/>
          <a:p>
            <a:r>
              <a:rPr lang="en-GB" sz="3600" b="1"/>
              <a:t>Electronics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39A95675-BB6F-4BCD-8A12-E8C66368A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431" y="859631"/>
            <a:ext cx="5067299" cy="5334000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2ACE15-2BA3-444A-B0B0-055817515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42540" y="1054118"/>
            <a:ext cx="3751434" cy="60329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itchFamily="18" charset="0"/>
              <a:buChar char="•"/>
            </a:pPr>
            <a:r>
              <a:rPr lang="en-US" b="1"/>
              <a:t>Arduino UNO</a:t>
            </a:r>
          </a:p>
          <a:p>
            <a:pPr marL="285750" indent="-285750">
              <a:buClr>
                <a:srgbClr val="262626"/>
              </a:buClr>
              <a:buFont typeface="Arial" pitchFamily="18" charset="0"/>
              <a:buChar char="•"/>
            </a:pPr>
            <a:r>
              <a:rPr lang="en-US" b="1"/>
              <a:t>Motor Shield L298D</a:t>
            </a:r>
          </a:p>
          <a:p>
            <a:pPr marL="285750" indent="-285750">
              <a:buClr>
                <a:srgbClr val="262626"/>
              </a:buClr>
              <a:buFont typeface="Arial" pitchFamily="18" charset="0"/>
              <a:buChar char="•"/>
            </a:pPr>
            <a:r>
              <a:rPr lang="en-US" b="1"/>
              <a:t>Light Intensity Acquisition</a:t>
            </a:r>
            <a:r>
              <a:rPr lang="en-US" sz="2000"/>
              <a:t>:</a:t>
            </a:r>
            <a:endParaRPr lang="en-US"/>
          </a:p>
          <a:p>
            <a:pPr marL="742950" lvl="1" indent="-285750">
              <a:buClr>
                <a:srgbClr val="262626"/>
              </a:buClr>
              <a:buFont typeface="Arial" pitchFamily="18" charset="0"/>
              <a:buChar char="•"/>
            </a:pPr>
            <a:r>
              <a:rPr lang="en-US" sz="1600"/>
              <a:t>LDR x3</a:t>
            </a:r>
          </a:p>
          <a:p>
            <a:pPr marL="285750" indent="-285750">
              <a:buClr>
                <a:srgbClr val="262626"/>
              </a:buClr>
              <a:buFont typeface="Arial" pitchFamily="18" charset="0"/>
              <a:buChar char="•"/>
            </a:pPr>
            <a:r>
              <a:rPr lang="en-US" b="1"/>
              <a:t>Initial Condition Control</a:t>
            </a:r>
            <a:r>
              <a:rPr lang="en-US"/>
              <a:t>:</a:t>
            </a:r>
          </a:p>
          <a:p>
            <a:pPr marL="742950" lvl="1" indent="-285750">
              <a:buClr>
                <a:srgbClr val="262626"/>
              </a:buClr>
              <a:buFont typeface="Arial,Sans-Serif" pitchFamily="18" charset="0"/>
              <a:buChar char="•"/>
            </a:pPr>
            <a:r>
              <a:rPr lang="en-US" sz="1600">
                <a:ea typeface="+mn-lt"/>
                <a:cs typeface="+mn-lt"/>
              </a:rPr>
              <a:t>LED x1</a:t>
            </a:r>
          </a:p>
          <a:p>
            <a:pPr marL="742950" lvl="1" indent="-285750">
              <a:buClr>
                <a:srgbClr val="262626"/>
              </a:buClr>
              <a:buFont typeface="Arial,Sans-Serif" pitchFamily="18" charset="0"/>
              <a:buChar char="•"/>
            </a:pPr>
            <a:r>
              <a:rPr lang="en-US" sz="1600" err="1">
                <a:ea typeface="+mn-lt"/>
                <a:cs typeface="+mn-lt"/>
              </a:rPr>
              <a:t>Buttom</a:t>
            </a:r>
            <a:r>
              <a:rPr lang="en-US" sz="1600">
                <a:ea typeface="+mn-lt"/>
                <a:cs typeface="+mn-lt"/>
              </a:rPr>
              <a:t> x1</a:t>
            </a:r>
          </a:p>
          <a:p>
            <a:pPr marL="742950" lvl="1" indent="-285750">
              <a:buClr>
                <a:srgbClr val="262626"/>
              </a:buClr>
              <a:buFont typeface="Arial,Sans-Serif" pitchFamily="18" charset="0"/>
              <a:buChar char="•"/>
            </a:pPr>
            <a:r>
              <a:rPr lang="en-US" sz="1600">
                <a:ea typeface="+mn-lt"/>
                <a:cs typeface="+mn-lt"/>
              </a:rPr>
              <a:t>10k Pull-down Resistor</a:t>
            </a:r>
            <a:endParaRPr lang="en-US" sz="1600"/>
          </a:p>
          <a:p>
            <a:pPr marL="285750" indent="-285750">
              <a:buClr>
                <a:srgbClr val="262626"/>
              </a:buClr>
              <a:buFont typeface="Arial" pitchFamily="18" charset="0"/>
              <a:buChar char="•"/>
            </a:pPr>
            <a:r>
              <a:rPr lang="en-US" b="1"/>
              <a:t>Elevation Control</a:t>
            </a:r>
            <a:r>
              <a:rPr lang="en-US"/>
              <a:t>:</a:t>
            </a:r>
          </a:p>
          <a:p>
            <a:pPr marL="742950" lvl="1" indent="-285750">
              <a:buClr>
                <a:srgbClr val="262626"/>
              </a:buClr>
              <a:buFont typeface="Arial" pitchFamily="18" charset="0"/>
              <a:buChar char="•"/>
            </a:pPr>
            <a:r>
              <a:rPr lang="en-US" sz="1600"/>
              <a:t>Servo motor </a:t>
            </a:r>
            <a:r>
              <a:rPr lang="en-US" sz="1600">
                <a:ea typeface="+mn-lt"/>
                <a:cs typeface="+mn-lt"/>
              </a:rPr>
              <a:t>Hitec HS-55 x1</a:t>
            </a:r>
            <a:endParaRPr lang="en-US" sz="1600"/>
          </a:p>
          <a:p>
            <a:pPr marL="285750" indent="-285750">
              <a:buClr>
                <a:srgbClr val="262626"/>
              </a:buClr>
              <a:buFont typeface="Arial" pitchFamily="18" charset="0"/>
              <a:buChar char="•"/>
            </a:pPr>
            <a:r>
              <a:rPr lang="en-US" b="1"/>
              <a:t>Azimuth Control</a:t>
            </a:r>
            <a:r>
              <a:rPr lang="en-US"/>
              <a:t>:</a:t>
            </a:r>
          </a:p>
          <a:p>
            <a:pPr marL="742950" lvl="1" indent="-285750">
              <a:buClr>
                <a:srgbClr val="262626"/>
              </a:buClr>
              <a:buFont typeface="Arial" pitchFamily="18" charset="0"/>
              <a:buChar char="•"/>
            </a:pPr>
            <a:r>
              <a:rPr lang="en-US" sz="1600"/>
              <a:t>Stepper motor  </a:t>
            </a:r>
            <a:r>
              <a:rPr lang="en-US" sz="1600">
                <a:ea typeface="+mn-lt"/>
                <a:cs typeface="+mn-lt"/>
              </a:rPr>
              <a:t>17HS15</a:t>
            </a:r>
            <a:endParaRPr lang="en-US" sz="1600"/>
          </a:p>
          <a:p>
            <a:pPr marL="285750" indent="-285750">
              <a:buClr>
                <a:srgbClr val="262626"/>
              </a:buClr>
              <a:buFont typeface="Arial" pitchFamily="18" charset="0"/>
              <a:buChar char="•"/>
            </a:pPr>
            <a:r>
              <a:rPr lang="en-US" b="1"/>
              <a:t>Power Supply</a:t>
            </a:r>
            <a:r>
              <a:rPr lang="en-US"/>
              <a:t>:</a:t>
            </a:r>
          </a:p>
          <a:p>
            <a:pPr marL="742950" lvl="1" indent="-285750">
              <a:buClr>
                <a:srgbClr val="262626"/>
              </a:buClr>
              <a:buFont typeface="Arial" pitchFamily="18" charset="0"/>
              <a:buChar char="•"/>
            </a:pPr>
            <a:r>
              <a:rPr lang="en-US" sz="1600"/>
              <a:t>Battery 9V</a:t>
            </a:r>
          </a:p>
          <a:p>
            <a:pPr marL="742950" lvl="1" indent="-285750">
              <a:buClr>
                <a:srgbClr val="262626"/>
              </a:buClr>
              <a:buFont typeface="Arial" pitchFamily="18" charset="0"/>
              <a:buChar char="•"/>
            </a:pPr>
            <a:r>
              <a:rPr lang="en-US" sz="1600"/>
              <a:t>Power supply 12[V] 1 [A]</a:t>
            </a:r>
          </a:p>
          <a:p>
            <a:pPr lvl="1">
              <a:buClr>
                <a:srgbClr val="262626"/>
              </a:buClr>
            </a:pPr>
            <a:endParaRPr lang="en-US" sz="1600"/>
          </a:p>
          <a:p>
            <a:pPr marL="285750" indent="-285750">
              <a:buClr>
                <a:srgbClr val="262626"/>
              </a:buClr>
              <a:buFont typeface="Arial" pitchFamily="18" charset="0"/>
              <a:buChar char="•"/>
            </a:pPr>
            <a:endParaRPr lang="en-US"/>
          </a:p>
          <a:p>
            <a:pPr marL="742950" lvl="1" indent="-285750">
              <a:buClr>
                <a:srgbClr val="262626"/>
              </a:buClr>
              <a:buFont typeface="Arial" pitchFamily="18" charset="0"/>
              <a:buChar char="•"/>
            </a:pPr>
            <a:endParaRPr lang="en-US"/>
          </a:p>
          <a:p>
            <a:pPr lvl="1">
              <a:buClr>
                <a:srgbClr val="262626"/>
              </a:buClr>
            </a:pPr>
            <a:endParaRPr lang="en-US"/>
          </a:p>
          <a:p>
            <a:pPr marL="742950" lvl="1" indent="-285750">
              <a:buClr>
                <a:srgbClr val="262626"/>
              </a:buClr>
              <a:buFont typeface="Arial" pitchFamily="18" charset="0"/>
              <a:buChar char="•"/>
            </a:pPr>
            <a:endParaRPr lang="en-US"/>
          </a:p>
          <a:p>
            <a:pPr marL="285750" indent="-285750">
              <a:buClr>
                <a:srgbClr val="262626"/>
              </a:buClr>
              <a:buFont typeface="Arial" pitchFamily="18" charset="0"/>
              <a:buChar char="•"/>
            </a:pPr>
            <a:endParaRPr lang="en-US"/>
          </a:p>
          <a:p>
            <a:pPr marL="285750" indent="-285750">
              <a:buClr>
                <a:srgbClr val="262626"/>
              </a:buClr>
              <a:buFont typeface="Arial" pitchFamily="18" charset="0"/>
              <a:buChar char="•"/>
            </a:pPr>
            <a:endParaRPr lang="en-US"/>
          </a:p>
        </p:txBody>
      </p:sp>
      <p:pic>
        <p:nvPicPr>
          <p:cNvPr id="5" name="Immagine 10">
            <a:extLst>
              <a:ext uri="{FF2B5EF4-FFF2-40B4-BE49-F238E27FC236}">
                <a16:creationId xmlns:a16="http://schemas.microsoft.com/office/drawing/2014/main" id="{1B93EB64-32CC-4102-98D5-C366E5157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462" y="4447463"/>
            <a:ext cx="2850356" cy="214216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B4FB74F-9B88-441D-BFD2-BACC5AB2904A}"/>
              </a:ext>
            </a:extLst>
          </p:cNvPr>
          <p:cNvSpPr txBox="1"/>
          <p:nvPr/>
        </p:nvSpPr>
        <p:spPr>
          <a:xfrm>
            <a:off x="759619" y="378617"/>
            <a:ext cx="28860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/>
              <a:t>Electric Circuit 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EA1E070-838F-4746-9172-E540057DE494}"/>
              </a:ext>
            </a:extLst>
          </p:cNvPr>
          <p:cNvSpPr txBox="1"/>
          <p:nvPr/>
        </p:nvSpPr>
        <p:spPr>
          <a:xfrm>
            <a:off x="5510213" y="3795710"/>
            <a:ext cx="27312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err="1"/>
              <a:t>Initial</a:t>
            </a:r>
            <a:r>
              <a:rPr lang="it-IT" sz="2400" b="1"/>
              <a:t> </a:t>
            </a:r>
            <a:r>
              <a:rPr lang="it-IT" sz="2400" b="1" err="1"/>
              <a:t>Condition</a:t>
            </a:r>
            <a:endParaRPr lang="it-IT" sz="2400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E11D8-69B4-4001-AA49-5F5BE2A9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2" descr="ENSIL ENSCI - école publique et transdisciplinaire d ...">
            <a:extLst>
              <a:ext uri="{FF2B5EF4-FFF2-40B4-BE49-F238E27FC236}">
                <a16:creationId xmlns:a16="http://schemas.microsoft.com/office/drawing/2014/main" id="{36134AFC-67A5-40C6-88E6-9835B554E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3" y="6099880"/>
            <a:ext cx="1870203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27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792B-4C2F-493D-9D13-76E6FA68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73149"/>
            <a:ext cx="10058400" cy="1371600"/>
          </a:xfrm>
        </p:spPr>
        <p:txBody>
          <a:bodyPr/>
          <a:lstStyle/>
          <a:p>
            <a:r>
              <a:rPr lang="en-GB" dirty="0"/>
              <a:t>Motorisation</a:t>
            </a:r>
            <a:endParaRPr lang="fr-FR" dirty="0"/>
          </a:p>
        </p:txBody>
      </p:sp>
      <p:pic>
        <p:nvPicPr>
          <p:cNvPr id="5" name="Content Placeholder 4" descr="A picture containing text, microscope&#10;&#10;Description automatically generated">
            <a:extLst>
              <a:ext uri="{FF2B5EF4-FFF2-40B4-BE49-F238E27FC236}">
                <a16:creationId xmlns:a16="http://schemas.microsoft.com/office/drawing/2014/main" id="{F57F5D13-6E6B-4DD2-9F9A-24E00039A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830" y="3160576"/>
            <a:ext cx="2559978" cy="1899339"/>
          </a:xfr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B3D3BC-2CD7-47FF-B10E-7B1F413C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742" y="3765359"/>
            <a:ext cx="2205835" cy="179974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6EB7BDD-0DF1-41DB-B2B8-ED6C89B70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67" y="3298967"/>
            <a:ext cx="2368844" cy="151202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B01DC5-ACD8-4894-8D14-01F252023BB7}"/>
              </a:ext>
            </a:extLst>
          </p:cNvPr>
          <p:cNvCxnSpPr/>
          <p:nvPr/>
        </p:nvCxnSpPr>
        <p:spPr>
          <a:xfrm>
            <a:off x="6233398" y="1570368"/>
            <a:ext cx="0" cy="4582274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E151F5-548C-429A-8D78-BD2C4C2E3865}"/>
              </a:ext>
            </a:extLst>
          </p:cNvPr>
          <p:cNvSpPr txBox="1"/>
          <p:nvPr/>
        </p:nvSpPr>
        <p:spPr>
          <a:xfrm>
            <a:off x="6746695" y="1585386"/>
            <a:ext cx="5017927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 i="1"/>
              <a:t>Stepper motor </a:t>
            </a:r>
            <a:r>
              <a:rPr lang="en-GB" b="1" i="1">
                <a:sym typeface="Wingdings" panose="05000000000000000000" pitchFamily="2" charset="2"/>
              </a:rPr>
              <a:t> Azimuth’s joint</a:t>
            </a:r>
          </a:p>
          <a:p>
            <a:endParaRPr lang="fr-FR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err="1">
                <a:sym typeface="Wingdings" panose="05000000000000000000" pitchFamily="2" charset="2"/>
              </a:rPr>
              <a:t>Controlled</a:t>
            </a:r>
            <a:r>
              <a:rPr lang="fr-FR" sz="1600">
                <a:sym typeface="Wingdings" panose="05000000000000000000" pitchFamily="2" charset="2"/>
              </a:rPr>
              <a:t> </a:t>
            </a:r>
            <a:r>
              <a:rPr lang="fr-FR" sz="1600" err="1">
                <a:sym typeface="Wingdings" panose="05000000000000000000" pitchFamily="2" charset="2"/>
              </a:rPr>
              <a:t>using</a:t>
            </a:r>
            <a:r>
              <a:rPr lang="fr-FR" sz="1600">
                <a:sym typeface="Wingdings" panose="05000000000000000000" pitchFamily="2" charset="2"/>
              </a:rPr>
              <a:t> single </a:t>
            </a:r>
            <a:r>
              <a:rPr lang="fr-FR" sz="1600" err="1">
                <a:sym typeface="Wingdings" panose="05000000000000000000" pitchFamily="2" charset="2"/>
              </a:rPr>
              <a:t>step</a:t>
            </a:r>
            <a:r>
              <a:rPr lang="fr-FR" sz="1600">
                <a:sym typeface="Wingdings" panose="05000000000000000000" pitchFamily="2" charset="2"/>
              </a:rPr>
              <a:t> and double </a:t>
            </a:r>
            <a:r>
              <a:rPr lang="fr-FR" sz="1600" err="1">
                <a:sym typeface="Wingdings" panose="05000000000000000000" pitchFamily="2" charset="2"/>
              </a:rPr>
              <a:t>coil</a:t>
            </a:r>
            <a:endParaRPr lang="fr-FR" sz="160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ym typeface="Wingdings" panose="05000000000000000000" pitchFamily="2" charset="2"/>
              </a:rPr>
              <a:t>Through L298D  The driver do the all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ym typeface="Wingdings" panose="05000000000000000000" pitchFamily="2" charset="2"/>
              </a:rPr>
              <a:t>Library Arduino : </a:t>
            </a:r>
            <a:r>
              <a:rPr lang="en-GB" sz="1600" err="1">
                <a:sym typeface="Wingdings" panose="05000000000000000000" pitchFamily="2" charset="2"/>
              </a:rPr>
              <a:t>AF_stepper</a:t>
            </a:r>
            <a:endParaRPr lang="en-GB" sz="160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ym typeface="Wingdings" panose="05000000000000000000" pitchFamily="2" charset="2"/>
              </a:rPr>
              <a:t>Vitesse : 10 rpm (more couple, less speed)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5CD26-FFBA-42EB-A3BE-284CF612AA94}"/>
              </a:ext>
            </a:extLst>
          </p:cNvPr>
          <p:cNvSpPr txBox="1"/>
          <p:nvPr/>
        </p:nvSpPr>
        <p:spPr>
          <a:xfrm>
            <a:off x="1064599" y="1720652"/>
            <a:ext cx="5017927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 i="1"/>
              <a:t>Servo motor </a:t>
            </a:r>
            <a:r>
              <a:rPr lang="en-GB" b="1" i="1">
                <a:sym typeface="Wingdings" panose="05000000000000000000" pitchFamily="2" charset="2"/>
              </a:rPr>
              <a:t> Altitude’s joint</a:t>
            </a:r>
          </a:p>
          <a:p>
            <a:endParaRPr lang="fr-FR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ym typeface="Wingdings" panose="05000000000000000000" pitchFamily="2" charset="2"/>
              </a:rPr>
              <a:t>Through L298D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ym typeface="Wingdings" panose="05000000000000000000" pitchFamily="2" charset="2"/>
              </a:rPr>
              <a:t>Library Arduino : stepper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C99A04-6E70-49AB-8101-0B730533077D}"/>
              </a:ext>
            </a:extLst>
          </p:cNvPr>
          <p:cNvSpPr txBox="1"/>
          <p:nvPr/>
        </p:nvSpPr>
        <p:spPr>
          <a:xfrm>
            <a:off x="8267738" y="5420826"/>
            <a:ext cx="171150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 i="1">
                <a:sym typeface="Wingdings" panose="05000000000000000000" pitchFamily="2" charset="2"/>
              </a:rPr>
              <a:t>Pros / Cons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E2011-DF74-4C7E-BB45-2A11A86497AF}"/>
              </a:ext>
            </a:extLst>
          </p:cNvPr>
          <p:cNvSpPr txBox="1"/>
          <p:nvPr/>
        </p:nvSpPr>
        <p:spPr>
          <a:xfrm>
            <a:off x="2642727" y="5195767"/>
            <a:ext cx="14230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 i="1">
                <a:sym typeface="Wingdings" panose="05000000000000000000" pitchFamily="2" charset="2"/>
              </a:rPr>
              <a:t>Pros / Cons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B0A86A-A9B8-4F23-B8AA-3EEE94279E1E}"/>
              </a:ext>
            </a:extLst>
          </p:cNvPr>
          <p:cNvCxnSpPr>
            <a:cxnSpLocks/>
          </p:cNvCxnSpPr>
          <p:nvPr/>
        </p:nvCxnSpPr>
        <p:spPr>
          <a:xfrm>
            <a:off x="3275377" y="5565099"/>
            <a:ext cx="0" cy="809834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96E779-3C8C-4FE8-977B-613163C82DDA}"/>
              </a:ext>
            </a:extLst>
          </p:cNvPr>
          <p:cNvSpPr txBox="1"/>
          <p:nvPr/>
        </p:nvSpPr>
        <p:spPr>
          <a:xfrm>
            <a:off x="501871" y="5553854"/>
            <a:ext cx="2716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Direct angle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err="1"/>
              <a:t>Less</a:t>
            </a:r>
            <a:r>
              <a:rPr lang="fr-FR" sz="1600"/>
              <a:t> power </a:t>
            </a:r>
            <a:r>
              <a:rPr lang="fr-FR" sz="1600" err="1"/>
              <a:t>supply</a:t>
            </a:r>
            <a:endParaRPr lang="fr-F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/>
              <a:t>Good at </a:t>
            </a:r>
            <a:r>
              <a:rPr lang="fr-FR" sz="1600" err="1"/>
              <a:t>prototyping</a:t>
            </a:r>
            <a:endParaRPr lang="fr-FR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48135-83FE-478C-8F3C-102F7707E8F9}"/>
              </a:ext>
            </a:extLst>
          </p:cNvPr>
          <p:cNvSpPr txBox="1"/>
          <p:nvPr/>
        </p:nvSpPr>
        <p:spPr>
          <a:xfrm>
            <a:off x="3573563" y="5548106"/>
            <a:ext cx="2659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err="1"/>
              <a:t>Less</a:t>
            </a:r>
            <a:r>
              <a:rPr lang="fr-FR" sz="1600"/>
              <a:t> </a:t>
            </a:r>
            <a:r>
              <a:rPr lang="fr-FR" sz="1600" err="1"/>
              <a:t>precise</a:t>
            </a:r>
            <a:r>
              <a:rPr lang="fr-FR" sz="1600"/>
              <a:t>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/>
              <a:t>180 </a:t>
            </a:r>
            <a:r>
              <a:rPr lang="fr-FR" sz="1600" err="1"/>
              <a:t>deg</a:t>
            </a:r>
            <a:r>
              <a:rPr lang="fr-FR" sz="1600"/>
              <a:t> of range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FAAC41-4D97-4146-82E1-2975398662A7}"/>
              </a:ext>
            </a:extLst>
          </p:cNvPr>
          <p:cNvSpPr txBox="1"/>
          <p:nvPr/>
        </p:nvSpPr>
        <p:spPr>
          <a:xfrm>
            <a:off x="8995249" y="5798158"/>
            <a:ext cx="2803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Step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/>
              <a:t>Big power </a:t>
            </a:r>
            <a:r>
              <a:rPr lang="fr-FR" sz="1600" err="1"/>
              <a:t>consumption</a:t>
            </a:r>
            <a:endParaRPr lang="fr-FR" sz="16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E13663-BD62-4EB3-8B68-761E0F1CD7FD}"/>
              </a:ext>
            </a:extLst>
          </p:cNvPr>
          <p:cNvCxnSpPr>
            <a:cxnSpLocks/>
          </p:cNvCxnSpPr>
          <p:nvPr/>
        </p:nvCxnSpPr>
        <p:spPr>
          <a:xfrm>
            <a:off x="8971060" y="5930352"/>
            <a:ext cx="0" cy="444581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480849D-8E1A-4989-A90A-F02FCD36D90A}"/>
              </a:ext>
            </a:extLst>
          </p:cNvPr>
          <p:cNvSpPr txBox="1"/>
          <p:nvPr/>
        </p:nvSpPr>
        <p:spPr>
          <a:xfrm>
            <a:off x="6411796" y="5673619"/>
            <a:ext cx="2659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Very precise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/>
              <a:t>No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/>
              <a:t>360 </a:t>
            </a:r>
            <a:r>
              <a:rPr lang="fr-FR" sz="1600" err="1"/>
              <a:t>deg</a:t>
            </a:r>
            <a:endParaRPr lang="fr-FR" sz="1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E7888-679E-4700-9FA1-1ABE7D52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/>
          </a:p>
        </p:txBody>
      </p:sp>
      <p:pic>
        <p:nvPicPr>
          <p:cNvPr id="22" name="Picture 2" descr="ENSIL ENSCI - école publique et transdisciplinaire d ...">
            <a:extLst>
              <a:ext uri="{FF2B5EF4-FFF2-40B4-BE49-F238E27FC236}">
                <a16:creationId xmlns:a16="http://schemas.microsoft.com/office/drawing/2014/main" id="{DD9F6E90-EA3E-4991-AC26-808975797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419" y="431793"/>
            <a:ext cx="1870203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9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87314E86-5C4A-4396-8648-6267DFA9269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1675280" y="237744"/>
            <a:ext cx="4802838" cy="6382512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CD517-C5F8-46A7-8EE3-7DA8C952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001001" cy="625128"/>
          </a:xfrm>
        </p:spPr>
        <p:txBody>
          <a:bodyPr anchor="b">
            <a:noAutofit/>
          </a:bodyPr>
          <a:lstStyle/>
          <a:p>
            <a:r>
              <a:rPr lang="en-GB" sz="3600" b="1"/>
              <a:t>IDE Steps</a:t>
            </a:r>
            <a:endParaRPr lang="fr-FR" sz="3600" b="1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CC5D34E-D396-4140-827B-E0481C09D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5363" y="1624584"/>
            <a:ext cx="3144774" cy="45177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en" sz="2000" b="1">
                <a:latin typeface="Century Gothic"/>
              </a:rPr>
              <a:t>Initialization of the variables</a:t>
            </a:r>
          </a:p>
          <a:p>
            <a:pPr marL="342900" indent="-342900">
              <a:buClr>
                <a:srgbClr val="262626"/>
              </a:buClr>
              <a:buAutoNum type="arabicPeriod"/>
            </a:pPr>
            <a:r>
              <a:rPr lang="en-US" sz="2000" b="1"/>
              <a:t>Initial configuration mode</a:t>
            </a:r>
            <a:endParaRPr lang="it-IT" sz="2000"/>
          </a:p>
          <a:p>
            <a:pPr marL="342900" indent="-342900">
              <a:buClr>
                <a:srgbClr val="262626"/>
              </a:buClr>
              <a:buAutoNum type="arabicPeriod"/>
            </a:pPr>
            <a:r>
              <a:rPr lang="en-US" sz="2000" b="1"/>
              <a:t>Data acquisition from LDRs and motors</a:t>
            </a:r>
            <a:endParaRPr lang="it-IT" sz="2000"/>
          </a:p>
          <a:p>
            <a:pPr marL="342900" indent="-342900">
              <a:buClr>
                <a:srgbClr val="262626"/>
              </a:buClr>
              <a:buAutoNum type="arabicPeriod"/>
            </a:pPr>
            <a:r>
              <a:rPr lang="en-US" sz="2000" b="1"/>
              <a:t>Computational Algorithm</a:t>
            </a:r>
            <a:endParaRPr lang="it-IT" sz="2000"/>
          </a:p>
          <a:p>
            <a:pPr marL="342900" indent="-342900">
              <a:buClr>
                <a:srgbClr val="262626"/>
              </a:buClr>
              <a:buAutoNum type="arabicPeriod"/>
            </a:pPr>
            <a:r>
              <a:rPr lang="en-US" sz="2000" b="1"/>
              <a:t>Motors Control</a:t>
            </a:r>
            <a:endParaRPr lang="it-IT" sz="2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BBFE06-11B8-4E63-BF4F-24DC99D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 descr="ENSIL ENSCI - école publique et transdisciplinaire d ...">
            <a:extLst>
              <a:ext uri="{FF2B5EF4-FFF2-40B4-BE49-F238E27FC236}">
                <a16:creationId xmlns:a16="http://schemas.microsoft.com/office/drawing/2014/main" id="{0415E348-4613-41D7-AD59-0C36AB884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3" y="6099880"/>
            <a:ext cx="1870203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77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3350-D516-4188-BDEB-4521AC4C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2" y="273500"/>
            <a:ext cx="10058400" cy="1371600"/>
          </a:xfrm>
        </p:spPr>
        <p:txBody>
          <a:bodyPr>
            <a:normAutofit/>
          </a:bodyPr>
          <a:lstStyle/>
          <a:p>
            <a:r>
              <a:rPr lang="en-GB" sz="4400"/>
              <a:t>Improvements</a:t>
            </a:r>
            <a:endParaRPr lang="fr-FR" sz="440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499D71-87B0-4C9C-A689-3CCC8E56A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410" y="1395678"/>
            <a:ext cx="4663440" cy="640080"/>
          </a:xfrm>
        </p:spPr>
        <p:txBody>
          <a:bodyPr>
            <a:normAutofit/>
          </a:bodyPr>
          <a:lstStyle/>
          <a:p>
            <a:pPr marL="342900" indent="-342900">
              <a:buFont typeface="Arial" pitchFamily="18" charset="0"/>
              <a:buChar char="•"/>
            </a:pPr>
            <a:r>
              <a:rPr lang="it-IT" sz="2400"/>
              <a:t>Direct Matlab Control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0238715-A15B-4E7A-8768-CACD981A6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1837" y="4003147"/>
            <a:ext cx="4663440" cy="640080"/>
          </a:xfrm>
        </p:spPr>
        <p:txBody>
          <a:bodyPr>
            <a:normAutofit/>
          </a:bodyPr>
          <a:lstStyle/>
          <a:p>
            <a:pPr marL="342900" indent="-342900">
              <a:buFont typeface="Arial" pitchFamily="18" charset="0"/>
              <a:buChar char="•"/>
            </a:pPr>
            <a:r>
              <a:rPr lang="it-IT" sz="2400"/>
              <a:t>Others</a:t>
            </a:r>
          </a:p>
        </p:txBody>
      </p:sp>
      <p:pic>
        <p:nvPicPr>
          <p:cNvPr id="7" name="Immagine 7">
            <a:extLst>
              <a:ext uri="{FF2B5EF4-FFF2-40B4-BE49-F238E27FC236}">
                <a16:creationId xmlns:a16="http://schemas.microsoft.com/office/drawing/2014/main" id="{B01E205C-6E40-43C0-86F3-5AB9EA3336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89858" y="1054159"/>
            <a:ext cx="3905896" cy="2902572"/>
          </a:xfrm>
        </p:spPr>
      </p:pic>
      <p:pic>
        <p:nvPicPr>
          <p:cNvPr id="8" name="Immagine 8">
            <a:extLst>
              <a:ext uri="{FF2B5EF4-FFF2-40B4-BE49-F238E27FC236}">
                <a16:creationId xmlns:a16="http://schemas.microsoft.com/office/drawing/2014/main" id="{C92B7B52-9953-423C-AFB9-98DFE8E86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1" y="2039430"/>
            <a:ext cx="3898105" cy="189807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E7729E-B517-483B-A5D2-1AE6D6148021}"/>
              </a:ext>
            </a:extLst>
          </p:cNvPr>
          <p:cNvSpPr txBox="1"/>
          <p:nvPr/>
        </p:nvSpPr>
        <p:spPr>
          <a:xfrm>
            <a:off x="6546056" y="592931"/>
            <a:ext cx="48148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Algorithm</a:t>
            </a:r>
            <a:r>
              <a:rPr lang="it-IT"/>
              <a:t> </a:t>
            </a:r>
            <a:r>
              <a:rPr lang="it-IT" err="1"/>
              <a:t>implemented</a:t>
            </a:r>
            <a:r>
              <a:rPr lang="it-IT"/>
              <a:t> on </a:t>
            </a:r>
            <a:r>
              <a:rPr lang="it-IT" err="1"/>
              <a:t>Stateflow</a:t>
            </a:r>
            <a:endParaRPr lang="it-IT"/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0A0B86FB-8568-44CB-9A8C-870608D43987}"/>
              </a:ext>
            </a:extLst>
          </p:cNvPr>
          <p:cNvSpPr txBox="1">
            <a:spLocks/>
          </p:cNvSpPr>
          <p:nvPr/>
        </p:nvSpPr>
        <p:spPr>
          <a:xfrm>
            <a:off x="1110424" y="4560360"/>
            <a:ext cx="4532472" cy="174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7CE7364-B887-4374-AF81-3002C93FF329}"/>
              </a:ext>
            </a:extLst>
          </p:cNvPr>
          <p:cNvSpPr txBox="1"/>
          <p:nvPr/>
        </p:nvSpPr>
        <p:spPr>
          <a:xfrm>
            <a:off x="454746" y="4632396"/>
            <a:ext cx="583433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it-IT" b="1" err="1"/>
              <a:t>Refreshing</a:t>
            </a:r>
            <a:r>
              <a:rPr lang="it-IT" b="1"/>
              <a:t> </a:t>
            </a:r>
            <a:r>
              <a:rPr lang="it-IT" b="1" err="1"/>
              <a:t>period</a:t>
            </a:r>
            <a:r>
              <a:rPr lang="it-IT"/>
              <a:t> by </a:t>
            </a:r>
            <a:r>
              <a:rPr lang="it-IT" err="1"/>
              <a:t>adapting</a:t>
            </a:r>
            <a:r>
              <a:rPr lang="it-IT"/>
              <a:t> the </a:t>
            </a:r>
            <a:r>
              <a:rPr lang="it-IT" err="1"/>
              <a:t>refreshing</a:t>
            </a:r>
            <a:r>
              <a:rPr lang="it-IT"/>
              <a:t> rate of the control loop </a:t>
            </a:r>
            <a:r>
              <a:rPr lang="it-IT" err="1"/>
              <a:t>depending</a:t>
            </a:r>
            <a:r>
              <a:rPr lang="it-IT"/>
              <a:t> of the light </a:t>
            </a:r>
            <a:r>
              <a:rPr lang="it-IT" err="1"/>
              <a:t>intensity</a:t>
            </a:r>
            <a:r>
              <a:rPr lang="it-IT"/>
              <a:t> </a:t>
            </a:r>
          </a:p>
          <a:p>
            <a:pPr marL="342900" indent="-342900">
              <a:buAutoNum type="arabicPeriod"/>
            </a:pPr>
            <a:endParaRPr lang="it-IT" b="1"/>
          </a:p>
          <a:p>
            <a:pPr marL="342900" indent="-342900">
              <a:buAutoNum type="arabicPeriod"/>
            </a:pPr>
            <a:r>
              <a:rPr lang="it-IT" b="1" err="1"/>
              <a:t>Trajectory</a:t>
            </a:r>
            <a:r>
              <a:rPr lang="it-IT" b="1"/>
              <a:t> </a:t>
            </a:r>
            <a:r>
              <a:rPr lang="it-IT" b="1" err="1"/>
              <a:t>optimization</a:t>
            </a:r>
            <a:r>
              <a:rPr lang="it-IT" b="1"/>
              <a:t> </a:t>
            </a:r>
            <a:r>
              <a:rPr lang="it-IT"/>
              <a:t>by </a:t>
            </a:r>
            <a:r>
              <a:rPr lang="it-IT" err="1"/>
              <a:t>controlling</a:t>
            </a:r>
            <a:r>
              <a:rPr lang="it-IT"/>
              <a:t> the </a:t>
            </a:r>
            <a:r>
              <a:rPr lang="it-IT" err="1"/>
              <a:t>motion</a:t>
            </a:r>
            <a:r>
              <a:rPr lang="it-IT"/>
              <a:t> of </a:t>
            </a:r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axis</a:t>
            </a:r>
            <a:r>
              <a:rPr lang="it-IT"/>
              <a:t> one </a:t>
            </a:r>
            <a:r>
              <a:rPr lang="it-IT" err="1"/>
              <a:t>at</a:t>
            </a:r>
            <a:r>
              <a:rPr lang="it-IT"/>
              <a:t> time</a:t>
            </a:r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3141037-9608-4F0C-8932-6B79F47F1B9E}"/>
              </a:ext>
            </a:extLst>
          </p:cNvPr>
          <p:cNvSpPr txBox="1"/>
          <p:nvPr/>
        </p:nvSpPr>
        <p:spPr>
          <a:xfrm>
            <a:off x="6212877" y="4563776"/>
            <a:ext cx="583433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3. </a:t>
            </a:r>
            <a:r>
              <a:rPr lang="it-IT" b="1"/>
              <a:t> Power supply </a:t>
            </a:r>
            <a:r>
              <a:rPr lang="it-IT" b="1" err="1"/>
              <a:t>optimization</a:t>
            </a:r>
            <a:r>
              <a:rPr lang="it-IT" b="1"/>
              <a:t> </a:t>
            </a:r>
            <a:r>
              <a:rPr lang="it-IT"/>
              <a:t>by </a:t>
            </a:r>
            <a:r>
              <a:rPr lang="it-IT" err="1"/>
              <a:t>displacing</a:t>
            </a:r>
            <a:r>
              <a:rPr lang="it-IT"/>
              <a:t> in a </a:t>
            </a:r>
            <a:r>
              <a:rPr lang="it-IT" err="1"/>
              <a:t>better</a:t>
            </a:r>
            <a:r>
              <a:rPr lang="it-IT"/>
              <a:t> way the servo </a:t>
            </a:r>
            <a:r>
              <a:rPr lang="it-IT" err="1"/>
              <a:t>motor</a:t>
            </a:r>
            <a:r>
              <a:rPr lang="it-IT"/>
              <a:t> or </a:t>
            </a:r>
            <a:r>
              <a:rPr lang="it-IT" err="1"/>
              <a:t>using</a:t>
            </a:r>
            <a:r>
              <a:rPr lang="it-IT"/>
              <a:t> the energy </a:t>
            </a:r>
            <a:r>
              <a:rPr lang="it-IT" err="1"/>
              <a:t>produced</a:t>
            </a:r>
            <a:r>
              <a:rPr lang="it-IT"/>
              <a:t> by the solar panel </a:t>
            </a:r>
            <a:r>
              <a:rPr lang="it-IT" err="1"/>
              <a:t>itself</a:t>
            </a:r>
            <a:endParaRPr lang="it-IT"/>
          </a:p>
          <a:p>
            <a:pPr marL="342900" indent="-342900">
              <a:buAutoNum type="arabicPeriod"/>
            </a:pPr>
            <a:endParaRPr lang="it-IT" b="1"/>
          </a:p>
          <a:p>
            <a:r>
              <a:rPr lang="it-IT"/>
              <a:t>4.  </a:t>
            </a:r>
            <a:r>
              <a:rPr lang="it-IT" b="1" err="1"/>
              <a:t>Wiring</a:t>
            </a:r>
            <a:r>
              <a:rPr lang="it-IT" b="1"/>
              <a:t> </a:t>
            </a:r>
            <a:r>
              <a:rPr lang="it-IT" b="1" err="1"/>
              <a:t>optimization</a:t>
            </a:r>
            <a:r>
              <a:rPr lang="it-IT" b="1"/>
              <a:t> </a:t>
            </a:r>
            <a:r>
              <a:rPr lang="it-IT"/>
              <a:t>by </a:t>
            </a:r>
            <a:r>
              <a:rPr lang="it-IT" err="1"/>
              <a:t>wires</a:t>
            </a:r>
            <a:r>
              <a:rPr lang="it-IT"/>
              <a:t> fixing and </a:t>
            </a:r>
            <a:r>
              <a:rPr lang="it-IT" err="1"/>
              <a:t>introducing</a:t>
            </a:r>
            <a:r>
              <a:rPr lang="it-IT"/>
              <a:t> </a:t>
            </a:r>
            <a:r>
              <a:rPr lang="it-IT" err="1"/>
              <a:t>also</a:t>
            </a:r>
            <a:r>
              <a:rPr lang="it-IT"/>
              <a:t> a </a:t>
            </a:r>
            <a:r>
              <a:rPr lang="it-IT" err="1"/>
              <a:t>fixed</a:t>
            </a:r>
            <a:r>
              <a:rPr lang="it-IT"/>
              <a:t> base</a:t>
            </a:r>
            <a:endParaRPr lang="it-IT" b="1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B769D-27B3-466F-B200-5E745DDC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2" descr="ENSIL ENSCI - école publique et transdisciplinaire d ...">
            <a:extLst>
              <a:ext uri="{FF2B5EF4-FFF2-40B4-BE49-F238E27FC236}">
                <a16:creationId xmlns:a16="http://schemas.microsoft.com/office/drawing/2014/main" id="{58C7ABCE-11D5-427F-A8A5-FCF1E5989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419" y="341430"/>
            <a:ext cx="1870203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9FFDD1-18F7-4908-8470-3CEFE6624031}"/>
              </a:ext>
            </a:extLst>
          </p:cNvPr>
          <p:cNvSpPr txBox="1"/>
          <p:nvPr/>
        </p:nvSpPr>
        <p:spPr>
          <a:xfrm>
            <a:off x="5003006" y="2771211"/>
            <a:ext cx="181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ULN2003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172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005E-E469-40DD-8E0E-31E80C33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863"/>
            <a:ext cx="10058400" cy="1371600"/>
          </a:xfrm>
        </p:spPr>
        <p:txBody>
          <a:bodyPr/>
          <a:lstStyle/>
          <a:p>
            <a:r>
              <a:rPr lang="en-GB"/>
              <a:t>Conclusion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52775-19BF-43B4-8983-DA5DD0C45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7101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 This project </a:t>
            </a:r>
            <a:r>
              <a:rPr lang="en-GB">
                <a:sym typeface="Wingdings" panose="05000000000000000000" pitchFamily="2" charset="2"/>
              </a:rPr>
              <a:t> Affected by the Additive manufacturing project (CAD, print…)</a:t>
            </a:r>
          </a:p>
          <a:p>
            <a:r>
              <a:rPr lang="en-GB">
                <a:sym typeface="Wingdings" panose="05000000000000000000" pitchFamily="2" charset="2"/>
              </a:rPr>
              <a:t>Good to create a project from 0</a:t>
            </a:r>
            <a:endParaRPr lang="en-GB"/>
          </a:p>
          <a:p>
            <a:r>
              <a:rPr lang="en-GB">
                <a:sym typeface="Wingdings" panose="05000000000000000000" pitchFamily="2" charset="2"/>
              </a:rPr>
              <a:t>Using 2 servo instead of 1 stepper to have a “pick and place” system</a:t>
            </a:r>
            <a:endParaRPr lang="en-GB"/>
          </a:p>
          <a:p>
            <a:r>
              <a:rPr lang="en-GB">
                <a:sym typeface="Wingdings" panose="05000000000000000000" pitchFamily="2" charset="2"/>
              </a:rPr>
              <a:t>Project succeed  Specification filled / Time-schedule OK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3E0E91-D887-4F1F-B1F2-DB3C54C8822E}"/>
              </a:ext>
            </a:extLst>
          </p:cNvPr>
          <p:cNvSpPr txBox="1">
            <a:spLocks/>
          </p:cNvSpPr>
          <p:nvPr/>
        </p:nvSpPr>
        <p:spPr>
          <a:xfrm>
            <a:off x="1455907" y="4552948"/>
            <a:ext cx="1656945" cy="4470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i="1"/>
              <a:t>SKILLS GAINED :</a:t>
            </a:r>
          </a:p>
        </p:txBody>
      </p:sp>
      <p:pic>
        <p:nvPicPr>
          <p:cNvPr id="6" name="Picture 5" descr="A picture containing motorcycle&#10;&#10;Description automatically generated">
            <a:extLst>
              <a:ext uri="{FF2B5EF4-FFF2-40B4-BE49-F238E27FC236}">
                <a16:creationId xmlns:a16="http://schemas.microsoft.com/office/drawing/2014/main" id="{49D9B742-6608-4FB5-A400-18EB21B0D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418" y="1383437"/>
            <a:ext cx="1810516" cy="1280163"/>
          </a:xfrm>
          <a:prstGeom prst="rect">
            <a:avLst/>
          </a:prstGeom>
        </p:spPr>
      </p:pic>
      <p:pic>
        <p:nvPicPr>
          <p:cNvPr id="8" name="Picture 7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45D432F3-D1EB-4814-80B4-1F40C9DAE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698" y="4490127"/>
            <a:ext cx="1854739" cy="1391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5466CA-7A7A-4384-939D-1CE0DF984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092" y="4083215"/>
            <a:ext cx="2018662" cy="13433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16F601-AF4C-4DB9-A73A-DD92D6116BD9}"/>
              </a:ext>
            </a:extLst>
          </p:cNvPr>
          <p:cNvSpPr txBox="1"/>
          <p:nvPr/>
        </p:nvSpPr>
        <p:spPr>
          <a:xfrm>
            <a:off x="3958015" y="5511849"/>
            <a:ext cx="185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/>
              <a:t>3D printing</a:t>
            </a:r>
            <a:endParaRPr lang="fr-FR" i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D94473-CD99-411D-9254-ABAD712DAA8B}"/>
              </a:ext>
            </a:extLst>
          </p:cNvPr>
          <p:cNvSpPr txBox="1"/>
          <p:nvPr/>
        </p:nvSpPr>
        <p:spPr>
          <a:xfrm>
            <a:off x="6623698" y="5881181"/>
            <a:ext cx="185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/>
              <a:t>Electronics programming</a:t>
            </a:r>
            <a:endParaRPr lang="fr-FR" i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0BCD70-768A-4967-AFF6-9FD270F01EBF}"/>
              </a:ext>
            </a:extLst>
          </p:cNvPr>
          <p:cNvSpPr txBox="1"/>
          <p:nvPr/>
        </p:nvSpPr>
        <p:spPr>
          <a:xfrm>
            <a:off x="9454418" y="2479454"/>
            <a:ext cx="185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/>
              <a:t>Drive system</a:t>
            </a:r>
            <a:endParaRPr lang="fr-FR" i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AEC19-163A-4E90-87F5-111AA670D651}"/>
              </a:ext>
            </a:extLst>
          </p:cNvPr>
          <p:cNvSpPr txBox="1"/>
          <p:nvPr/>
        </p:nvSpPr>
        <p:spPr>
          <a:xfrm>
            <a:off x="9410195" y="5408848"/>
            <a:ext cx="185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/>
              <a:t>Project management</a:t>
            </a:r>
            <a:endParaRPr lang="fr-FR" i="1"/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17C19708-C2EE-4183-AD54-D2B3CD49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1389" y="4018900"/>
            <a:ext cx="1733545" cy="12293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95D8B-7C5F-462E-A196-CC5040F8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/>
          </a:p>
        </p:txBody>
      </p:sp>
      <p:pic>
        <p:nvPicPr>
          <p:cNvPr id="15" name="Picture 2" descr="ENSIL ENSCI - école publique et transdisciplinaire d ...">
            <a:extLst>
              <a:ext uri="{FF2B5EF4-FFF2-40B4-BE49-F238E27FC236}">
                <a16:creationId xmlns:a16="http://schemas.microsoft.com/office/drawing/2014/main" id="{462B4AAD-FDBD-495D-8AA7-9DEE10DB2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419" y="431793"/>
            <a:ext cx="1870203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3D1F0A0ED9204795A01AE794A0B037" ma:contentTypeVersion="11" ma:contentTypeDescription="Crée un document." ma:contentTypeScope="" ma:versionID="9f6bc34c15c347a783a1467c243ef8e4">
  <xsd:schema xmlns:xsd="http://www.w3.org/2001/XMLSchema" xmlns:xs="http://www.w3.org/2001/XMLSchema" xmlns:p="http://schemas.microsoft.com/office/2006/metadata/properties" xmlns:ns3="a76336e5-d244-4556-b19e-d81001583a6c" xmlns:ns4="0e840299-4c36-4726-b7d0-1f30b85c5a44" targetNamespace="http://schemas.microsoft.com/office/2006/metadata/properties" ma:root="true" ma:fieldsID="189f2f308b6bc225d05861f7d37cc7dd" ns3:_="" ns4:_="">
    <xsd:import namespace="a76336e5-d244-4556-b19e-d81001583a6c"/>
    <xsd:import namespace="0e840299-4c36-4726-b7d0-1f30b85c5a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6336e5-d244-4556-b19e-d81001583a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40299-4c36-4726-b7d0-1f30b85c5a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76336e5-d244-4556-b19e-d81001583a6c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531DDE-DAE3-47A4-9FB0-1E9792931370}">
  <ds:schemaRefs>
    <ds:schemaRef ds:uri="0e840299-4c36-4726-b7d0-1f30b85c5a44"/>
    <ds:schemaRef ds:uri="a76336e5-d244-4556-b19e-d81001583a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0e840299-4c36-4726-b7d0-1f30b85c5a44"/>
    <ds:schemaRef ds:uri="http://purl.org/dc/elements/1.1/"/>
    <ds:schemaRef ds:uri="http://schemas.microsoft.com/office/infopath/2007/PartnerControls"/>
    <ds:schemaRef ds:uri="a76336e5-d244-4556-b19e-d81001583a6c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464</Words>
  <Application>Microsoft Office PowerPoint</Application>
  <PresentationFormat>Widescreen</PresentationFormat>
  <Paragraphs>126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Arial,Sans-Serif</vt:lpstr>
      <vt:lpstr>Calibri</vt:lpstr>
      <vt:lpstr>Century Gothic</vt:lpstr>
      <vt:lpstr>Garamond</vt:lpstr>
      <vt:lpstr>SavonVTI</vt:lpstr>
      <vt:lpstr>Solar tracker</vt:lpstr>
      <vt:lpstr>Summary</vt:lpstr>
      <vt:lpstr>Introduction </vt:lpstr>
      <vt:lpstr>Overall Architecture</vt:lpstr>
      <vt:lpstr>Electronics</vt:lpstr>
      <vt:lpstr>Motorisation</vt:lpstr>
      <vt:lpstr>IDE Steps</vt:lpstr>
      <vt:lpstr>Improvements</vt:lpstr>
      <vt:lpstr>Conclusion</vt:lpstr>
      <vt:lpstr>Thanks you feel free to ask questions  (French or English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Gabriel Gattaux</dc:creator>
  <cp:lastModifiedBy>Gabriel Gattaux</cp:lastModifiedBy>
  <cp:revision>2</cp:revision>
  <dcterms:created xsi:type="dcterms:W3CDTF">2022-01-27T13:29:57Z</dcterms:created>
  <dcterms:modified xsi:type="dcterms:W3CDTF">2022-01-28T13:43:23Z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0x010100A83D1F0A0ED9204795A01AE794A0B037</vt:lpwstr>
  </property>
</Properties>
</file>