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8288000" cy="10287000"/>
  <p:notesSz cx="6858000" cy="9144000"/>
  <p:embeddedFontLst>
    <p:embeddedFont>
      <p:font typeface="Antonio Bold" panose="020B0604020202020204" charset="0"/>
      <p:regular r:id="rId12"/>
    </p:embeddedFont>
    <p:embeddedFont>
      <p:font typeface="Open Sans" panose="020B0606030504020204" pitchFamily="34" charset="0"/>
      <p:regular r:id="rId13"/>
      <p:bold r:id="rId14"/>
      <p:italic r:id="rId15"/>
      <p:boldItalic r:id="rId16"/>
    </p:embeddedFont>
    <p:embeddedFont>
      <p:font typeface="Open Sauce" panose="020B0604020202020204" charset="0"/>
      <p:regular r:id="rId17"/>
    </p:embeddedFont>
    <p:embeddedFont>
      <p:font typeface="Open Sauce Bold" panose="020B0604020202020204" charset="0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2" d="100"/>
          <a:sy n="52" d="100"/>
        </p:scale>
        <p:origin x="850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hyperlink" Target="https://github.com/Gaby-britto" TargetMode="External"/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12" Type="http://schemas.openxmlformats.org/officeDocument/2006/relationships/hyperlink" Target="https://github.com/AnaLouBispo" TargetMode="Externa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1.png"/><Relationship Id="rId15" Type="http://schemas.openxmlformats.org/officeDocument/2006/relationships/hyperlink" Target="https://github.com/RafaAugustoFS" TargetMode="External"/><Relationship Id="rId10" Type="http://schemas.openxmlformats.org/officeDocument/2006/relationships/image" Target="../media/image13.png"/><Relationship Id="rId4" Type="http://schemas.openxmlformats.org/officeDocument/2006/relationships/image" Target="../media/image8.png"/><Relationship Id="rId9" Type="http://schemas.openxmlformats.org/officeDocument/2006/relationships/image" Target="../media/image12.png"/><Relationship Id="rId14" Type="http://schemas.openxmlformats.org/officeDocument/2006/relationships/hyperlink" Target="https://github.com/MateusTome-Dev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3188304" y="-1513365"/>
            <a:ext cx="13313729" cy="13313729"/>
            <a:chOff x="0" y="0"/>
            <a:chExt cx="6350000" cy="6350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C40C0C"/>
            </a:solidFill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4" name="Group 4"/>
          <p:cNvGrpSpPr/>
          <p:nvPr/>
        </p:nvGrpSpPr>
        <p:grpSpPr>
          <a:xfrm rot="-3270436">
            <a:off x="9315878" y="102642"/>
            <a:ext cx="12098771" cy="6654453"/>
            <a:chOff x="0" y="0"/>
            <a:chExt cx="4060919" cy="2233549"/>
          </a:xfrm>
        </p:grpSpPr>
        <p:sp>
          <p:nvSpPr>
            <p:cNvPr id="5" name="Freeform 5"/>
            <p:cNvSpPr/>
            <p:nvPr/>
          </p:nvSpPr>
          <p:spPr>
            <a:xfrm>
              <a:off x="19050" y="19050"/>
              <a:ext cx="4022947" cy="2195449"/>
            </a:xfrm>
            <a:custGeom>
              <a:avLst/>
              <a:gdLst/>
              <a:ahLst/>
              <a:cxnLst/>
              <a:rect l="l" t="t" r="r" b="b"/>
              <a:pathLst>
                <a:path w="4022947" h="2195449">
                  <a:moveTo>
                    <a:pt x="2925031" y="2195449"/>
                  </a:moveTo>
                  <a:lnTo>
                    <a:pt x="1097788" y="2195449"/>
                  </a:lnTo>
                  <a:cubicBezTo>
                    <a:pt x="491490" y="2195449"/>
                    <a:pt x="0" y="1703959"/>
                    <a:pt x="0" y="1097661"/>
                  </a:cubicBezTo>
                  <a:cubicBezTo>
                    <a:pt x="0" y="491490"/>
                    <a:pt x="491490" y="0"/>
                    <a:pt x="1097788" y="0"/>
                  </a:cubicBezTo>
                  <a:lnTo>
                    <a:pt x="2925158" y="0"/>
                  </a:lnTo>
                  <a:cubicBezTo>
                    <a:pt x="3531457" y="0"/>
                    <a:pt x="4022947" y="491490"/>
                    <a:pt x="4022947" y="1097788"/>
                  </a:cubicBezTo>
                  <a:cubicBezTo>
                    <a:pt x="4022820" y="1703959"/>
                    <a:pt x="3531329" y="2195449"/>
                    <a:pt x="2925031" y="2195449"/>
                  </a:cubicBezTo>
                  <a:close/>
                </a:path>
              </a:pathLst>
            </a:custGeom>
            <a:solidFill>
              <a:srgbClr val="F1EEEE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6" name="Freeform 6"/>
            <p:cNvSpPr/>
            <p:nvPr/>
          </p:nvSpPr>
          <p:spPr>
            <a:xfrm>
              <a:off x="0" y="0"/>
              <a:ext cx="4060920" cy="2233549"/>
            </a:xfrm>
            <a:custGeom>
              <a:avLst/>
              <a:gdLst/>
              <a:ahLst/>
              <a:cxnLst/>
              <a:rect l="l" t="t" r="r" b="b"/>
              <a:pathLst>
                <a:path w="4060920" h="2233549">
                  <a:moveTo>
                    <a:pt x="2944081" y="2233549"/>
                  </a:moveTo>
                  <a:lnTo>
                    <a:pt x="1116838" y="2233549"/>
                  </a:lnTo>
                  <a:cubicBezTo>
                    <a:pt x="501015" y="2233549"/>
                    <a:pt x="0" y="1732534"/>
                    <a:pt x="0" y="1116838"/>
                  </a:cubicBezTo>
                  <a:cubicBezTo>
                    <a:pt x="0" y="501015"/>
                    <a:pt x="501015" y="0"/>
                    <a:pt x="1116838" y="0"/>
                  </a:cubicBezTo>
                  <a:lnTo>
                    <a:pt x="2944208" y="0"/>
                  </a:lnTo>
                  <a:cubicBezTo>
                    <a:pt x="3559904" y="0"/>
                    <a:pt x="4060920" y="501015"/>
                    <a:pt x="4060920" y="1116838"/>
                  </a:cubicBezTo>
                  <a:cubicBezTo>
                    <a:pt x="4060920" y="1732534"/>
                    <a:pt x="3559904" y="2233549"/>
                    <a:pt x="2944081" y="2233549"/>
                  </a:cubicBezTo>
                  <a:close/>
                  <a:moveTo>
                    <a:pt x="1116838" y="38100"/>
                  </a:moveTo>
                  <a:cubicBezTo>
                    <a:pt x="521970" y="38100"/>
                    <a:pt x="38100" y="521970"/>
                    <a:pt x="38100" y="1116838"/>
                  </a:cubicBezTo>
                  <a:cubicBezTo>
                    <a:pt x="38100" y="1711579"/>
                    <a:pt x="521970" y="2195576"/>
                    <a:pt x="1116838" y="2195576"/>
                  </a:cubicBezTo>
                  <a:lnTo>
                    <a:pt x="2944208" y="2195576"/>
                  </a:lnTo>
                  <a:cubicBezTo>
                    <a:pt x="3538950" y="2195576"/>
                    <a:pt x="4022947" y="1711706"/>
                    <a:pt x="4022947" y="1116838"/>
                  </a:cubicBezTo>
                  <a:cubicBezTo>
                    <a:pt x="4022820" y="521970"/>
                    <a:pt x="3538949" y="38100"/>
                    <a:pt x="2944081" y="38100"/>
                  </a:cubicBezTo>
                  <a:lnTo>
                    <a:pt x="1116838" y="38100"/>
                  </a:lnTo>
                  <a:close/>
                </a:path>
              </a:pathLst>
            </a:custGeom>
            <a:solidFill>
              <a:srgbClr val="F1EEEE"/>
            </a:solidFill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11207104" y="2944648"/>
            <a:ext cx="5246391" cy="5246370"/>
            <a:chOff x="0" y="0"/>
            <a:chExt cx="6350000" cy="6349975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6350000" cy="6349975"/>
            </a:xfrm>
            <a:custGeom>
              <a:avLst/>
              <a:gdLst/>
              <a:ahLst/>
              <a:cxnLst/>
              <a:rect l="l" t="t" r="r" b="b"/>
              <a:pathLst>
                <a:path w="6350000" h="6349975">
                  <a:moveTo>
                    <a:pt x="6350000" y="3175025"/>
                  </a:moveTo>
                  <a:cubicBezTo>
                    <a:pt x="6350000" y="4928451"/>
                    <a:pt x="4928476" y="6349975"/>
                    <a:pt x="3175000" y="6349975"/>
                  </a:cubicBezTo>
                  <a:cubicBezTo>
                    <a:pt x="1421498" y="6349975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2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2"/>
              <a:stretch>
                <a:fillRect/>
              </a:stretch>
            </a:blipFill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2092720" y="1212824"/>
            <a:ext cx="2290179" cy="2806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81"/>
              </a:lnSpc>
              <a:spcBef>
                <a:spcPct val="0"/>
              </a:spcBef>
            </a:pPr>
            <a:r>
              <a:rPr lang="en-US" sz="1701">
                <a:solidFill>
                  <a:srgbClr val="000000"/>
                </a:solidFill>
                <a:latin typeface="Open Sauce Bold"/>
              </a:rPr>
              <a:t>CBM</a:t>
            </a:r>
          </a:p>
        </p:txBody>
      </p:sp>
      <p:sp>
        <p:nvSpPr>
          <p:cNvPr id="10" name="Freeform 10"/>
          <p:cNvSpPr/>
          <p:nvPr/>
        </p:nvSpPr>
        <p:spPr>
          <a:xfrm>
            <a:off x="1028700" y="1028700"/>
            <a:ext cx="863072" cy="773763"/>
          </a:xfrm>
          <a:custGeom>
            <a:avLst/>
            <a:gdLst/>
            <a:ahLst/>
            <a:cxnLst/>
            <a:rect l="l" t="t" r="r" b="b"/>
            <a:pathLst>
              <a:path w="863072" h="773763">
                <a:moveTo>
                  <a:pt x="0" y="0"/>
                </a:moveTo>
                <a:lnTo>
                  <a:pt x="863072" y="0"/>
                </a:lnTo>
                <a:lnTo>
                  <a:pt x="863072" y="773763"/>
                </a:lnTo>
                <a:lnTo>
                  <a:pt x="0" y="77376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4070" b="-7471"/>
            </a:stretch>
          </a:blipFill>
        </p:spPr>
        <p:txBody>
          <a:bodyPr/>
          <a:lstStyle/>
          <a:p>
            <a:endParaRPr lang="pt-BR"/>
          </a:p>
        </p:txBody>
      </p:sp>
      <p:grpSp>
        <p:nvGrpSpPr>
          <p:cNvPr id="11" name="Group 11"/>
          <p:cNvGrpSpPr/>
          <p:nvPr/>
        </p:nvGrpSpPr>
        <p:grpSpPr>
          <a:xfrm>
            <a:off x="1028700" y="2063852"/>
            <a:ext cx="8661915" cy="6569456"/>
            <a:chOff x="0" y="0"/>
            <a:chExt cx="11549221" cy="8759274"/>
          </a:xfrm>
        </p:grpSpPr>
        <p:sp>
          <p:nvSpPr>
            <p:cNvPr id="12" name="TextBox 12"/>
            <p:cNvSpPr txBox="1"/>
            <p:nvPr/>
          </p:nvSpPr>
          <p:spPr>
            <a:xfrm>
              <a:off x="0" y="133350"/>
              <a:ext cx="11549221" cy="799242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15530"/>
                </a:lnSpc>
              </a:pPr>
              <a:r>
                <a:rPr lang="en-US" sz="14118" spc="-635">
                  <a:solidFill>
                    <a:srgbClr val="000000"/>
                  </a:solidFill>
                  <a:latin typeface="Antonio Bold"/>
                </a:rPr>
                <a:t>GESTÃO DE DADOS DE </a:t>
              </a:r>
              <a:r>
                <a:rPr lang="en-US" sz="14118" spc="-635">
                  <a:solidFill>
                    <a:srgbClr val="C40C0C"/>
                  </a:solidFill>
                  <a:latin typeface="Antonio Bold"/>
                </a:rPr>
                <a:t>OCORRÊNCIA</a:t>
              </a: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8254812"/>
              <a:ext cx="11549221" cy="50449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049"/>
                </a:lnSpc>
              </a:pPr>
              <a:r>
                <a:rPr lang="en-US" sz="2541">
                  <a:solidFill>
                    <a:srgbClr val="000000"/>
                  </a:solidFill>
                  <a:latin typeface="Open Sauce Bold"/>
                </a:rPr>
                <a:t>Corpo de Bombeiros Militar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8728504" y="982133"/>
            <a:ext cx="1786609" cy="1786602"/>
            <a:chOff x="0" y="0"/>
            <a:chExt cx="6350000" cy="634997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350000" cy="6349975"/>
            </a:xfrm>
            <a:custGeom>
              <a:avLst/>
              <a:gdLst/>
              <a:ahLst/>
              <a:cxnLst/>
              <a:rect l="l" t="t" r="r" b="b"/>
              <a:pathLst>
                <a:path w="6350000" h="6349975">
                  <a:moveTo>
                    <a:pt x="6350000" y="3175025"/>
                  </a:moveTo>
                  <a:cubicBezTo>
                    <a:pt x="6350000" y="4928451"/>
                    <a:pt x="4928476" y="6349975"/>
                    <a:pt x="3175000" y="6349975"/>
                  </a:cubicBezTo>
                  <a:cubicBezTo>
                    <a:pt x="1421498" y="6349975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2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2"/>
              <a:stretch>
                <a:fillRect t="-3565" b="-3565"/>
              </a:stretch>
            </a:blipFill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4" name="Group 4"/>
          <p:cNvGrpSpPr/>
          <p:nvPr/>
        </p:nvGrpSpPr>
        <p:grpSpPr>
          <a:xfrm>
            <a:off x="-6275864" y="-1513365"/>
            <a:ext cx="13313729" cy="13313729"/>
            <a:chOff x="0" y="0"/>
            <a:chExt cx="6350000" cy="6350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1EEEE"/>
            </a:solidFill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8728504" y="3064010"/>
            <a:ext cx="1786609" cy="1786602"/>
            <a:chOff x="0" y="0"/>
            <a:chExt cx="6350000" cy="6349975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6350000" cy="6349975"/>
            </a:xfrm>
            <a:custGeom>
              <a:avLst/>
              <a:gdLst/>
              <a:ahLst/>
              <a:cxnLst/>
              <a:rect l="l" t="t" r="r" b="b"/>
              <a:pathLst>
                <a:path w="6350000" h="6349975">
                  <a:moveTo>
                    <a:pt x="6350000" y="3175025"/>
                  </a:moveTo>
                  <a:cubicBezTo>
                    <a:pt x="6350000" y="4928451"/>
                    <a:pt x="4928476" y="6349975"/>
                    <a:pt x="3175000" y="6349975"/>
                  </a:cubicBezTo>
                  <a:cubicBezTo>
                    <a:pt x="1421498" y="6349975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2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3"/>
              <a:stretch>
                <a:fillRect l="-1958" r="-1958"/>
              </a:stretch>
            </a:blipFill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8728504" y="5143500"/>
            <a:ext cx="1786609" cy="1786602"/>
            <a:chOff x="0" y="0"/>
            <a:chExt cx="6350000" cy="6349975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350000" cy="6349975"/>
            </a:xfrm>
            <a:custGeom>
              <a:avLst/>
              <a:gdLst/>
              <a:ahLst/>
              <a:cxnLst/>
              <a:rect l="l" t="t" r="r" b="b"/>
              <a:pathLst>
                <a:path w="6350000" h="6349975">
                  <a:moveTo>
                    <a:pt x="6350000" y="3175025"/>
                  </a:moveTo>
                  <a:cubicBezTo>
                    <a:pt x="6350000" y="4928451"/>
                    <a:pt x="4928476" y="6349975"/>
                    <a:pt x="3175000" y="6349975"/>
                  </a:cubicBezTo>
                  <a:cubicBezTo>
                    <a:pt x="1421498" y="6349975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2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4"/>
              <a:stretch>
                <a:fillRect l="-109" r="-109"/>
              </a:stretch>
            </a:blipFill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10" name="Freeform 10"/>
          <p:cNvSpPr/>
          <p:nvPr/>
        </p:nvSpPr>
        <p:spPr>
          <a:xfrm>
            <a:off x="1028700" y="1028700"/>
            <a:ext cx="773763" cy="773763"/>
          </a:xfrm>
          <a:custGeom>
            <a:avLst/>
            <a:gdLst/>
            <a:ahLst/>
            <a:cxnLst/>
            <a:rect l="l" t="t" r="r" b="b"/>
            <a:pathLst>
              <a:path w="773763" h="773763">
                <a:moveTo>
                  <a:pt x="0" y="0"/>
                </a:moveTo>
                <a:lnTo>
                  <a:pt x="773763" y="0"/>
                </a:lnTo>
                <a:lnTo>
                  <a:pt x="773763" y="773763"/>
                </a:lnTo>
                <a:lnTo>
                  <a:pt x="0" y="77376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grpSp>
        <p:nvGrpSpPr>
          <p:cNvPr id="11" name="Group 11"/>
          <p:cNvGrpSpPr/>
          <p:nvPr/>
        </p:nvGrpSpPr>
        <p:grpSpPr>
          <a:xfrm>
            <a:off x="8728504" y="7177752"/>
            <a:ext cx="1786609" cy="1786602"/>
            <a:chOff x="0" y="0"/>
            <a:chExt cx="6350000" cy="6349975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6350000" cy="6349975"/>
            </a:xfrm>
            <a:custGeom>
              <a:avLst/>
              <a:gdLst/>
              <a:ahLst/>
              <a:cxnLst/>
              <a:rect l="l" t="t" r="r" b="b"/>
              <a:pathLst>
                <a:path w="6350000" h="6349975">
                  <a:moveTo>
                    <a:pt x="6350000" y="3175025"/>
                  </a:moveTo>
                  <a:cubicBezTo>
                    <a:pt x="6350000" y="4928451"/>
                    <a:pt x="4928476" y="6349975"/>
                    <a:pt x="3175000" y="6349975"/>
                  </a:cubicBezTo>
                  <a:cubicBezTo>
                    <a:pt x="1421498" y="6349975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2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6"/>
              <a:stretch>
                <a:fillRect t="-336" b="-336"/>
              </a:stretch>
            </a:blipFill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525338" y="8817975"/>
            <a:ext cx="1104963" cy="1104963"/>
            <a:chOff x="0" y="0"/>
            <a:chExt cx="812800" cy="8128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7"/>
              <a:stretch>
                <a:fillRect l="-38888" r="-38888"/>
              </a:stretch>
            </a:blipFill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1367456" y="8817975"/>
            <a:ext cx="1251342" cy="1251342"/>
            <a:chOff x="0" y="0"/>
            <a:chExt cx="812800" cy="812800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8"/>
              <a:stretch>
                <a:fillRect/>
              </a:stretch>
            </a:blipFill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2104976" y="8559854"/>
            <a:ext cx="1621206" cy="1621206"/>
            <a:chOff x="0" y="0"/>
            <a:chExt cx="812800" cy="812800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9"/>
              <a:stretch>
                <a:fillRect l="-52389" r="-52389"/>
              </a:stretch>
            </a:blipFill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3244470" y="8744786"/>
            <a:ext cx="1251342" cy="1251342"/>
            <a:chOff x="0" y="0"/>
            <a:chExt cx="812800" cy="812800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10"/>
              <a:stretch>
                <a:fillRect/>
              </a:stretch>
            </a:blipFill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21" name="Group 21"/>
          <p:cNvGrpSpPr/>
          <p:nvPr/>
        </p:nvGrpSpPr>
        <p:grpSpPr>
          <a:xfrm>
            <a:off x="4202432" y="8652320"/>
            <a:ext cx="1436274" cy="1436274"/>
            <a:chOff x="0" y="0"/>
            <a:chExt cx="812800" cy="8128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11"/>
              <a:stretch>
                <a:fillRect l="-45303" r="-45303"/>
              </a:stretch>
            </a:blipFill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23" name="TextBox 23"/>
          <p:cNvSpPr txBox="1"/>
          <p:nvPr/>
        </p:nvSpPr>
        <p:spPr>
          <a:xfrm>
            <a:off x="1028700" y="4095750"/>
            <a:ext cx="4431539" cy="2105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399"/>
              </a:lnSpc>
            </a:pPr>
            <a:r>
              <a:rPr lang="en-US" sz="6999" spc="-139">
                <a:solidFill>
                  <a:srgbClr val="C40C0C"/>
                </a:solidFill>
                <a:latin typeface="Antonio Bold"/>
              </a:rPr>
              <a:t>Acesse nosso </a:t>
            </a:r>
          </a:p>
          <a:p>
            <a:pPr marL="0" lvl="0" indent="0" algn="l">
              <a:lnSpc>
                <a:spcPts val="8399"/>
              </a:lnSpc>
            </a:pPr>
            <a:r>
              <a:rPr lang="en-US" sz="6999" spc="-139">
                <a:solidFill>
                  <a:srgbClr val="C40C0C"/>
                </a:solidFill>
                <a:latin typeface="Antonio Bold"/>
              </a:rPr>
              <a:t>GitHub</a:t>
            </a:r>
          </a:p>
        </p:txBody>
      </p:sp>
      <p:grpSp>
        <p:nvGrpSpPr>
          <p:cNvPr id="24" name="Group 24"/>
          <p:cNvGrpSpPr/>
          <p:nvPr/>
        </p:nvGrpSpPr>
        <p:grpSpPr>
          <a:xfrm>
            <a:off x="11285154" y="1488312"/>
            <a:ext cx="5974146" cy="860300"/>
            <a:chOff x="0" y="-9525"/>
            <a:chExt cx="7965528" cy="1147066"/>
          </a:xfrm>
        </p:grpSpPr>
        <p:sp>
          <p:nvSpPr>
            <p:cNvPr id="25" name="TextBox 25"/>
            <p:cNvSpPr txBox="1"/>
            <p:nvPr/>
          </p:nvSpPr>
          <p:spPr>
            <a:xfrm>
              <a:off x="0" y="665737"/>
              <a:ext cx="7965528" cy="4718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2940"/>
                </a:lnSpc>
              </a:pPr>
              <a:r>
                <a:rPr lang="en-US" sz="2100" u="sng" dirty="0">
                  <a:latin typeface="Open Sauce"/>
                  <a:hlinkClick r:id="rId12" tooltip="https://github.com/AnaLouBispo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https://github.com/AnaLouBispo</a:t>
              </a:r>
            </a:p>
          </p:txBody>
        </p:sp>
        <p:sp>
          <p:nvSpPr>
            <p:cNvPr id="26" name="TextBox 26"/>
            <p:cNvSpPr txBox="1"/>
            <p:nvPr/>
          </p:nvSpPr>
          <p:spPr>
            <a:xfrm>
              <a:off x="0" y="-9525"/>
              <a:ext cx="7965528" cy="53699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380"/>
                </a:lnSpc>
              </a:pPr>
              <a:r>
                <a:rPr lang="en-US" sz="2600">
                  <a:solidFill>
                    <a:srgbClr val="C40C0C"/>
                  </a:solidFill>
                  <a:latin typeface="Open Sauce Bold"/>
                </a:rPr>
                <a:t>ANA BEATRIZ LOUREIRO</a:t>
              </a:r>
            </a:p>
          </p:txBody>
        </p:sp>
      </p:grpSp>
      <p:grpSp>
        <p:nvGrpSpPr>
          <p:cNvPr id="27" name="Group 27"/>
          <p:cNvGrpSpPr/>
          <p:nvPr/>
        </p:nvGrpSpPr>
        <p:grpSpPr>
          <a:xfrm>
            <a:off x="11285154" y="3560524"/>
            <a:ext cx="5974146" cy="853090"/>
            <a:chOff x="0" y="0"/>
            <a:chExt cx="7965528" cy="1137453"/>
          </a:xfrm>
        </p:grpSpPr>
        <p:sp>
          <p:nvSpPr>
            <p:cNvPr id="28" name="TextBox 28"/>
            <p:cNvSpPr txBox="1"/>
            <p:nvPr/>
          </p:nvSpPr>
          <p:spPr>
            <a:xfrm>
              <a:off x="0" y="665737"/>
              <a:ext cx="7965528" cy="4718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2940"/>
                </a:lnSpc>
              </a:pPr>
              <a:r>
                <a:rPr lang="en-US" sz="2100" u="sng" dirty="0">
                  <a:latin typeface="Open Sauce"/>
                  <a:hlinkClick r:id="rId13" tooltip="https://github.com/Gaby-britto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https://github.com/Gaby-britto</a:t>
              </a:r>
            </a:p>
          </p:txBody>
        </p:sp>
        <p:sp>
          <p:nvSpPr>
            <p:cNvPr id="29" name="TextBox 29"/>
            <p:cNvSpPr txBox="1"/>
            <p:nvPr/>
          </p:nvSpPr>
          <p:spPr>
            <a:xfrm>
              <a:off x="0" y="-9525"/>
              <a:ext cx="7965528" cy="53699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380"/>
                </a:lnSpc>
              </a:pPr>
              <a:r>
                <a:rPr lang="en-US" sz="2600">
                  <a:solidFill>
                    <a:srgbClr val="C40C0C"/>
                  </a:solidFill>
                  <a:latin typeface="Open Sauce Bold"/>
                </a:rPr>
                <a:t>GABRIELE BRITO</a:t>
              </a:r>
            </a:p>
          </p:txBody>
        </p:sp>
      </p:grpSp>
      <p:grpSp>
        <p:nvGrpSpPr>
          <p:cNvPr id="30" name="Group 30"/>
          <p:cNvGrpSpPr/>
          <p:nvPr/>
        </p:nvGrpSpPr>
        <p:grpSpPr>
          <a:xfrm>
            <a:off x="11285154" y="5487123"/>
            <a:ext cx="5974146" cy="853090"/>
            <a:chOff x="0" y="0"/>
            <a:chExt cx="7965528" cy="1137453"/>
          </a:xfrm>
        </p:grpSpPr>
        <p:sp>
          <p:nvSpPr>
            <p:cNvPr id="31" name="TextBox 31"/>
            <p:cNvSpPr txBox="1"/>
            <p:nvPr/>
          </p:nvSpPr>
          <p:spPr>
            <a:xfrm>
              <a:off x="0" y="665737"/>
              <a:ext cx="7965528" cy="4718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2940"/>
                </a:lnSpc>
              </a:pPr>
              <a:r>
                <a:rPr lang="en-US" sz="2100" u="sng" dirty="0">
                  <a:latin typeface="Open Sauce"/>
                  <a:hlinkClick r:id="rId14" tooltip="https://github.com/MateusTome-Dev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https://github.com/MateusTome-Dev</a:t>
              </a:r>
            </a:p>
          </p:txBody>
        </p:sp>
        <p:sp>
          <p:nvSpPr>
            <p:cNvPr id="32" name="TextBox 32"/>
            <p:cNvSpPr txBox="1"/>
            <p:nvPr/>
          </p:nvSpPr>
          <p:spPr>
            <a:xfrm>
              <a:off x="0" y="-9525"/>
              <a:ext cx="7965528" cy="53699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380"/>
                </a:lnSpc>
              </a:pPr>
              <a:r>
                <a:rPr lang="en-US" sz="2600">
                  <a:solidFill>
                    <a:srgbClr val="C40C0C"/>
                  </a:solidFill>
                  <a:latin typeface="Open Sauce Bold"/>
                </a:rPr>
                <a:t>MATEUS TOMÉ</a:t>
              </a:r>
            </a:p>
          </p:txBody>
        </p:sp>
      </p:grpSp>
      <p:sp>
        <p:nvSpPr>
          <p:cNvPr id="33" name="TextBox 33"/>
          <p:cNvSpPr txBox="1"/>
          <p:nvPr/>
        </p:nvSpPr>
        <p:spPr>
          <a:xfrm>
            <a:off x="1952015" y="1260974"/>
            <a:ext cx="2290179" cy="2806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81"/>
              </a:lnSpc>
              <a:spcBef>
                <a:spcPct val="0"/>
              </a:spcBef>
            </a:pPr>
            <a:r>
              <a:rPr lang="en-US" sz="1701">
                <a:solidFill>
                  <a:srgbClr val="C40C0C"/>
                </a:solidFill>
                <a:latin typeface="Open Sauce Bold"/>
              </a:rPr>
              <a:t>CBM</a:t>
            </a:r>
          </a:p>
        </p:txBody>
      </p:sp>
      <p:grpSp>
        <p:nvGrpSpPr>
          <p:cNvPr id="34" name="Group 34"/>
          <p:cNvGrpSpPr/>
          <p:nvPr/>
        </p:nvGrpSpPr>
        <p:grpSpPr>
          <a:xfrm>
            <a:off x="11285154" y="7602276"/>
            <a:ext cx="5974146" cy="853090"/>
            <a:chOff x="0" y="0"/>
            <a:chExt cx="7965528" cy="1137453"/>
          </a:xfrm>
        </p:grpSpPr>
        <p:sp>
          <p:nvSpPr>
            <p:cNvPr id="35" name="TextBox 35"/>
            <p:cNvSpPr txBox="1"/>
            <p:nvPr/>
          </p:nvSpPr>
          <p:spPr>
            <a:xfrm>
              <a:off x="0" y="665737"/>
              <a:ext cx="7965528" cy="4718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2940"/>
                </a:lnSpc>
              </a:pPr>
              <a:r>
                <a:rPr lang="en-US" sz="2100" u="sng" dirty="0">
                  <a:latin typeface="Open Sauce"/>
                  <a:hlinkClick r:id="rId15" tooltip="https://github.com/RafaAugustoFS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https://github.com/RafaAugustoFS</a:t>
              </a:r>
            </a:p>
          </p:txBody>
        </p:sp>
        <p:sp>
          <p:nvSpPr>
            <p:cNvPr id="36" name="TextBox 36"/>
            <p:cNvSpPr txBox="1"/>
            <p:nvPr/>
          </p:nvSpPr>
          <p:spPr>
            <a:xfrm>
              <a:off x="0" y="-9525"/>
              <a:ext cx="7965528" cy="53699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380"/>
                </a:lnSpc>
              </a:pPr>
              <a:r>
                <a:rPr lang="en-US" sz="2600">
                  <a:solidFill>
                    <a:srgbClr val="C40C0C"/>
                  </a:solidFill>
                  <a:latin typeface="Open Sauce Bold"/>
                </a:rPr>
                <a:t>RAFAEL AUGUSTO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0"/>
            <a:ext cx="7886701" cy="10287000"/>
          </a:xfrm>
          <a:prstGeom prst="rect">
            <a:avLst/>
          </a:prstGeom>
          <a:solidFill>
            <a:srgbClr val="F1EEEE"/>
          </a:solidFill>
        </p:spPr>
        <p:txBody>
          <a:bodyPr/>
          <a:lstStyle/>
          <a:p>
            <a:endParaRPr lang="pt-BR"/>
          </a:p>
        </p:txBody>
      </p:sp>
      <p:grpSp>
        <p:nvGrpSpPr>
          <p:cNvPr id="3" name="Group 3"/>
          <p:cNvGrpSpPr/>
          <p:nvPr/>
        </p:nvGrpSpPr>
        <p:grpSpPr>
          <a:xfrm rot="-3270436">
            <a:off x="-3819097" y="5388148"/>
            <a:ext cx="12098771" cy="6654453"/>
            <a:chOff x="0" y="0"/>
            <a:chExt cx="4060919" cy="2233549"/>
          </a:xfrm>
        </p:grpSpPr>
        <p:sp>
          <p:nvSpPr>
            <p:cNvPr id="4" name="Freeform 4"/>
            <p:cNvSpPr/>
            <p:nvPr/>
          </p:nvSpPr>
          <p:spPr>
            <a:xfrm>
              <a:off x="19050" y="19050"/>
              <a:ext cx="4022947" cy="2195449"/>
            </a:xfrm>
            <a:custGeom>
              <a:avLst/>
              <a:gdLst/>
              <a:ahLst/>
              <a:cxnLst/>
              <a:rect l="l" t="t" r="r" b="b"/>
              <a:pathLst>
                <a:path w="4022947" h="2195449">
                  <a:moveTo>
                    <a:pt x="2925031" y="2195449"/>
                  </a:moveTo>
                  <a:lnTo>
                    <a:pt x="1097788" y="2195449"/>
                  </a:lnTo>
                  <a:cubicBezTo>
                    <a:pt x="491490" y="2195449"/>
                    <a:pt x="0" y="1703959"/>
                    <a:pt x="0" y="1097661"/>
                  </a:cubicBezTo>
                  <a:cubicBezTo>
                    <a:pt x="0" y="491490"/>
                    <a:pt x="491490" y="0"/>
                    <a:pt x="1097788" y="0"/>
                  </a:cubicBezTo>
                  <a:lnTo>
                    <a:pt x="2925158" y="0"/>
                  </a:lnTo>
                  <a:cubicBezTo>
                    <a:pt x="3531457" y="0"/>
                    <a:pt x="4022947" y="491490"/>
                    <a:pt x="4022947" y="1097788"/>
                  </a:cubicBezTo>
                  <a:cubicBezTo>
                    <a:pt x="4022820" y="1703959"/>
                    <a:pt x="3531329" y="2195449"/>
                    <a:pt x="2925031" y="2195449"/>
                  </a:cubicBezTo>
                  <a:close/>
                </a:path>
              </a:pathLst>
            </a:custGeom>
            <a:solidFill>
              <a:srgbClr val="C40C0C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5" name="Freeform 5"/>
            <p:cNvSpPr/>
            <p:nvPr/>
          </p:nvSpPr>
          <p:spPr>
            <a:xfrm>
              <a:off x="0" y="0"/>
              <a:ext cx="4060920" cy="2233549"/>
            </a:xfrm>
            <a:custGeom>
              <a:avLst/>
              <a:gdLst/>
              <a:ahLst/>
              <a:cxnLst/>
              <a:rect l="l" t="t" r="r" b="b"/>
              <a:pathLst>
                <a:path w="4060920" h="2233549">
                  <a:moveTo>
                    <a:pt x="2944081" y="2233549"/>
                  </a:moveTo>
                  <a:lnTo>
                    <a:pt x="1116838" y="2233549"/>
                  </a:lnTo>
                  <a:cubicBezTo>
                    <a:pt x="501015" y="2233549"/>
                    <a:pt x="0" y="1732534"/>
                    <a:pt x="0" y="1116838"/>
                  </a:cubicBezTo>
                  <a:cubicBezTo>
                    <a:pt x="0" y="501015"/>
                    <a:pt x="501015" y="0"/>
                    <a:pt x="1116838" y="0"/>
                  </a:cubicBezTo>
                  <a:lnTo>
                    <a:pt x="2944208" y="0"/>
                  </a:lnTo>
                  <a:cubicBezTo>
                    <a:pt x="3559904" y="0"/>
                    <a:pt x="4060920" y="501015"/>
                    <a:pt x="4060920" y="1116838"/>
                  </a:cubicBezTo>
                  <a:cubicBezTo>
                    <a:pt x="4060920" y="1732534"/>
                    <a:pt x="3559904" y="2233549"/>
                    <a:pt x="2944081" y="2233549"/>
                  </a:cubicBezTo>
                  <a:close/>
                  <a:moveTo>
                    <a:pt x="1116838" y="38100"/>
                  </a:moveTo>
                  <a:cubicBezTo>
                    <a:pt x="521970" y="38100"/>
                    <a:pt x="38100" y="521970"/>
                    <a:pt x="38100" y="1116838"/>
                  </a:cubicBezTo>
                  <a:cubicBezTo>
                    <a:pt x="38100" y="1711579"/>
                    <a:pt x="521970" y="2195576"/>
                    <a:pt x="1116838" y="2195576"/>
                  </a:cubicBezTo>
                  <a:lnTo>
                    <a:pt x="2944208" y="2195576"/>
                  </a:lnTo>
                  <a:cubicBezTo>
                    <a:pt x="3538950" y="2195576"/>
                    <a:pt x="4022947" y="1711706"/>
                    <a:pt x="4022947" y="1116838"/>
                  </a:cubicBezTo>
                  <a:cubicBezTo>
                    <a:pt x="4022820" y="521970"/>
                    <a:pt x="3538949" y="38100"/>
                    <a:pt x="2944081" y="38100"/>
                  </a:cubicBezTo>
                  <a:lnTo>
                    <a:pt x="1116838" y="381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028700" y="3716656"/>
            <a:ext cx="5541666" cy="5541644"/>
            <a:chOff x="0" y="0"/>
            <a:chExt cx="6350000" cy="6349975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6350000" cy="6349975"/>
            </a:xfrm>
            <a:custGeom>
              <a:avLst/>
              <a:gdLst/>
              <a:ahLst/>
              <a:cxnLst/>
              <a:rect l="l" t="t" r="r" b="b"/>
              <a:pathLst>
                <a:path w="6350000" h="6349975">
                  <a:moveTo>
                    <a:pt x="6350000" y="3175025"/>
                  </a:moveTo>
                  <a:cubicBezTo>
                    <a:pt x="6350000" y="4928451"/>
                    <a:pt x="4928476" y="6349975"/>
                    <a:pt x="3175000" y="6349975"/>
                  </a:cubicBezTo>
                  <a:cubicBezTo>
                    <a:pt x="1421498" y="6349975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2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2"/>
              <a:stretch>
                <a:fillRect/>
              </a:stretch>
            </a:blipFill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044173" y="1008740"/>
            <a:ext cx="3338725" cy="717383"/>
            <a:chOff x="0" y="0"/>
            <a:chExt cx="4451634" cy="956511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928685" cy="956511"/>
            </a:xfrm>
            <a:custGeom>
              <a:avLst/>
              <a:gdLst/>
              <a:ahLst/>
              <a:cxnLst/>
              <a:rect l="l" t="t" r="r" b="b"/>
              <a:pathLst>
                <a:path w="928685" h="956511">
                  <a:moveTo>
                    <a:pt x="0" y="0"/>
                  </a:moveTo>
                  <a:lnTo>
                    <a:pt x="928685" y="0"/>
                  </a:lnTo>
                  <a:lnTo>
                    <a:pt x="928685" y="956511"/>
                  </a:lnTo>
                  <a:lnTo>
                    <a:pt x="0" y="95651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pt-BR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1398062" y="281637"/>
              <a:ext cx="3053571" cy="36466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2381"/>
                </a:lnSpc>
                <a:spcBef>
                  <a:spcPct val="0"/>
                </a:spcBef>
              </a:pPr>
              <a:r>
                <a:rPr lang="en-US" sz="1701">
                  <a:solidFill>
                    <a:srgbClr val="C40C0C"/>
                  </a:solidFill>
                  <a:latin typeface="Open Sauce Bold"/>
                </a:rPr>
                <a:t>CBM</a:t>
              </a:r>
            </a:p>
          </p:txBody>
        </p:sp>
      </p:grpSp>
      <p:sp>
        <p:nvSpPr>
          <p:cNvPr id="11" name="Freeform 11"/>
          <p:cNvSpPr/>
          <p:nvPr/>
        </p:nvSpPr>
        <p:spPr>
          <a:xfrm>
            <a:off x="1028700" y="980550"/>
            <a:ext cx="773763" cy="773763"/>
          </a:xfrm>
          <a:custGeom>
            <a:avLst/>
            <a:gdLst/>
            <a:ahLst/>
            <a:cxnLst/>
            <a:rect l="l" t="t" r="r" b="b"/>
            <a:pathLst>
              <a:path w="773763" h="773763">
                <a:moveTo>
                  <a:pt x="0" y="0"/>
                </a:moveTo>
                <a:lnTo>
                  <a:pt x="773763" y="0"/>
                </a:lnTo>
                <a:lnTo>
                  <a:pt x="773763" y="773763"/>
                </a:lnTo>
                <a:lnTo>
                  <a:pt x="0" y="77376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grpSp>
        <p:nvGrpSpPr>
          <p:cNvPr id="12" name="Group 12"/>
          <p:cNvGrpSpPr/>
          <p:nvPr/>
        </p:nvGrpSpPr>
        <p:grpSpPr>
          <a:xfrm>
            <a:off x="9075451" y="1008740"/>
            <a:ext cx="8183849" cy="4160838"/>
            <a:chOff x="0" y="0"/>
            <a:chExt cx="10911799" cy="5547783"/>
          </a:xfrm>
        </p:grpSpPr>
        <p:sp>
          <p:nvSpPr>
            <p:cNvPr id="13" name="TextBox 13"/>
            <p:cNvSpPr txBox="1"/>
            <p:nvPr/>
          </p:nvSpPr>
          <p:spPr>
            <a:xfrm>
              <a:off x="0" y="9525"/>
              <a:ext cx="10911799" cy="14001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8399"/>
                </a:lnSpc>
              </a:pPr>
              <a:r>
                <a:rPr lang="en-US" sz="6999" spc="-139">
                  <a:solidFill>
                    <a:srgbClr val="000000"/>
                  </a:solidFill>
                  <a:latin typeface="Antonio Bold"/>
                </a:rPr>
                <a:t>Integrantes</a:t>
              </a:r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2162599"/>
              <a:ext cx="10911799" cy="338518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647702" lvl="1" indent="-323851" algn="l">
                <a:lnSpc>
                  <a:spcPts val="4080"/>
                </a:lnSpc>
                <a:buFont typeface="Arial"/>
                <a:buChar char="•"/>
              </a:pPr>
              <a:r>
                <a:rPr lang="en-US" sz="3000" spc="150">
                  <a:solidFill>
                    <a:srgbClr val="000000"/>
                  </a:solidFill>
                  <a:latin typeface="Open Sauce"/>
                </a:rPr>
                <a:t>Ana Beatriz Loureiro Bispo</a:t>
              </a:r>
            </a:p>
            <a:p>
              <a:pPr marL="647702" lvl="1" indent="-323851" algn="l">
                <a:lnSpc>
                  <a:spcPts val="4080"/>
                </a:lnSpc>
                <a:buFont typeface="Arial"/>
                <a:buChar char="•"/>
              </a:pPr>
              <a:r>
                <a:rPr lang="en-US" sz="3000" spc="150">
                  <a:solidFill>
                    <a:srgbClr val="000000"/>
                  </a:solidFill>
                  <a:latin typeface="Open Sauce"/>
                </a:rPr>
                <a:t>Gabriele Brito Rocha Menezes</a:t>
              </a:r>
            </a:p>
            <a:p>
              <a:pPr marL="647702" lvl="1" indent="-323851" algn="l">
                <a:lnSpc>
                  <a:spcPts val="4080"/>
                </a:lnSpc>
                <a:buFont typeface="Arial"/>
                <a:buChar char="•"/>
              </a:pPr>
              <a:r>
                <a:rPr lang="en-US" sz="3000" spc="150">
                  <a:solidFill>
                    <a:srgbClr val="000000"/>
                  </a:solidFill>
                  <a:latin typeface="Open Sauce"/>
                </a:rPr>
                <a:t>Mateus Tomé dos Santos</a:t>
              </a:r>
            </a:p>
            <a:p>
              <a:pPr marL="647702" lvl="1" indent="-323851" algn="l">
                <a:lnSpc>
                  <a:spcPts val="4080"/>
                </a:lnSpc>
                <a:buFont typeface="Arial"/>
                <a:buChar char="•"/>
              </a:pPr>
              <a:r>
                <a:rPr lang="en-US" sz="3000" spc="150">
                  <a:solidFill>
                    <a:srgbClr val="000000"/>
                  </a:solidFill>
                  <a:latin typeface="Open Sauce"/>
                </a:rPr>
                <a:t>Rafael Augusto Freitas da Silva</a:t>
              </a:r>
            </a:p>
            <a:p>
              <a:pPr algn="l">
                <a:lnSpc>
                  <a:spcPts val="3900"/>
                </a:lnSpc>
              </a:pPr>
              <a:r>
                <a:rPr lang="en-US" sz="3000">
                  <a:solidFill>
                    <a:srgbClr val="C40C0C"/>
                  </a:solidFill>
                  <a:latin typeface="Open Sauce Bold"/>
                </a:rPr>
                <a:t> </a:t>
              </a:r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9075451" y="5800124"/>
            <a:ext cx="8183849" cy="1720532"/>
            <a:chOff x="0" y="0"/>
            <a:chExt cx="10911799" cy="2294043"/>
          </a:xfrm>
        </p:grpSpPr>
        <p:sp>
          <p:nvSpPr>
            <p:cNvPr id="16" name="TextBox 16"/>
            <p:cNvSpPr txBox="1"/>
            <p:nvPr/>
          </p:nvSpPr>
          <p:spPr>
            <a:xfrm>
              <a:off x="0" y="9525"/>
              <a:ext cx="10911799" cy="8794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5280"/>
                </a:lnSpc>
              </a:pPr>
              <a:r>
                <a:rPr lang="en-US" sz="4400" spc="-88">
                  <a:solidFill>
                    <a:srgbClr val="000000"/>
                  </a:solidFill>
                  <a:latin typeface="Antonio Bold"/>
                </a:rPr>
                <a:t>Orientador(a)</a:t>
              </a:r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0" y="1641899"/>
              <a:ext cx="10911799" cy="6521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647702" lvl="1" indent="-323851" algn="l">
                <a:lnSpc>
                  <a:spcPts val="4080"/>
                </a:lnSpc>
                <a:buFont typeface="Arial"/>
                <a:buChar char="•"/>
              </a:pPr>
              <a:r>
                <a:rPr lang="en-US" sz="3000" spc="150">
                  <a:solidFill>
                    <a:srgbClr val="000000"/>
                  </a:solidFill>
                  <a:latin typeface="Open Sauce"/>
                </a:rPr>
                <a:t>Ivelangela Balbino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671898" y="6145754"/>
            <a:ext cx="7620172" cy="4108914"/>
          </a:xfrm>
          <a:custGeom>
            <a:avLst/>
            <a:gdLst/>
            <a:ahLst/>
            <a:cxnLst/>
            <a:rect l="l" t="t" r="r" b="b"/>
            <a:pathLst>
              <a:path w="7620172" h="4108914">
                <a:moveTo>
                  <a:pt x="0" y="0"/>
                </a:moveTo>
                <a:lnTo>
                  <a:pt x="7620171" y="0"/>
                </a:lnTo>
                <a:lnTo>
                  <a:pt x="7620171" y="4108914"/>
                </a:lnTo>
                <a:lnTo>
                  <a:pt x="0" y="41089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r="-37419" b="-27425"/>
            </a:stretch>
          </a:blipFill>
        </p:spPr>
        <p:txBody>
          <a:bodyPr/>
          <a:lstStyle/>
          <a:p>
            <a:endParaRPr lang="pt-BR"/>
          </a:p>
        </p:txBody>
      </p:sp>
      <p:graphicFrame>
        <p:nvGraphicFramePr>
          <p:cNvPr id="3" name="Table 3"/>
          <p:cNvGraphicFramePr>
            <a:graphicFrameLocks noGrp="1"/>
          </p:cNvGraphicFramePr>
          <p:nvPr/>
        </p:nvGraphicFramePr>
        <p:xfrm>
          <a:off x="7716859" y="847725"/>
          <a:ext cx="9542440" cy="8591550"/>
        </p:xfrm>
        <a:graphic>
          <a:graphicData uri="http://schemas.openxmlformats.org/drawingml/2006/table">
            <a:tbl>
              <a:tblPr/>
              <a:tblGrid>
                <a:gridCol w="47712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712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58"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Open Sauce"/>
                        </a:rPr>
                        <a:t>Ineficiência no Registro Manual de Ocorrências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E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endParaRPr lang="en-US" sz="1100"/>
                    </a:p>
                    <a:p>
                      <a:pPr algn="ctr">
                        <a:lnSpc>
                          <a:spcPts val="2800"/>
                        </a:lnSpc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Open Sauce"/>
                        </a:rPr>
                        <a:t>A aplicação web permitirá o registro digital de ocorrências, facilitando a entrada rápida e eficiente de dados.</a:t>
                      </a:r>
                    </a:p>
                    <a:p>
                      <a:pPr algn="ctr">
                        <a:lnSpc>
                          <a:spcPts val="2800"/>
                        </a:lnSpc>
                      </a:pPr>
                      <a:endParaRPr lang="en-US" sz="2000">
                        <a:solidFill>
                          <a:srgbClr val="000000"/>
                        </a:solidFill>
                        <a:latin typeface="Open Sauce"/>
                      </a:endParaRPr>
                    </a:p>
                  </a:txBody>
                  <a:tcPr marL="190500" marR="190500" marT="190500" marB="1905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6670"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Open Sauce"/>
                        </a:rPr>
                        <a:t> Falta de Padronização nos Registros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E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Open Sauce"/>
                        </a:rPr>
                        <a:t>A aplicação implementará formulários padronizados para o registro de todas as ocorrências.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55422"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Open Sauce"/>
                        </a:rPr>
                        <a:t>Ineficiência na manipulação de Dados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E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Open Sauce"/>
                        </a:rPr>
                        <a:t>O sistema oferece uma maneira que agiliza a manipulação de dados.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TextBox 6"/>
          <p:cNvSpPr txBox="1"/>
          <p:nvPr/>
        </p:nvSpPr>
        <p:spPr>
          <a:xfrm>
            <a:off x="2092719" y="1219968"/>
            <a:ext cx="2290178" cy="2734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81"/>
              </a:lnSpc>
              <a:spcBef>
                <a:spcPct val="0"/>
              </a:spcBef>
            </a:pPr>
            <a:r>
              <a:rPr lang="en-US" sz="1701">
                <a:solidFill>
                  <a:srgbClr val="000000"/>
                </a:solidFill>
                <a:latin typeface="Open Sauce Bold"/>
              </a:rPr>
              <a:t>CBM</a:t>
            </a:r>
          </a:p>
        </p:txBody>
      </p:sp>
      <p:sp>
        <p:nvSpPr>
          <p:cNvPr id="7" name="Freeform 7"/>
          <p:cNvSpPr/>
          <p:nvPr/>
        </p:nvSpPr>
        <p:spPr>
          <a:xfrm>
            <a:off x="1059948" y="969834"/>
            <a:ext cx="773763" cy="773763"/>
          </a:xfrm>
          <a:custGeom>
            <a:avLst/>
            <a:gdLst/>
            <a:ahLst/>
            <a:cxnLst/>
            <a:rect l="l" t="t" r="r" b="b"/>
            <a:pathLst>
              <a:path w="773763" h="773763">
                <a:moveTo>
                  <a:pt x="0" y="0"/>
                </a:moveTo>
                <a:lnTo>
                  <a:pt x="773763" y="0"/>
                </a:lnTo>
                <a:lnTo>
                  <a:pt x="773763" y="773763"/>
                </a:lnTo>
                <a:lnTo>
                  <a:pt x="0" y="77376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pt-BR" dirty="0"/>
          </a:p>
        </p:txBody>
      </p:sp>
      <p:sp>
        <p:nvSpPr>
          <p:cNvPr id="8" name="TextBox 8"/>
          <p:cNvSpPr txBox="1"/>
          <p:nvPr/>
        </p:nvSpPr>
        <p:spPr>
          <a:xfrm>
            <a:off x="1044173" y="4040729"/>
            <a:ext cx="5103800" cy="2105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399"/>
              </a:lnSpc>
            </a:pPr>
            <a:r>
              <a:rPr lang="en-US" sz="6999" u="none" spc="-139">
                <a:solidFill>
                  <a:srgbClr val="000000"/>
                </a:solidFill>
                <a:latin typeface="Antonio Bold"/>
              </a:rPr>
              <a:t>Problemas e </a:t>
            </a:r>
            <a:r>
              <a:rPr lang="en-US" sz="6999" u="none" spc="-139">
                <a:solidFill>
                  <a:srgbClr val="C40C0C"/>
                </a:solidFill>
                <a:latin typeface="Antonio Bold"/>
              </a:rPr>
              <a:t>Alternativas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487135" y="-10580054"/>
            <a:ext cx="13313729" cy="13313729"/>
            <a:chOff x="0" y="0"/>
            <a:chExt cx="6350000" cy="6350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C40C0C"/>
            </a:solidFill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4" name="AutoShape 4"/>
          <p:cNvSpPr/>
          <p:nvPr/>
        </p:nvSpPr>
        <p:spPr>
          <a:xfrm>
            <a:off x="0" y="8882062"/>
            <a:ext cx="18288000" cy="1404938"/>
          </a:xfrm>
          <a:prstGeom prst="rect">
            <a:avLst/>
          </a:prstGeom>
          <a:solidFill>
            <a:srgbClr val="F1EEEE"/>
          </a:solidFill>
        </p:spPr>
        <p:txBody>
          <a:bodyPr/>
          <a:lstStyle/>
          <a:p>
            <a:endParaRPr lang="pt-BR"/>
          </a:p>
        </p:txBody>
      </p:sp>
      <p:sp>
        <p:nvSpPr>
          <p:cNvPr id="5" name="AutoShape 5"/>
          <p:cNvSpPr/>
          <p:nvPr/>
        </p:nvSpPr>
        <p:spPr>
          <a:xfrm flipV="1">
            <a:off x="4532176" y="4427321"/>
            <a:ext cx="0" cy="2673722"/>
          </a:xfrm>
          <a:prstGeom prst="line">
            <a:avLst/>
          </a:prstGeom>
          <a:ln w="9525" cap="flat">
            <a:solidFill>
              <a:srgbClr val="C40C0C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pt-BR"/>
          </a:p>
        </p:txBody>
      </p:sp>
      <p:sp>
        <p:nvSpPr>
          <p:cNvPr id="6" name="AutoShape 6"/>
          <p:cNvSpPr/>
          <p:nvPr/>
        </p:nvSpPr>
        <p:spPr>
          <a:xfrm flipV="1">
            <a:off x="9148763" y="4427321"/>
            <a:ext cx="0" cy="2673722"/>
          </a:xfrm>
          <a:prstGeom prst="line">
            <a:avLst/>
          </a:prstGeom>
          <a:ln w="9525" cap="flat">
            <a:solidFill>
              <a:srgbClr val="C40C0C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pt-BR"/>
          </a:p>
        </p:txBody>
      </p:sp>
      <p:sp>
        <p:nvSpPr>
          <p:cNvPr id="7" name="TextBox 7"/>
          <p:cNvSpPr txBox="1"/>
          <p:nvPr/>
        </p:nvSpPr>
        <p:spPr>
          <a:xfrm>
            <a:off x="5388285" y="509587"/>
            <a:ext cx="7511429" cy="1047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8399"/>
              </a:lnSpc>
            </a:pPr>
            <a:r>
              <a:rPr lang="en-US" sz="6999" spc="-139">
                <a:solidFill>
                  <a:srgbClr val="FFFFFF"/>
                </a:solidFill>
                <a:latin typeface="Antonio Bold"/>
              </a:rPr>
              <a:t>Objetivos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328590" y="4565159"/>
            <a:ext cx="3860059" cy="2398047"/>
            <a:chOff x="0" y="0"/>
            <a:chExt cx="5146745" cy="3197396"/>
          </a:xfrm>
        </p:grpSpPr>
        <p:sp>
          <p:nvSpPr>
            <p:cNvPr id="9" name="TextBox 9"/>
            <p:cNvSpPr txBox="1"/>
            <p:nvPr/>
          </p:nvSpPr>
          <p:spPr>
            <a:xfrm>
              <a:off x="0" y="1198427"/>
              <a:ext cx="5146745" cy="199896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403344" lvl="1" indent="-201672" algn="ctr">
                <a:lnSpc>
                  <a:spcPts val="2428"/>
                </a:lnSpc>
                <a:buFont typeface="Arial"/>
                <a:buChar char="•"/>
              </a:pPr>
              <a:r>
                <a:rPr lang="en-US" sz="1868">
                  <a:solidFill>
                    <a:srgbClr val="000000"/>
                  </a:solidFill>
                  <a:latin typeface="Open Sauce"/>
                </a:rPr>
                <a:t>Reduz o tempo e esforço no registro de dados</a:t>
              </a:r>
            </a:p>
            <a:p>
              <a:pPr marL="403344" lvl="1" indent="-201672" algn="ctr">
                <a:lnSpc>
                  <a:spcPts val="2428"/>
                </a:lnSpc>
                <a:buFont typeface="Arial"/>
                <a:buChar char="•"/>
              </a:pPr>
              <a:r>
                <a:rPr lang="en-US" sz="1868">
                  <a:solidFill>
                    <a:srgbClr val="000000"/>
                  </a:solidFill>
                  <a:latin typeface="Open Sauce"/>
                </a:rPr>
                <a:t>Permite foco nas operações de emergência</a:t>
              </a:r>
            </a:p>
            <a:p>
              <a:pPr algn="ctr">
                <a:lnSpc>
                  <a:spcPts val="2428"/>
                </a:lnSpc>
              </a:pPr>
              <a:endParaRPr lang="en-US" sz="1868">
                <a:solidFill>
                  <a:srgbClr val="000000"/>
                </a:solidFill>
                <a:latin typeface="Open Sauce"/>
              </a:endParaRP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9525"/>
              <a:ext cx="5146745" cy="90217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745"/>
                </a:lnSpc>
              </a:pPr>
              <a:r>
                <a:rPr lang="en-US" sz="2111">
                  <a:solidFill>
                    <a:srgbClr val="000000"/>
                  </a:solidFill>
                  <a:latin typeface="Open Sauce Bold"/>
                </a:rPr>
                <a:t>AUTOMAÇÃO DO REGISTRO DE OCORRÊNCIAS</a:t>
              </a: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4801949" y="4565159"/>
            <a:ext cx="3822802" cy="2673722"/>
            <a:chOff x="0" y="0"/>
            <a:chExt cx="5097070" cy="3564963"/>
          </a:xfrm>
        </p:grpSpPr>
        <p:sp>
          <p:nvSpPr>
            <p:cNvPr id="12" name="TextBox 12"/>
            <p:cNvSpPr txBox="1"/>
            <p:nvPr/>
          </p:nvSpPr>
          <p:spPr>
            <a:xfrm>
              <a:off x="0" y="1186676"/>
              <a:ext cx="5097070" cy="237828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399451" lvl="1" indent="-199726" algn="ctr">
                <a:lnSpc>
                  <a:spcPts val="2405"/>
                </a:lnSpc>
                <a:buFont typeface="Arial"/>
                <a:buChar char="•"/>
              </a:pPr>
              <a:r>
                <a:rPr lang="en-US" sz="1850">
                  <a:solidFill>
                    <a:srgbClr val="000000"/>
                  </a:solidFill>
                  <a:latin typeface="Open Sauce"/>
                </a:rPr>
                <a:t>Facilidade para atualizar e editar informações sobre ocorrências conforme novos detalhes são recebidos.</a:t>
              </a:r>
            </a:p>
            <a:p>
              <a:pPr algn="ctr">
                <a:lnSpc>
                  <a:spcPts val="2405"/>
                </a:lnSpc>
              </a:pPr>
              <a:endParaRPr lang="en-US" sz="1850">
                <a:solidFill>
                  <a:srgbClr val="000000"/>
                </a:solidFill>
                <a:latin typeface="Open Sauce"/>
              </a:endParaRPr>
            </a:p>
            <a:p>
              <a:pPr algn="ctr">
                <a:lnSpc>
                  <a:spcPts val="2405"/>
                </a:lnSpc>
              </a:pPr>
              <a:endParaRPr lang="en-US" sz="1850">
                <a:solidFill>
                  <a:srgbClr val="000000"/>
                </a:solidFill>
                <a:latin typeface="Open Sauce"/>
              </a:endParaRP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28575"/>
              <a:ext cx="5097070" cy="9126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718"/>
                </a:lnSpc>
              </a:pPr>
              <a:r>
                <a:rPr lang="en-US" sz="2091">
                  <a:solidFill>
                    <a:srgbClr val="000000"/>
                  </a:solidFill>
                  <a:latin typeface="Open Sauce Bold"/>
                </a:rPr>
                <a:t>ATUALIZAÇÃO E EDIÇÃO SIMPLIFICADAS</a:t>
              </a:r>
            </a:p>
          </p:txBody>
        </p:sp>
      </p:grpSp>
      <p:sp>
        <p:nvSpPr>
          <p:cNvPr id="14" name="Freeform 14"/>
          <p:cNvSpPr/>
          <p:nvPr/>
        </p:nvSpPr>
        <p:spPr>
          <a:xfrm>
            <a:off x="8624751" y="9065283"/>
            <a:ext cx="1038497" cy="1038497"/>
          </a:xfrm>
          <a:custGeom>
            <a:avLst/>
            <a:gdLst/>
            <a:ahLst/>
            <a:cxnLst/>
            <a:rect l="l" t="t" r="r" b="b"/>
            <a:pathLst>
              <a:path w="1038497" h="1038497">
                <a:moveTo>
                  <a:pt x="0" y="0"/>
                </a:moveTo>
                <a:lnTo>
                  <a:pt x="1038498" y="0"/>
                </a:lnTo>
                <a:lnTo>
                  <a:pt x="1038498" y="1038497"/>
                </a:lnTo>
                <a:lnTo>
                  <a:pt x="0" y="103849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grpSp>
        <p:nvGrpSpPr>
          <p:cNvPr id="15" name="Group 15"/>
          <p:cNvGrpSpPr/>
          <p:nvPr/>
        </p:nvGrpSpPr>
        <p:grpSpPr>
          <a:xfrm>
            <a:off x="9496425" y="4565159"/>
            <a:ext cx="3822802" cy="1777260"/>
            <a:chOff x="0" y="0"/>
            <a:chExt cx="5097070" cy="2369680"/>
          </a:xfrm>
        </p:grpSpPr>
        <p:sp>
          <p:nvSpPr>
            <p:cNvPr id="16" name="TextBox 16"/>
            <p:cNvSpPr txBox="1"/>
            <p:nvPr/>
          </p:nvSpPr>
          <p:spPr>
            <a:xfrm>
              <a:off x="0" y="1186676"/>
              <a:ext cx="5097070" cy="11830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399451" lvl="1" indent="-199726" algn="ctr">
                <a:lnSpc>
                  <a:spcPts val="2405"/>
                </a:lnSpc>
                <a:buFont typeface="Arial"/>
                <a:buChar char="•"/>
              </a:pPr>
              <a:r>
                <a:rPr lang="en-US" sz="1850">
                  <a:solidFill>
                    <a:srgbClr val="000000"/>
                  </a:solidFill>
                  <a:latin typeface="Open Sauce"/>
                </a:rPr>
                <a:t>As ocorrências são listadas em uma interface de fácil visualização.</a:t>
              </a:r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0" y="-28575"/>
              <a:ext cx="5097070" cy="9126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718"/>
                </a:lnSpc>
              </a:pPr>
              <a:r>
                <a:rPr lang="en-US" sz="2091">
                  <a:solidFill>
                    <a:srgbClr val="000000"/>
                  </a:solidFill>
                  <a:latin typeface="Open Sauce Bold"/>
                </a:rPr>
                <a:t>FACIL ACESSO AS OCORRÊNCIAS</a:t>
              </a:r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14101724" y="4565159"/>
            <a:ext cx="3822802" cy="2060004"/>
            <a:chOff x="0" y="0"/>
            <a:chExt cx="5097070" cy="2746672"/>
          </a:xfrm>
        </p:grpSpPr>
        <p:sp>
          <p:nvSpPr>
            <p:cNvPr id="19" name="TextBox 19"/>
            <p:cNvSpPr txBox="1"/>
            <p:nvPr/>
          </p:nvSpPr>
          <p:spPr>
            <a:xfrm>
              <a:off x="0" y="726952"/>
              <a:ext cx="5097070" cy="201972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405"/>
                </a:lnSpc>
              </a:pPr>
              <a:endParaRPr/>
            </a:p>
            <a:p>
              <a:pPr marL="399451" lvl="1" indent="-199726" algn="ctr">
                <a:lnSpc>
                  <a:spcPts val="2405"/>
                </a:lnSpc>
                <a:buFont typeface="Arial"/>
                <a:buChar char="•"/>
              </a:pPr>
              <a:r>
                <a:rPr lang="en-US" sz="1850">
                  <a:solidFill>
                    <a:srgbClr val="000000"/>
                  </a:solidFill>
                  <a:latin typeface="Open Sauce"/>
                </a:rPr>
                <a:t>A autenticação geralmente ocorre verificando uma senha e um token  que comprove a identidade.</a:t>
              </a:r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0" y="-28575"/>
              <a:ext cx="5097070" cy="45288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718"/>
                </a:lnSpc>
              </a:pPr>
              <a:r>
                <a:rPr lang="en-US" sz="2091">
                  <a:solidFill>
                    <a:srgbClr val="000000"/>
                  </a:solidFill>
                  <a:latin typeface="Open Sauce Bold"/>
                </a:rPr>
                <a:t>AUTÊNTICAÇÃO SEGURA</a:t>
              </a:r>
            </a:p>
          </p:txBody>
        </p:sp>
      </p:grpSp>
      <p:sp>
        <p:nvSpPr>
          <p:cNvPr id="21" name="AutoShape 21"/>
          <p:cNvSpPr/>
          <p:nvPr/>
        </p:nvSpPr>
        <p:spPr>
          <a:xfrm flipV="1">
            <a:off x="13924065" y="4289483"/>
            <a:ext cx="0" cy="2673722"/>
          </a:xfrm>
          <a:prstGeom prst="line">
            <a:avLst/>
          </a:prstGeom>
          <a:ln w="9525" cap="flat">
            <a:solidFill>
              <a:srgbClr val="C40C0C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0"/>
            <a:ext cx="7295487" cy="10287000"/>
          </a:xfrm>
          <a:prstGeom prst="rect">
            <a:avLst/>
          </a:prstGeom>
          <a:solidFill>
            <a:srgbClr val="F1EEEE"/>
          </a:solidFill>
        </p:spPr>
        <p:txBody>
          <a:bodyPr/>
          <a:lstStyle/>
          <a:p>
            <a:endParaRPr lang="pt-BR"/>
          </a:p>
        </p:txBody>
      </p:sp>
      <p:grpSp>
        <p:nvGrpSpPr>
          <p:cNvPr id="3" name="Group 3"/>
          <p:cNvGrpSpPr/>
          <p:nvPr/>
        </p:nvGrpSpPr>
        <p:grpSpPr>
          <a:xfrm rot="-3270436">
            <a:off x="-3825796" y="5634510"/>
            <a:ext cx="11627204" cy="6395086"/>
            <a:chOff x="0" y="0"/>
            <a:chExt cx="4060919" cy="2233549"/>
          </a:xfrm>
        </p:grpSpPr>
        <p:sp>
          <p:nvSpPr>
            <p:cNvPr id="4" name="Freeform 4"/>
            <p:cNvSpPr/>
            <p:nvPr/>
          </p:nvSpPr>
          <p:spPr>
            <a:xfrm>
              <a:off x="19050" y="19050"/>
              <a:ext cx="4022947" cy="2195449"/>
            </a:xfrm>
            <a:custGeom>
              <a:avLst/>
              <a:gdLst/>
              <a:ahLst/>
              <a:cxnLst/>
              <a:rect l="l" t="t" r="r" b="b"/>
              <a:pathLst>
                <a:path w="4022947" h="2195449">
                  <a:moveTo>
                    <a:pt x="2925031" y="2195449"/>
                  </a:moveTo>
                  <a:lnTo>
                    <a:pt x="1097788" y="2195449"/>
                  </a:lnTo>
                  <a:cubicBezTo>
                    <a:pt x="491490" y="2195449"/>
                    <a:pt x="0" y="1703959"/>
                    <a:pt x="0" y="1097661"/>
                  </a:cubicBezTo>
                  <a:cubicBezTo>
                    <a:pt x="0" y="491490"/>
                    <a:pt x="491490" y="0"/>
                    <a:pt x="1097788" y="0"/>
                  </a:cubicBezTo>
                  <a:lnTo>
                    <a:pt x="2925158" y="0"/>
                  </a:lnTo>
                  <a:cubicBezTo>
                    <a:pt x="3531457" y="0"/>
                    <a:pt x="4022947" y="491490"/>
                    <a:pt x="4022947" y="1097788"/>
                  </a:cubicBezTo>
                  <a:cubicBezTo>
                    <a:pt x="4022820" y="1703959"/>
                    <a:pt x="3531329" y="2195449"/>
                    <a:pt x="2925031" y="2195449"/>
                  </a:cubicBezTo>
                  <a:close/>
                </a:path>
              </a:pathLst>
            </a:custGeom>
            <a:solidFill>
              <a:srgbClr val="C40C0C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5" name="Freeform 5"/>
            <p:cNvSpPr/>
            <p:nvPr/>
          </p:nvSpPr>
          <p:spPr>
            <a:xfrm>
              <a:off x="0" y="0"/>
              <a:ext cx="4060920" cy="2233549"/>
            </a:xfrm>
            <a:custGeom>
              <a:avLst/>
              <a:gdLst/>
              <a:ahLst/>
              <a:cxnLst/>
              <a:rect l="l" t="t" r="r" b="b"/>
              <a:pathLst>
                <a:path w="4060920" h="2233549">
                  <a:moveTo>
                    <a:pt x="2944081" y="2233549"/>
                  </a:moveTo>
                  <a:lnTo>
                    <a:pt x="1116838" y="2233549"/>
                  </a:lnTo>
                  <a:cubicBezTo>
                    <a:pt x="501015" y="2233549"/>
                    <a:pt x="0" y="1732534"/>
                    <a:pt x="0" y="1116838"/>
                  </a:cubicBezTo>
                  <a:cubicBezTo>
                    <a:pt x="0" y="501015"/>
                    <a:pt x="501015" y="0"/>
                    <a:pt x="1116838" y="0"/>
                  </a:cubicBezTo>
                  <a:lnTo>
                    <a:pt x="2944208" y="0"/>
                  </a:lnTo>
                  <a:cubicBezTo>
                    <a:pt x="3559904" y="0"/>
                    <a:pt x="4060920" y="501015"/>
                    <a:pt x="4060920" y="1116838"/>
                  </a:cubicBezTo>
                  <a:cubicBezTo>
                    <a:pt x="4060920" y="1732534"/>
                    <a:pt x="3559904" y="2233549"/>
                    <a:pt x="2944081" y="2233549"/>
                  </a:cubicBezTo>
                  <a:close/>
                  <a:moveTo>
                    <a:pt x="1116838" y="38100"/>
                  </a:moveTo>
                  <a:cubicBezTo>
                    <a:pt x="521970" y="38100"/>
                    <a:pt x="38100" y="521970"/>
                    <a:pt x="38100" y="1116838"/>
                  </a:cubicBezTo>
                  <a:cubicBezTo>
                    <a:pt x="38100" y="1711579"/>
                    <a:pt x="521970" y="2195576"/>
                    <a:pt x="1116838" y="2195576"/>
                  </a:cubicBezTo>
                  <a:lnTo>
                    <a:pt x="2944208" y="2195576"/>
                  </a:lnTo>
                  <a:cubicBezTo>
                    <a:pt x="3538950" y="2195576"/>
                    <a:pt x="4022947" y="1711706"/>
                    <a:pt x="4022947" y="1116838"/>
                  </a:cubicBezTo>
                  <a:cubicBezTo>
                    <a:pt x="4022820" y="521970"/>
                    <a:pt x="3538949" y="38100"/>
                    <a:pt x="2944081" y="38100"/>
                  </a:cubicBezTo>
                  <a:lnTo>
                    <a:pt x="1116838" y="381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863160" y="3988613"/>
            <a:ext cx="5269708" cy="5269687"/>
            <a:chOff x="0" y="0"/>
            <a:chExt cx="6350000" cy="6349975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6350000" cy="6349975"/>
            </a:xfrm>
            <a:custGeom>
              <a:avLst/>
              <a:gdLst/>
              <a:ahLst/>
              <a:cxnLst/>
              <a:rect l="l" t="t" r="r" b="b"/>
              <a:pathLst>
                <a:path w="6350000" h="6349975">
                  <a:moveTo>
                    <a:pt x="6350000" y="3175025"/>
                  </a:moveTo>
                  <a:cubicBezTo>
                    <a:pt x="6350000" y="4928451"/>
                    <a:pt x="4928476" y="6349975"/>
                    <a:pt x="3175000" y="6349975"/>
                  </a:cubicBezTo>
                  <a:cubicBezTo>
                    <a:pt x="1421498" y="6349975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2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2"/>
              <a:stretch>
                <a:fillRect/>
              </a:stretch>
            </a:blipFill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028700" y="1028700"/>
            <a:ext cx="649601" cy="649601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2"/>
              <a:stretch>
                <a:fillRect/>
              </a:stretch>
            </a:blipFill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8404737" y="341172"/>
            <a:ext cx="6898382" cy="12078324"/>
            <a:chOff x="0" y="0"/>
            <a:chExt cx="9197843" cy="16104432"/>
          </a:xfrm>
        </p:grpSpPr>
        <p:sp>
          <p:nvSpPr>
            <p:cNvPr id="11" name="TextBox 11"/>
            <p:cNvSpPr txBox="1"/>
            <p:nvPr/>
          </p:nvSpPr>
          <p:spPr>
            <a:xfrm>
              <a:off x="0" y="0"/>
              <a:ext cx="9197843" cy="351635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10476"/>
                </a:lnSpc>
              </a:pPr>
              <a:r>
                <a:rPr lang="en-US" sz="8730" spc="-174">
                  <a:solidFill>
                    <a:srgbClr val="000000"/>
                  </a:solidFill>
                  <a:latin typeface="Antonio Bold"/>
                </a:rPr>
                <a:t>Funcionalidades do </a:t>
              </a:r>
              <a:r>
                <a:rPr lang="en-US" sz="8730" spc="-174">
                  <a:solidFill>
                    <a:srgbClr val="C40C0C"/>
                  </a:solidFill>
                  <a:latin typeface="Antonio Bold"/>
                </a:rPr>
                <a:t>Sistema</a:t>
              </a: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5633296"/>
              <a:ext cx="9197843" cy="496792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729"/>
                </a:lnSpc>
              </a:pPr>
              <a:r>
                <a:rPr lang="en-US" sz="2868">
                  <a:solidFill>
                    <a:srgbClr val="000000"/>
                  </a:solidFill>
                  <a:latin typeface="Open Sauce"/>
                </a:rPr>
                <a:t>Nos tempos modernos, o gerenciamento eficiente de dados é crucial para o funcionamento de qualquer aplicação. Um dos conceitos fundamentais para a manipulação de dados em sistemas de software é o CRUD, que representa as quatro operações básicas.</a:t>
              </a: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15497279"/>
              <a:ext cx="9197843" cy="60726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729"/>
                </a:lnSpc>
              </a:pPr>
              <a:endParaRPr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14340649"/>
              <a:ext cx="9197843" cy="69596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215"/>
                </a:lnSpc>
              </a:pPr>
              <a:endParaRPr/>
            </a:p>
          </p:txBody>
        </p:sp>
      </p:grpSp>
      <p:sp>
        <p:nvSpPr>
          <p:cNvPr id="15" name="TextBox 15"/>
          <p:cNvSpPr txBox="1"/>
          <p:nvPr/>
        </p:nvSpPr>
        <p:spPr>
          <a:xfrm>
            <a:off x="2092720" y="1212824"/>
            <a:ext cx="2290179" cy="2806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81"/>
              </a:lnSpc>
              <a:spcBef>
                <a:spcPct val="0"/>
              </a:spcBef>
            </a:pPr>
            <a:r>
              <a:rPr lang="en-US" sz="1701">
                <a:solidFill>
                  <a:srgbClr val="C40C0C"/>
                </a:solidFill>
                <a:latin typeface="Open Sauce Bold"/>
              </a:rPr>
              <a:t>CBM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852783" y="6363041"/>
            <a:ext cx="7435217" cy="3923959"/>
          </a:xfrm>
          <a:custGeom>
            <a:avLst/>
            <a:gdLst/>
            <a:ahLst/>
            <a:cxnLst/>
            <a:rect l="l" t="t" r="r" b="b"/>
            <a:pathLst>
              <a:path w="7435217" h="3923959">
                <a:moveTo>
                  <a:pt x="0" y="0"/>
                </a:moveTo>
                <a:lnTo>
                  <a:pt x="7435217" y="0"/>
                </a:lnTo>
                <a:lnTo>
                  <a:pt x="7435217" y="3923959"/>
                </a:lnTo>
                <a:lnTo>
                  <a:pt x="0" y="392395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r="-40837" b="-33431"/>
            </a:stretch>
          </a:blipFill>
        </p:spPr>
        <p:txBody>
          <a:bodyPr/>
          <a:lstStyle/>
          <a:p>
            <a:endParaRPr lang="pt-BR"/>
          </a:p>
        </p:txBody>
      </p:sp>
      <p:graphicFrame>
        <p:nvGraphicFramePr>
          <p:cNvPr id="3" name="Table 3"/>
          <p:cNvGraphicFramePr>
            <a:graphicFrameLocks noGrp="1"/>
          </p:cNvGraphicFramePr>
          <p:nvPr/>
        </p:nvGraphicFramePr>
        <p:xfrm>
          <a:off x="1347849" y="2567514"/>
          <a:ext cx="15592304" cy="6547124"/>
        </p:xfrm>
        <a:graphic>
          <a:graphicData uri="http://schemas.openxmlformats.org/drawingml/2006/table">
            <a:tbl>
              <a:tblPr/>
              <a:tblGrid>
                <a:gridCol w="38980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980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980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980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812387"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Open Sauce Bold"/>
                        </a:rPr>
                        <a:t>Cadastro de Ocorrências (C)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0C0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Open Sauce Bold"/>
                        </a:rPr>
                        <a:t>Visualização de Dados</a:t>
                      </a:r>
                      <a:endParaRPr lang="en-US" sz="1100"/>
                    </a:p>
                    <a:p>
                      <a:pPr algn="ctr">
                        <a:lnSpc>
                          <a:spcPts val="2520"/>
                        </a:lnSpc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Open Sauce Bold"/>
                        </a:rPr>
                        <a:t>(R)</a:t>
                      </a:r>
                    </a:p>
                  </a:txBody>
                  <a:tcPr marL="190500" marR="190500" marT="190500" marB="1905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0C0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Open Sauce Bold"/>
                        </a:rPr>
                        <a:t>EDIÇÃO DE OCORRÊNCIAS</a:t>
                      </a:r>
                      <a:endParaRPr lang="en-US" sz="1100"/>
                    </a:p>
                    <a:p>
                      <a:pPr algn="ctr">
                        <a:lnSpc>
                          <a:spcPts val="2520"/>
                        </a:lnSpc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Open Sauce Bold"/>
                        </a:rPr>
                        <a:t>(U)</a:t>
                      </a:r>
                    </a:p>
                  </a:txBody>
                  <a:tcPr marL="190500" marR="190500" marT="190500" marB="1905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0C0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Open Sauce Bold"/>
                        </a:rPr>
                        <a:t>DELETAR OCORRÊNCIAS</a:t>
                      </a:r>
                      <a:endParaRPr lang="en-US" sz="1100"/>
                    </a:p>
                    <a:p>
                      <a:pPr algn="ctr">
                        <a:lnSpc>
                          <a:spcPts val="2520"/>
                        </a:lnSpc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Open Sauce Bold"/>
                        </a:rPr>
                        <a:t>(D)</a:t>
                      </a:r>
                    </a:p>
                  </a:txBody>
                  <a:tcPr marL="190500" marR="190500" marT="190500" marB="1905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0C0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34737">
                <a:tc>
                  <a:txBody>
                    <a:bodyPr/>
                    <a:lstStyle/>
                    <a:p>
                      <a:pPr algn="l">
                        <a:lnSpc>
                          <a:spcPts val="2380"/>
                        </a:lnSpc>
                        <a:defRPr/>
                      </a:pPr>
                      <a:endParaRPr lang="en-US" sz="1100"/>
                    </a:p>
                    <a:p>
                      <a:pPr marL="431801" lvl="1" indent="-215900" algn="l">
                        <a:lnSpc>
                          <a:spcPts val="2800"/>
                        </a:lnSpc>
                        <a:buFont typeface="Arial"/>
                        <a:buChar char="•"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Open Sauce"/>
                        </a:rPr>
                        <a:t> Formulário para entrada de dados sobre a ocorrência, incluindo informações como data, hora, local, tipo de incidente, descrição detalhada, equipes envolvidas, etc.</a:t>
                      </a:r>
                    </a:p>
                    <a:p>
                      <a:pPr algn="l">
                        <a:lnSpc>
                          <a:spcPts val="2100"/>
                        </a:lnSpc>
                      </a:pPr>
                      <a:endParaRPr lang="en-US" sz="2000">
                        <a:solidFill>
                          <a:srgbClr val="000000"/>
                        </a:solidFill>
                        <a:latin typeface="Open Sauce"/>
                      </a:endParaRPr>
                    </a:p>
                    <a:p>
                      <a:pPr algn="l">
                        <a:lnSpc>
                          <a:spcPts val="2100"/>
                        </a:lnSpc>
                      </a:pPr>
                      <a:endParaRPr lang="en-US" sz="2000">
                        <a:solidFill>
                          <a:srgbClr val="000000"/>
                        </a:solidFill>
                        <a:latin typeface="Open Sauce"/>
                      </a:endParaRPr>
                    </a:p>
                  </a:txBody>
                  <a:tcPr marL="190500" marR="190500" marT="190500" marB="1905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EEEE"/>
                    </a:solidFill>
                  </a:tcPr>
                </a:tc>
                <a:tc>
                  <a:txBody>
                    <a:bodyPr/>
                    <a:lstStyle/>
                    <a:p>
                      <a:pPr marL="431801" lvl="1" indent="-215900" algn="l">
                        <a:lnSpc>
                          <a:spcPts val="2800"/>
                        </a:lnSpc>
                        <a:buFont typeface="Arial"/>
                        <a:buChar char="•"/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Open Sauce"/>
                        </a:rPr>
                        <a:t>Uma interface que exibe uma lista de todas as ocorrências registradas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EEEE"/>
                    </a:solidFill>
                  </a:tcPr>
                </a:tc>
                <a:tc>
                  <a:txBody>
                    <a:bodyPr/>
                    <a:lstStyle/>
                    <a:p>
                      <a:pPr marL="431801" lvl="1" indent="-215900" algn="l">
                        <a:lnSpc>
                          <a:spcPts val="2800"/>
                        </a:lnSpc>
                        <a:buFont typeface="Arial"/>
                        <a:buChar char="•"/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Open Sauce"/>
                        </a:rPr>
                        <a:t>Formulário semelhante ao de criação, mas preenchido com os dados atuais da ocorrência. Permite alterações em qualquer campo necessário. 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EEEE"/>
                    </a:solidFill>
                  </a:tcPr>
                </a:tc>
                <a:tc>
                  <a:txBody>
                    <a:bodyPr/>
                    <a:lstStyle/>
                    <a:p>
                      <a:pPr marL="431801" lvl="1" indent="-215900" algn="l">
                        <a:lnSpc>
                          <a:spcPts val="2800"/>
                        </a:lnSpc>
                        <a:buFont typeface="Arial"/>
                        <a:buChar char="•"/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Open Sauce"/>
                        </a:rPr>
                        <a:t> Permite a exclusão de uma ocorrência registrada no sistema.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Freeform 4"/>
          <p:cNvSpPr/>
          <p:nvPr/>
        </p:nvSpPr>
        <p:spPr>
          <a:xfrm>
            <a:off x="17259300" y="254937"/>
            <a:ext cx="773763" cy="773763"/>
          </a:xfrm>
          <a:custGeom>
            <a:avLst/>
            <a:gdLst/>
            <a:ahLst/>
            <a:cxnLst/>
            <a:rect l="l" t="t" r="r" b="b"/>
            <a:pathLst>
              <a:path w="773763" h="773763">
                <a:moveTo>
                  <a:pt x="0" y="0"/>
                </a:moveTo>
                <a:lnTo>
                  <a:pt x="773763" y="0"/>
                </a:lnTo>
                <a:lnTo>
                  <a:pt x="773763" y="773763"/>
                </a:lnTo>
                <a:lnTo>
                  <a:pt x="0" y="77376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5" name="TextBox 5"/>
          <p:cNvSpPr txBox="1"/>
          <p:nvPr/>
        </p:nvSpPr>
        <p:spPr>
          <a:xfrm>
            <a:off x="1347849" y="-748231"/>
            <a:ext cx="14754297" cy="31623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399"/>
              </a:lnSpc>
            </a:pPr>
            <a:endParaRPr/>
          </a:p>
          <a:p>
            <a:pPr algn="l">
              <a:lnSpc>
                <a:spcPts val="8399"/>
              </a:lnSpc>
            </a:pPr>
            <a:r>
              <a:rPr lang="en-US" sz="6999" spc="-139">
                <a:solidFill>
                  <a:srgbClr val="000000"/>
                </a:solidFill>
                <a:latin typeface="Antonio Bold"/>
              </a:rPr>
              <a:t>Principais</a:t>
            </a:r>
          </a:p>
          <a:p>
            <a:pPr marL="0" lvl="0" indent="0" algn="l">
              <a:lnSpc>
                <a:spcPts val="8399"/>
              </a:lnSpc>
            </a:pPr>
            <a:r>
              <a:rPr lang="en-US" sz="6999" spc="-139">
                <a:solidFill>
                  <a:srgbClr val="000000"/>
                </a:solidFill>
                <a:latin typeface="Antonio Bold"/>
              </a:rPr>
              <a:t>Funcionalidades do registro de </a:t>
            </a:r>
            <a:r>
              <a:rPr lang="en-US" sz="6999" spc="-139">
                <a:solidFill>
                  <a:srgbClr val="C40C0C"/>
                </a:solidFill>
                <a:latin typeface="Antonio Bold"/>
              </a:rPr>
              <a:t>ocorrências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852783" y="6363041"/>
            <a:ext cx="7435217" cy="3923959"/>
          </a:xfrm>
          <a:custGeom>
            <a:avLst/>
            <a:gdLst/>
            <a:ahLst/>
            <a:cxnLst/>
            <a:rect l="l" t="t" r="r" b="b"/>
            <a:pathLst>
              <a:path w="7435217" h="3923959">
                <a:moveTo>
                  <a:pt x="0" y="0"/>
                </a:moveTo>
                <a:lnTo>
                  <a:pt x="7435217" y="0"/>
                </a:lnTo>
                <a:lnTo>
                  <a:pt x="7435217" y="3923959"/>
                </a:lnTo>
                <a:lnTo>
                  <a:pt x="0" y="392395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r="-40837" b="-33431"/>
            </a:stretch>
          </a:blipFill>
        </p:spPr>
        <p:txBody>
          <a:bodyPr/>
          <a:lstStyle/>
          <a:p>
            <a:endParaRPr lang="pt-BR"/>
          </a:p>
        </p:txBody>
      </p:sp>
      <p:graphicFrame>
        <p:nvGraphicFramePr>
          <p:cNvPr id="3" name="Table 3"/>
          <p:cNvGraphicFramePr>
            <a:graphicFrameLocks noGrp="1"/>
          </p:cNvGraphicFramePr>
          <p:nvPr/>
        </p:nvGraphicFramePr>
        <p:xfrm>
          <a:off x="1347849" y="2567514"/>
          <a:ext cx="15592302" cy="6547124"/>
        </p:xfrm>
        <a:graphic>
          <a:graphicData uri="http://schemas.openxmlformats.org/drawingml/2006/table">
            <a:tbl>
              <a:tblPr/>
              <a:tblGrid>
                <a:gridCol w="77961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961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12387"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Open Sauce Bold"/>
                        </a:rPr>
                        <a:t>cadastro de usuário 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0C0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Open Sauce Bold"/>
                        </a:rPr>
                        <a:t>login do Usuário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0C0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34737">
                <a:tc>
                  <a:txBody>
                    <a:bodyPr/>
                    <a:lstStyle/>
                    <a:p>
                      <a:pPr algn="l">
                        <a:lnSpc>
                          <a:spcPts val="2380"/>
                        </a:lnSpc>
                        <a:defRPr/>
                      </a:pPr>
                      <a:endParaRPr lang="en-US" sz="1100"/>
                    </a:p>
                    <a:p>
                      <a:pPr marL="431801" lvl="1" indent="-215900" algn="l">
                        <a:lnSpc>
                          <a:spcPts val="2800"/>
                        </a:lnSpc>
                        <a:buFont typeface="Arial"/>
                        <a:buChar char="•"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Open Sauce"/>
                        </a:rPr>
                        <a:t>Formulário de Cadastro: Interface para que os usuários insiram suas informações pessoais.</a:t>
                      </a:r>
                    </a:p>
                    <a:p>
                      <a:pPr marL="431801" lvl="1" indent="-215900" algn="l">
                        <a:lnSpc>
                          <a:spcPts val="2800"/>
                        </a:lnSpc>
                        <a:buFont typeface="Arial"/>
                        <a:buChar char="•"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Open Sauce"/>
                        </a:rPr>
                        <a:t>Validação de Dados: Garantir que os dados fornecidos pelos usuários sejam completos.</a:t>
                      </a:r>
                    </a:p>
                    <a:p>
                      <a:pPr marL="431801" lvl="1" indent="-215900" algn="l">
                        <a:lnSpc>
                          <a:spcPts val="2800"/>
                        </a:lnSpc>
                        <a:buFont typeface="Arial"/>
                        <a:buChar char="•"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Open Sauce"/>
                        </a:rPr>
                        <a:t>Autenticação Segura: Criptografia de senhas para proteger as contas dos usuários.</a:t>
                      </a:r>
                    </a:p>
                    <a:p>
                      <a:pPr algn="l">
                        <a:lnSpc>
                          <a:spcPts val="2100"/>
                        </a:lnSpc>
                      </a:pPr>
                      <a:endParaRPr lang="en-US" sz="2000">
                        <a:solidFill>
                          <a:srgbClr val="000000"/>
                        </a:solidFill>
                        <a:latin typeface="Open Sauce"/>
                      </a:endParaRPr>
                    </a:p>
                    <a:p>
                      <a:pPr algn="l">
                        <a:lnSpc>
                          <a:spcPts val="2100"/>
                        </a:lnSpc>
                      </a:pPr>
                      <a:endParaRPr lang="en-US" sz="2000">
                        <a:solidFill>
                          <a:srgbClr val="000000"/>
                        </a:solidFill>
                        <a:latin typeface="Open Sauce"/>
                      </a:endParaRPr>
                    </a:p>
                  </a:txBody>
                  <a:tcPr marL="190500" marR="190500" marT="190500" marB="1905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EEEE"/>
                    </a:solidFill>
                  </a:tcPr>
                </a:tc>
                <a:tc>
                  <a:txBody>
                    <a:bodyPr/>
                    <a:lstStyle/>
                    <a:p>
                      <a:pPr marL="431801" lvl="1" indent="-215900" algn="l">
                        <a:lnSpc>
                          <a:spcPts val="2800"/>
                        </a:lnSpc>
                        <a:buFont typeface="Arial"/>
                        <a:buChar char="•"/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Open Sauce"/>
                        </a:rPr>
                        <a:t>Formulário de Login: Interface para que os usuários preencham com as informações que cadastraram anteriormente.</a:t>
                      </a:r>
                      <a:endParaRPr lang="en-US" sz="1100"/>
                    </a:p>
                    <a:p>
                      <a:pPr marL="431801" lvl="1" indent="-215900" algn="l">
                        <a:lnSpc>
                          <a:spcPts val="2800"/>
                        </a:lnSpc>
                        <a:buFont typeface="Arial"/>
                        <a:buChar char="•"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Open Sauce"/>
                        </a:rPr>
                        <a:t>Autenticação Segura: O token gerado após o login te permite acesso por 24hrs, depois disto será necessário logar novamente</a:t>
                      </a:r>
                    </a:p>
                  </a:txBody>
                  <a:tcPr marL="190500" marR="190500" marT="190500" marB="1905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Freeform 4"/>
          <p:cNvSpPr/>
          <p:nvPr/>
        </p:nvSpPr>
        <p:spPr>
          <a:xfrm>
            <a:off x="17259300" y="254937"/>
            <a:ext cx="773763" cy="773763"/>
          </a:xfrm>
          <a:custGeom>
            <a:avLst/>
            <a:gdLst/>
            <a:ahLst/>
            <a:cxnLst/>
            <a:rect l="l" t="t" r="r" b="b"/>
            <a:pathLst>
              <a:path w="773763" h="773763">
                <a:moveTo>
                  <a:pt x="0" y="0"/>
                </a:moveTo>
                <a:lnTo>
                  <a:pt x="773763" y="0"/>
                </a:lnTo>
                <a:lnTo>
                  <a:pt x="773763" y="773763"/>
                </a:lnTo>
                <a:lnTo>
                  <a:pt x="0" y="77376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5" name="TextBox 5"/>
          <p:cNvSpPr txBox="1"/>
          <p:nvPr/>
        </p:nvSpPr>
        <p:spPr>
          <a:xfrm>
            <a:off x="1347849" y="-748231"/>
            <a:ext cx="14754297" cy="31623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399"/>
              </a:lnSpc>
            </a:pPr>
            <a:endParaRPr/>
          </a:p>
          <a:p>
            <a:pPr algn="l">
              <a:lnSpc>
                <a:spcPts val="8399"/>
              </a:lnSpc>
            </a:pPr>
            <a:r>
              <a:rPr lang="en-US" sz="6999" spc="-139">
                <a:solidFill>
                  <a:srgbClr val="000000"/>
                </a:solidFill>
                <a:latin typeface="Antonio Bold"/>
              </a:rPr>
              <a:t>Principais</a:t>
            </a:r>
          </a:p>
          <a:p>
            <a:pPr marL="0" lvl="0" indent="0" algn="l">
              <a:lnSpc>
                <a:spcPts val="8399"/>
              </a:lnSpc>
            </a:pPr>
            <a:r>
              <a:rPr lang="en-US" sz="6999" spc="-139">
                <a:solidFill>
                  <a:srgbClr val="000000"/>
                </a:solidFill>
                <a:latin typeface="Antonio Bold"/>
              </a:rPr>
              <a:t>Funcionalidades do  </a:t>
            </a:r>
            <a:r>
              <a:rPr lang="en-US" sz="6999" spc="-139">
                <a:solidFill>
                  <a:srgbClr val="C40C0C"/>
                </a:solidFill>
                <a:latin typeface="Antonio Bold"/>
              </a:rPr>
              <a:t>usuário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6702086" y="697170"/>
            <a:ext cx="10237836" cy="1247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9839"/>
              </a:lnSpc>
            </a:pPr>
            <a:r>
              <a:rPr lang="en-US" sz="8199" spc="-163">
                <a:solidFill>
                  <a:srgbClr val="000000"/>
                </a:solidFill>
                <a:latin typeface="Antonio Bold"/>
              </a:rPr>
              <a:t>Registro de </a:t>
            </a:r>
            <a:r>
              <a:rPr lang="en-US" sz="8199" spc="-163">
                <a:solidFill>
                  <a:srgbClr val="C40C0C"/>
                </a:solidFill>
                <a:latin typeface="Antonio Bold"/>
              </a:rPr>
              <a:t>Ocorrência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6855924" y="2516445"/>
            <a:ext cx="3179771" cy="2870848"/>
            <a:chOff x="0" y="0"/>
            <a:chExt cx="4239695" cy="3827797"/>
          </a:xfrm>
        </p:grpSpPr>
        <p:sp>
          <p:nvSpPr>
            <p:cNvPr id="4" name="TextBox 4"/>
            <p:cNvSpPr txBox="1"/>
            <p:nvPr/>
          </p:nvSpPr>
          <p:spPr>
            <a:xfrm>
              <a:off x="0" y="879757"/>
              <a:ext cx="4239695" cy="29483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2940"/>
                </a:lnSpc>
              </a:pPr>
              <a:r>
                <a:rPr lang="en-US" sz="2100">
                  <a:solidFill>
                    <a:srgbClr val="000000"/>
                  </a:solidFill>
                  <a:latin typeface="Open Sauce"/>
                </a:rPr>
                <a:t>Refere-se ao tipo de ocorrência ou incidente registrado.</a:t>
              </a:r>
            </a:p>
            <a:p>
              <a:pPr algn="l">
                <a:lnSpc>
                  <a:spcPts val="2940"/>
                </a:lnSpc>
              </a:pPr>
              <a:endParaRPr lang="en-US" sz="2100">
                <a:solidFill>
                  <a:srgbClr val="000000"/>
                </a:solidFill>
                <a:latin typeface="Open Sauce"/>
              </a:endParaRPr>
            </a:p>
            <a:p>
              <a:pPr algn="l">
                <a:lnSpc>
                  <a:spcPts val="2940"/>
                </a:lnSpc>
              </a:pPr>
              <a:r>
                <a:rPr lang="en-US" sz="2100">
                  <a:solidFill>
                    <a:srgbClr val="C40C0C"/>
                  </a:solidFill>
                  <a:latin typeface="Open Sauce Bold"/>
                </a:rPr>
                <a:t>Exemplo</a:t>
              </a:r>
              <a:r>
                <a:rPr lang="en-US" sz="2100">
                  <a:solidFill>
                    <a:srgbClr val="000000"/>
                  </a:solidFill>
                  <a:latin typeface="Open Sauce"/>
                </a:rPr>
                <a:t>: Incêndio, acidente, resgate.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9525"/>
              <a:ext cx="4239695" cy="53699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380"/>
                </a:lnSpc>
              </a:pPr>
              <a:r>
                <a:rPr lang="en-US" sz="2600">
                  <a:solidFill>
                    <a:srgbClr val="C40C0C"/>
                  </a:solidFill>
                  <a:latin typeface="Open Sauce Bold"/>
                </a:rPr>
                <a:t>NATUREZA</a:t>
              </a: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0242943" y="2516445"/>
            <a:ext cx="3156123" cy="3242323"/>
            <a:chOff x="0" y="0"/>
            <a:chExt cx="4208164" cy="4323097"/>
          </a:xfrm>
        </p:grpSpPr>
        <p:sp>
          <p:nvSpPr>
            <p:cNvPr id="7" name="TextBox 7"/>
            <p:cNvSpPr txBox="1"/>
            <p:nvPr/>
          </p:nvSpPr>
          <p:spPr>
            <a:xfrm>
              <a:off x="0" y="879757"/>
              <a:ext cx="4208164" cy="34436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2940"/>
                </a:lnSpc>
              </a:pPr>
              <a:r>
                <a:rPr lang="en-US" sz="2100">
                  <a:solidFill>
                    <a:srgbClr val="000000"/>
                  </a:solidFill>
                  <a:latin typeface="Open Sauce"/>
                </a:rPr>
                <a:t>Categoria mais ampla que agrupa diferentes tipos de ocorrências sob uma mesma classe.</a:t>
              </a:r>
            </a:p>
            <a:p>
              <a:pPr algn="l">
                <a:lnSpc>
                  <a:spcPts val="2940"/>
                </a:lnSpc>
              </a:pPr>
              <a:r>
                <a:rPr lang="en-US" sz="2100">
                  <a:solidFill>
                    <a:srgbClr val="C40C0C"/>
                  </a:solidFill>
                  <a:latin typeface="Open Sauce Bold"/>
                </a:rPr>
                <a:t>Exemplo: </a:t>
              </a:r>
              <a:r>
                <a:rPr lang="en-US" sz="2100">
                  <a:solidFill>
                    <a:srgbClr val="000000"/>
                  </a:solidFill>
                  <a:latin typeface="Open Sauce"/>
                </a:rPr>
                <a:t>Incêndio em vegetação, emergência clinica </a:t>
              </a: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9525"/>
              <a:ext cx="4208164" cy="53699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380"/>
                </a:lnSpc>
              </a:pPr>
              <a:r>
                <a:rPr lang="en-US" sz="2600">
                  <a:solidFill>
                    <a:srgbClr val="C40C0C"/>
                  </a:solidFill>
                  <a:latin typeface="Open Sauce Bold"/>
                </a:rPr>
                <a:t>GRUPO</a:t>
              </a:r>
            </a:p>
          </p:txBody>
        </p:sp>
      </p:grpSp>
      <p:sp>
        <p:nvSpPr>
          <p:cNvPr id="9" name="AutoShape 9"/>
          <p:cNvSpPr/>
          <p:nvPr/>
        </p:nvSpPr>
        <p:spPr>
          <a:xfrm>
            <a:off x="0" y="0"/>
            <a:ext cx="6135639" cy="10287000"/>
          </a:xfrm>
          <a:prstGeom prst="rect">
            <a:avLst/>
          </a:prstGeom>
          <a:solidFill>
            <a:srgbClr val="F1EEEE"/>
          </a:solidFill>
        </p:spPr>
        <p:txBody>
          <a:bodyPr/>
          <a:lstStyle/>
          <a:p>
            <a:endParaRPr lang="pt-BR"/>
          </a:p>
        </p:txBody>
      </p:sp>
      <p:grpSp>
        <p:nvGrpSpPr>
          <p:cNvPr id="10" name="Group 10"/>
          <p:cNvGrpSpPr/>
          <p:nvPr/>
        </p:nvGrpSpPr>
        <p:grpSpPr>
          <a:xfrm>
            <a:off x="1181100" y="1181100"/>
            <a:ext cx="649601" cy="649601"/>
            <a:chOff x="0" y="0"/>
            <a:chExt cx="812800" cy="8128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2"/>
              <a:stretch>
                <a:fillRect/>
              </a:stretch>
            </a:blipFill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2245120" y="1365224"/>
            <a:ext cx="2290179" cy="2806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81"/>
              </a:lnSpc>
              <a:spcBef>
                <a:spcPct val="0"/>
              </a:spcBef>
            </a:pPr>
            <a:r>
              <a:rPr lang="en-US" sz="1701">
                <a:solidFill>
                  <a:srgbClr val="C40C0C"/>
                </a:solidFill>
                <a:latin typeface="Open Sauce Bold"/>
              </a:rPr>
              <a:t>CBM</a:t>
            </a:r>
          </a:p>
        </p:txBody>
      </p:sp>
      <p:grpSp>
        <p:nvGrpSpPr>
          <p:cNvPr id="13" name="Group 13"/>
          <p:cNvGrpSpPr/>
          <p:nvPr/>
        </p:nvGrpSpPr>
        <p:grpSpPr>
          <a:xfrm rot="-3270436">
            <a:off x="-3698671" y="6716398"/>
            <a:ext cx="9848049" cy="5416532"/>
            <a:chOff x="0" y="0"/>
            <a:chExt cx="4060919" cy="2233549"/>
          </a:xfrm>
        </p:grpSpPr>
        <p:sp>
          <p:nvSpPr>
            <p:cNvPr id="14" name="Freeform 14"/>
            <p:cNvSpPr/>
            <p:nvPr/>
          </p:nvSpPr>
          <p:spPr>
            <a:xfrm>
              <a:off x="19050" y="19050"/>
              <a:ext cx="4022947" cy="2195449"/>
            </a:xfrm>
            <a:custGeom>
              <a:avLst/>
              <a:gdLst/>
              <a:ahLst/>
              <a:cxnLst/>
              <a:rect l="l" t="t" r="r" b="b"/>
              <a:pathLst>
                <a:path w="4022947" h="2195449">
                  <a:moveTo>
                    <a:pt x="2925031" y="2195449"/>
                  </a:moveTo>
                  <a:lnTo>
                    <a:pt x="1097788" y="2195449"/>
                  </a:lnTo>
                  <a:cubicBezTo>
                    <a:pt x="491490" y="2195449"/>
                    <a:pt x="0" y="1703959"/>
                    <a:pt x="0" y="1097661"/>
                  </a:cubicBezTo>
                  <a:cubicBezTo>
                    <a:pt x="0" y="491490"/>
                    <a:pt x="491490" y="0"/>
                    <a:pt x="1097788" y="0"/>
                  </a:cubicBezTo>
                  <a:lnTo>
                    <a:pt x="2925158" y="0"/>
                  </a:lnTo>
                  <a:cubicBezTo>
                    <a:pt x="3531457" y="0"/>
                    <a:pt x="4022947" y="491490"/>
                    <a:pt x="4022947" y="1097788"/>
                  </a:cubicBezTo>
                  <a:cubicBezTo>
                    <a:pt x="4022820" y="1703959"/>
                    <a:pt x="3531329" y="2195449"/>
                    <a:pt x="2925031" y="2195449"/>
                  </a:cubicBezTo>
                  <a:close/>
                </a:path>
              </a:pathLst>
            </a:custGeom>
            <a:solidFill>
              <a:srgbClr val="C40C0C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15" name="Freeform 15"/>
            <p:cNvSpPr/>
            <p:nvPr/>
          </p:nvSpPr>
          <p:spPr>
            <a:xfrm>
              <a:off x="0" y="0"/>
              <a:ext cx="4060920" cy="2233549"/>
            </a:xfrm>
            <a:custGeom>
              <a:avLst/>
              <a:gdLst/>
              <a:ahLst/>
              <a:cxnLst/>
              <a:rect l="l" t="t" r="r" b="b"/>
              <a:pathLst>
                <a:path w="4060920" h="2233549">
                  <a:moveTo>
                    <a:pt x="2944081" y="2233549"/>
                  </a:moveTo>
                  <a:lnTo>
                    <a:pt x="1116838" y="2233549"/>
                  </a:lnTo>
                  <a:cubicBezTo>
                    <a:pt x="501015" y="2233549"/>
                    <a:pt x="0" y="1732534"/>
                    <a:pt x="0" y="1116838"/>
                  </a:cubicBezTo>
                  <a:cubicBezTo>
                    <a:pt x="0" y="501015"/>
                    <a:pt x="501015" y="0"/>
                    <a:pt x="1116838" y="0"/>
                  </a:cubicBezTo>
                  <a:lnTo>
                    <a:pt x="2944208" y="0"/>
                  </a:lnTo>
                  <a:cubicBezTo>
                    <a:pt x="3559904" y="0"/>
                    <a:pt x="4060920" y="501015"/>
                    <a:pt x="4060920" y="1116838"/>
                  </a:cubicBezTo>
                  <a:cubicBezTo>
                    <a:pt x="4060920" y="1732534"/>
                    <a:pt x="3559904" y="2233549"/>
                    <a:pt x="2944081" y="2233549"/>
                  </a:cubicBezTo>
                  <a:close/>
                  <a:moveTo>
                    <a:pt x="1116838" y="38100"/>
                  </a:moveTo>
                  <a:cubicBezTo>
                    <a:pt x="521970" y="38100"/>
                    <a:pt x="38100" y="521970"/>
                    <a:pt x="38100" y="1116838"/>
                  </a:cubicBezTo>
                  <a:cubicBezTo>
                    <a:pt x="38100" y="1711579"/>
                    <a:pt x="521970" y="2195576"/>
                    <a:pt x="1116838" y="2195576"/>
                  </a:cubicBezTo>
                  <a:lnTo>
                    <a:pt x="2944208" y="2195576"/>
                  </a:lnTo>
                  <a:cubicBezTo>
                    <a:pt x="3538950" y="2195576"/>
                    <a:pt x="4022947" y="1711706"/>
                    <a:pt x="4022947" y="1116838"/>
                  </a:cubicBezTo>
                  <a:cubicBezTo>
                    <a:pt x="4022820" y="521970"/>
                    <a:pt x="3538949" y="38100"/>
                    <a:pt x="2944081" y="38100"/>
                  </a:cubicBezTo>
                  <a:lnTo>
                    <a:pt x="1116838" y="381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518941" y="5562061"/>
            <a:ext cx="3862618" cy="3862602"/>
            <a:chOff x="0" y="0"/>
            <a:chExt cx="6350000" cy="6349975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6350000" cy="6349975"/>
            </a:xfrm>
            <a:custGeom>
              <a:avLst/>
              <a:gdLst/>
              <a:ahLst/>
              <a:cxnLst/>
              <a:rect l="l" t="t" r="r" b="b"/>
              <a:pathLst>
                <a:path w="6350000" h="6349975">
                  <a:moveTo>
                    <a:pt x="6350000" y="3175025"/>
                  </a:moveTo>
                  <a:cubicBezTo>
                    <a:pt x="6350000" y="4928451"/>
                    <a:pt x="4928476" y="6349975"/>
                    <a:pt x="3175000" y="6349975"/>
                  </a:cubicBezTo>
                  <a:cubicBezTo>
                    <a:pt x="1421498" y="6349975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2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2"/>
              <a:stretch>
                <a:fillRect/>
              </a:stretch>
            </a:blipFill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13961041" y="2516445"/>
            <a:ext cx="3156123" cy="3242323"/>
            <a:chOff x="0" y="0"/>
            <a:chExt cx="4208164" cy="4323097"/>
          </a:xfrm>
        </p:grpSpPr>
        <p:sp>
          <p:nvSpPr>
            <p:cNvPr id="19" name="TextBox 19"/>
            <p:cNvSpPr txBox="1"/>
            <p:nvPr/>
          </p:nvSpPr>
          <p:spPr>
            <a:xfrm>
              <a:off x="0" y="879757"/>
              <a:ext cx="4208164" cy="34436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2940"/>
                </a:lnSpc>
              </a:pPr>
              <a:r>
                <a:rPr lang="en-US" sz="2100">
                  <a:solidFill>
                    <a:srgbClr val="000000"/>
                  </a:solidFill>
                  <a:latin typeface="Open Sauce"/>
                </a:rPr>
                <a:t>Subdivisão dentro do grupo que especifica ainda mais o tipo de ocorrência. </a:t>
              </a:r>
            </a:p>
            <a:p>
              <a:pPr algn="l">
                <a:lnSpc>
                  <a:spcPts val="2940"/>
                </a:lnSpc>
              </a:pPr>
              <a:r>
                <a:rPr lang="en-US" sz="2100">
                  <a:solidFill>
                    <a:srgbClr val="C40C0C"/>
                  </a:solidFill>
                  <a:latin typeface="Open Sauce Bold"/>
                </a:rPr>
                <a:t>Exemplo: </a:t>
              </a:r>
              <a:r>
                <a:rPr lang="en-US" sz="2100">
                  <a:solidFill>
                    <a:srgbClr val="000000"/>
                  </a:solidFill>
                  <a:latin typeface="Open Sauce"/>
                </a:rPr>
                <a:t>Carro x moto,</a:t>
              </a:r>
            </a:p>
            <a:p>
              <a:pPr algn="l">
                <a:lnSpc>
                  <a:spcPts val="2940"/>
                </a:lnSpc>
              </a:pPr>
              <a:r>
                <a:rPr lang="en-US" sz="2100">
                  <a:solidFill>
                    <a:srgbClr val="000000"/>
                  </a:solidFill>
                  <a:latin typeface="Open Sauce"/>
                </a:rPr>
                <a:t>área verde urbana,  convulsão.</a:t>
              </a:r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0" y="-9525"/>
              <a:ext cx="4208164" cy="53699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380"/>
                </a:lnSpc>
              </a:pPr>
              <a:r>
                <a:rPr lang="en-US" sz="2600">
                  <a:solidFill>
                    <a:srgbClr val="C40C0C"/>
                  </a:solidFill>
                  <a:latin typeface="Open Sauce Bold"/>
                </a:rPr>
                <a:t>SUBGRUPO</a:t>
              </a:r>
            </a:p>
          </p:txBody>
        </p:sp>
      </p:grpSp>
      <p:grpSp>
        <p:nvGrpSpPr>
          <p:cNvPr id="21" name="Group 21"/>
          <p:cNvGrpSpPr/>
          <p:nvPr/>
        </p:nvGrpSpPr>
        <p:grpSpPr>
          <a:xfrm>
            <a:off x="6855924" y="6182341"/>
            <a:ext cx="3156123" cy="3242323"/>
            <a:chOff x="0" y="0"/>
            <a:chExt cx="4208164" cy="4323097"/>
          </a:xfrm>
        </p:grpSpPr>
        <p:sp>
          <p:nvSpPr>
            <p:cNvPr id="22" name="TextBox 22"/>
            <p:cNvSpPr txBox="1"/>
            <p:nvPr/>
          </p:nvSpPr>
          <p:spPr>
            <a:xfrm>
              <a:off x="0" y="879757"/>
              <a:ext cx="4208164" cy="34436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2940"/>
                </a:lnSpc>
              </a:pPr>
              <a:r>
                <a:rPr lang="en-US" sz="2100">
                  <a:solidFill>
                    <a:srgbClr val="000000"/>
                  </a:solidFill>
                  <a:latin typeface="Open Sauce"/>
                </a:rPr>
                <a:t>Área ou localidade específica dentro de uma cidade onde a ocorrência foi registrada.</a:t>
              </a:r>
            </a:p>
            <a:p>
              <a:pPr algn="l">
                <a:lnSpc>
                  <a:spcPts val="2940"/>
                </a:lnSpc>
              </a:pPr>
              <a:r>
                <a:rPr lang="en-US" sz="2100">
                  <a:solidFill>
                    <a:srgbClr val="000000"/>
                  </a:solidFill>
                  <a:latin typeface="Open Sauce"/>
                </a:rPr>
                <a:t> </a:t>
              </a:r>
              <a:r>
                <a:rPr lang="en-US" sz="2100">
                  <a:solidFill>
                    <a:srgbClr val="C40C0C"/>
                  </a:solidFill>
                  <a:latin typeface="Open Sauce Bold"/>
                </a:rPr>
                <a:t>Exemplo:</a:t>
              </a:r>
              <a:r>
                <a:rPr lang="en-US" sz="2100">
                  <a:solidFill>
                    <a:srgbClr val="000000"/>
                  </a:solidFill>
                  <a:latin typeface="Open Sauce"/>
                </a:rPr>
                <a:t> Vila Santo Antônio, Itatuba</a:t>
              </a:r>
            </a:p>
          </p:txBody>
        </p:sp>
        <p:sp>
          <p:nvSpPr>
            <p:cNvPr id="23" name="TextBox 23"/>
            <p:cNvSpPr txBox="1"/>
            <p:nvPr/>
          </p:nvSpPr>
          <p:spPr>
            <a:xfrm>
              <a:off x="0" y="-9525"/>
              <a:ext cx="4208164" cy="53699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380"/>
                </a:lnSpc>
              </a:pPr>
              <a:r>
                <a:rPr lang="en-US" sz="2600">
                  <a:solidFill>
                    <a:srgbClr val="C40C0C"/>
                  </a:solidFill>
                  <a:latin typeface="Open Sauce Bold"/>
                </a:rPr>
                <a:t>BAIRRO</a:t>
              </a:r>
            </a:p>
          </p:txBody>
        </p:sp>
      </p:grpSp>
      <p:grpSp>
        <p:nvGrpSpPr>
          <p:cNvPr id="24" name="Group 24"/>
          <p:cNvGrpSpPr/>
          <p:nvPr/>
        </p:nvGrpSpPr>
        <p:grpSpPr>
          <a:xfrm>
            <a:off x="10242943" y="6243676"/>
            <a:ext cx="3156123" cy="3242323"/>
            <a:chOff x="0" y="0"/>
            <a:chExt cx="4208164" cy="4323097"/>
          </a:xfrm>
        </p:grpSpPr>
        <p:sp>
          <p:nvSpPr>
            <p:cNvPr id="25" name="TextBox 25"/>
            <p:cNvSpPr txBox="1"/>
            <p:nvPr/>
          </p:nvSpPr>
          <p:spPr>
            <a:xfrm>
              <a:off x="0" y="879757"/>
              <a:ext cx="4208164" cy="34436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2940"/>
                </a:lnSpc>
              </a:pPr>
              <a:r>
                <a:rPr lang="en-US" sz="2100">
                  <a:solidFill>
                    <a:srgbClr val="000000"/>
                  </a:solidFill>
                  <a:latin typeface="Open Sauce"/>
                </a:rPr>
                <a:t>Rua, avenida, praça ou qualquer outro espaço público onde a ocorrência aconteceu.</a:t>
              </a:r>
            </a:p>
            <a:p>
              <a:pPr algn="l">
                <a:lnSpc>
                  <a:spcPts val="2940"/>
                </a:lnSpc>
              </a:pPr>
              <a:endParaRPr lang="en-US" sz="2100">
                <a:solidFill>
                  <a:srgbClr val="000000"/>
                </a:solidFill>
                <a:latin typeface="Open Sauce"/>
              </a:endParaRPr>
            </a:p>
            <a:p>
              <a:pPr algn="l">
                <a:lnSpc>
                  <a:spcPts val="2940"/>
                </a:lnSpc>
              </a:pPr>
              <a:r>
                <a:rPr lang="en-US" sz="2100">
                  <a:solidFill>
                    <a:srgbClr val="C40C0C"/>
                  </a:solidFill>
                  <a:latin typeface="Open Sauce Bold"/>
                </a:rPr>
                <a:t>Exemplo: </a:t>
              </a:r>
              <a:r>
                <a:rPr lang="en-US" sz="2100">
                  <a:solidFill>
                    <a:srgbClr val="000000"/>
                  </a:solidFill>
                  <a:latin typeface="Open Sauce"/>
                </a:rPr>
                <a:t>R. Direita, 955</a:t>
              </a:r>
            </a:p>
            <a:p>
              <a:pPr algn="l">
                <a:lnSpc>
                  <a:spcPts val="2940"/>
                </a:lnSpc>
              </a:pPr>
              <a:r>
                <a:rPr lang="en-US" sz="2100">
                  <a:solidFill>
                    <a:srgbClr val="000000"/>
                  </a:solidFill>
                  <a:latin typeface="Open Sauce"/>
                </a:rPr>
                <a:t>Rua Internacional, 186</a:t>
              </a:r>
            </a:p>
          </p:txBody>
        </p:sp>
        <p:sp>
          <p:nvSpPr>
            <p:cNvPr id="26" name="TextBox 26"/>
            <p:cNvSpPr txBox="1"/>
            <p:nvPr/>
          </p:nvSpPr>
          <p:spPr>
            <a:xfrm>
              <a:off x="0" y="-9525"/>
              <a:ext cx="4208164" cy="53699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380"/>
                </a:lnSpc>
              </a:pPr>
              <a:r>
                <a:rPr lang="en-US" sz="2600">
                  <a:solidFill>
                    <a:srgbClr val="C40C0C"/>
                  </a:solidFill>
                  <a:latin typeface="Open Sauce Bold"/>
                </a:rPr>
                <a:t>LOGRADOURO</a:t>
              </a:r>
            </a:p>
          </p:txBody>
        </p:sp>
      </p:grpSp>
      <p:grpSp>
        <p:nvGrpSpPr>
          <p:cNvPr id="27" name="Group 27"/>
          <p:cNvGrpSpPr/>
          <p:nvPr/>
        </p:nvGrpSpPr>
        <p:grpSpPr>
          <a:xfrm>
            <a:off x="13961041" y="6243676"/>
            <a:ext cx="3156123" cy="3242323"/>
            <a:chOff x="0" y="0"/>
            <a:chExt cx="4208164" cy="4323097"/>
          </a:xfrm>
        </p:grpSpPr>
        <p:sp>
          <p:nvSpPr>
            <p:cNvPr id="28" name="TextBox 28"/>
            <p:cNvSpPr txBox="1"/>
            <p:nvPr/>
          </p:nvSpPr>
          <p:spPr>
            <a:xfrm>
              <a:off x="0" y="879757"/>
              <a:ext cx="4208164" cy="34436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2940"/>
                </a:lnSpc>
              </a:pPr>
              <a:r>
                <a:rPr lang="en-US" sz="2100">
                  <a:solidFill>
                    <a:srgbClr val="000000"/>
                  </a:solidFill>
                  <a:latin typeface="Open Sauce"/>
                </a:rPr>
                <a:t>Refere-se ao registro preciso do momento em que a ocorrência foi relatada, começou e/ou foi atendida.</a:t>
              </a:r>
            </a:p>
            <a:p>
              <a:pPr algn="l">
                <a:lnSpc>
                  <a:spcPts val="2940"/>
                </a:lnSpc>
              </a:pPr>
              <a:r>
                <a:rPr lang="en-US" sz="2100">
                  <a:solidFill>
                    <a:srgbClr val="C40C0C"/>
                  </a:solidFill>
                  <a:latin typeface="Open Sauce Bold"/>
                </a:rPr>
                <a:t>Exemplo:</a:t>
              </a:r>
              <a:r>
                <a:rPr lang="en-US" sz="2100">
                  <a:solidFill>
                    <a:srgbClr val="000000"/>
                  </a:solidFill>
                  <a:latin typeface="Open Sauce"/>
                </a:rPr>
                <a:t> 12/06/2024 ás 15:30</a:t>
              </a:r>
            </a:p>
          </p:txBody>
        </p:sp>
        <p:sp>
          <p:nvSpPr>
            <p:cNvPr id="29" name="TextBox 29"/>
            <p:cNvSpPr txBox="1"/>
            <p:nvPr/>
          </p:nvSpPr>
          <p:spPr>
            <a:xfrm>
              <a:off x="0" y="-9525"/>
              <a:ext cx="4208164" cy="53699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380"/>
                </a:lnSpc>
              </a:pPr>
              <a:r>
                <a:rPr lang="en-US" sz="2600">
                  <a:solidFill>
                    <a:srgbClr val="C40C0C"/>
                  </a:solidFill>
                  <a:latin typeface="Open Sauce Bold"/>
                </a:rPr>
                <a:t>DATA E HORA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6702086" y="697170"/>
            <a:ext cx="10237836" cy="2495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9839"/>
              </a:lnSpc>
            </a:pPr>
            <a:r>
              <a:rPr lang="en-US" sz="8199" spc="-163">
                <a:solidFill>
                  <a:srgbClr val="000000"/>
                </a:solidFill>
                <a:latin typeface="Antonio Bold"/>
              </a:rPr>
              <a:t>Gestão de Dados de </a:t>
            </a:r>
            <a:r>
              <a:rPr lang="en-US" sz="8199" spc="-163">
                <a:solidFill>
                  <a:srgbClr val="C40C0C"/>
                </a:solidFill>
                <a:latin typeface="Antonio Bold"/>
              </a:rPr>
              <a:t>Ocorrência</a:t>
            </a:r>
          </a:p>
        </p:txBody>
      </p:sp>
      <p:sp>
        <p:nvSpPr>
          <p:cNvPr id="3" name="AutoShape 3"/>
          <p:cNvSpPr/>
          <p:nvPr/>
        </p:nvSpPr>
        <p:spPr>
          <a:xfrm>
            <a:off x="0" y="0"/>
            <a:ext cx="6135639" cy="10287000"/>
          </a:xfrm>
          <a:prstGeom prst="rect">
            <a:avLst/>
          </a:prstGeom>
          <a:solidFill>
            <a:srgbClr val="F1EEEE"/>
          </a:solidFill>
        </p:spPr>
        <p:txBody>
          <a:bodyPr/>
          <a:lstStyle/>
          <a:p>
            <a:endParaRPr lang="pt-BR"/>
          </a:p>
        </p:txBody>
      </p:sp>
      <p:grpSp>
        <p:nvGrpSpPr>
          <p:cNvPr id="4" name="Group 4"/>
          <p:cNvGrpSpPr/>
          <p:nvPr/>
        </p:nvGrpSpPr>
        <p:grpSpPr>
          <a:xfrm>
            <a:off x="1181100" y="1181100"/>
            <a:ext cx="649601" cy="649601"/>
            <a:chOff x="0" y="0"/>
            <a:chExt cx="812800" cy="8128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2"/>
              <a:stretch>
                <a:fillRect/>
              </a:stretch>
            </a:blipFill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2245120" y="1365224"/>
            <a:ext cx="2290179" cy="2806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81"/>
              </a:lnSpc>
              <a:spcBef>
                <a:spcPct val="0"/>
              </a:spcBef>
            </a:pPr>
            <a:r>
              <a:rPr lang="en-US" sz="1701">
                <a:solidFill>
                  <a:srgbClr val="C40C0C"/>
                </a:solidFill>
                <a:latin typeface="Open Sauce Bold"/>
              </a:rPr>
              <a:t>CBM</a:t>
            </a:r>
          </a:p>
        </p:txBody>
      </p:sp>
      <p:grpSp>
        <p:nvGrpSpPr>
          <p:cNvPr id="7" name="Group 7"/>
          <p:cNvGrpSpPr/>
          <p:nvPr/>
        </p:nvGrpSpPr>
        <p:grpSpPr>
          <a:xfrm rot="-3270436">
            <a:off x="-3698671" y="6716398"/>
            <a:ext cx="9848049" cy="5416532"/>
            <a:chOff x="0" y="0"/>
            <a:chExt cx="4060919" cy="2233549"/>
          </a:xfrm>
        </p:grpSpPr>
        <p:sp>
          <p:nvSpPr>
            <p:cNvPr id="8" name="Freeform 8"/>
            <p:cNvSpPr/>
            <p:nvPr/>
          </p:nvSpPr>
          <p:spPr>
            <a:xfrm>
              <a:off x="19050" y="19050"/>
              <a:ext cx="4022947" cy="2195449"/>
            </a:xfrm>
            <a:custGeom>
              <a:avLst/>
              <a:gdLst/>
              <a:ahLst/>
              <a:cxnLst/>
              <a:rect l="l" t="t" r="r" b="b"/>
              <a:pathLst>
                <a:path w="4022947" h="2195449">
                  <a:moveTo>
                    <a:pt x="2925031" y="2195449"/>
                  </a:moveTo>
                  <a:lnTo>
                    <a:pt x="1097788" y="2195449"/>
                  </a:lnTo>
                  <a:cubicBezTo>
                    <a:pt x="491490" y="2195449"/>
                    <a:pt x="0" y="1703959"/>
                    <a:pt x="0" y="1097661"/>
                  </a:cubicBezTo>
                  <a:cubicBezTo>
                    <a:pt x="0" y="491490"/>
                    <a:pt x="491490" y="0"/>
                    <a:pt x="1097788" y="0"/>
                  </a:cubicBezTo>
                  <a:lnTo>
                    <a:pt x="2925158" y="0"/>
                  </a:lnTo>
                  <a:cubicBezTo>
                    <a:pt x="3531457" y="0"/>
                    <a:pt x="4022947" y="491490"/>
                    <a:pt x="4022947" y="1097788"/>
                  </a:cubicBezTo>
                  <a:cubicBezTo>
                    <a:pt x="4022820" y="1703959"/>
                    <a:pt x="3531329" y="2195449"/>
                    <a:pt x="2925031" y="2195449"/>
                  </a:cubicBezTo>
                  <a:close/>
                </a:path>
              </a:pathLst>
            </a:custGeom>
            <a:solidFill>
              <a:srgbClr val="C40C0C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9" name="Freeform 9"/>
            <p:cNvSpPr/>
            <p:nvPr/>
          </p:nvSpPr>
          <p:spPr>
            <a:xfrm>
              <a:off x="0" y="0"/>
              <a:ext cx="4060920" cy="2233549"/>
            </a:xfrm>
            <a:custGeom>
              <a:avLst/>
              <a:gdLst/>
              <a:ahLst/>
              <a:cxnLst/>
              <a:rect l="l" t="t" r="r" b="b"/>
              <a:pathLst>
                <a:path w="4060920" h="2233549">
                  <a:moveTo>
                    <a:pt x="2944081" y="2233549"/>
                  </a:moveTo>
                  <a:lnTo>
                    <a:pt x="1116838" y="2233549"/>
                  </a:lnTo>
                  <a:cubicBezTo>
                    <a:pt x="501015" y="2233549"/>
                    <a:pt x="0" y="1732534"/>
                    <a:pt x="0" y="1116838"/>
                  </a:cubicBezTo>
                  <a:cubicBezTo>
                    <a:pt x="0" y="501015"/>
                    <a:pt x="501015" y="0"/>
                    <a:pt x="1116838" y="0"/>
                  </a:cubicBezTo>
                  <a:lnTo>
                    <a:pt x="2944208" y="0"/>
                  </a:lnTo>
                  <a:cubicBezTo>
                    <a:pt x="3559904" y="0"/>
                    <a:pt x="4060920" y="501015"/>
                    <a:pt x="4060920" y="1116838"/>
                  </a:cubicBezTo>
                  <a:cubicBezTo>
                    <a:pt x="4060920" y="1732534"/>
                    <a:pt x="3559904" y="2233549"/>
                    <a:pt x="2944081" y="2233549"/>
                  </a:cubicBezTo>
                  <a:close/>
                  <a:moveTo>
                    <a:pt x="1116838" y="38100"/>
                  </a:moveTo>
                  <a:cubicBezTo>
                    <a:pt x="521970" y="38100"/>
                    <a:pt x="38100" y="521970"/>
                    <a:pt x="38100" y="1116838"/>
                  </a:cubicBezTo>
                  <a:cubicBezTo>
                    <a:pt x="38100" y="1711579"/>
                    <a:pt x="521970" y="2195576"/>
                    <a:pt x="1116838" y="2195576"/>
                  </a:cubicBezTo>
                  <a:lnTo>
                    <a:pt x="2944208" y="2195576"/>
                  </a:lnTo>
                  <a:cubicBezTo>
                    <a:pt x="3538950" y="2195576"/>
                    <a:pt x="4022947" y="1711706"/>
                    <a:pt x="4022947" y="1116838"/>
                  </a:cubicBezTo>
                  <a:cubicBezTo>
                    <a:pt x="4022820" y="521970"/>
                    <a:pt x="3538949" y="38100"/>
                    <a:pt x="2944081" y="38100"/>
                  </a:cubicBezTo>
                  <a:lnTo>
                    <a:pt x="1116838" y="381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518941" y="5562061"/>
            <a:ext cx="3862618" cy="3862602"/>
            <a:chOff x="0" y="0"/>
            <a:chExt cx="6350000" cy="6349975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350000" cy="6349975"/>
            </a:xfrm>
            <a:custGeom>
              <a:avLst/>
              <a:gdLst/>
              <a:ahLst/>
              <a:cxnLst/>
              <a:rect l="l" t="t" r="r" b="b"/>
              <a:pathLst>
                <a:path w="6350000" h="6349975">
                  <a:moveTo>
                    <a:pt x="6350000" y="3175025"/>
                  </a:moveTo>
                  <a:cubicBezTo>
                    <a:pt x="6350000" y="4928451"/>
                    <a:pt x="4928476" y="6349975"/>
                    <a:pt x="3175000" y="6349975"/>
                  </a:cubicBezTo>
                  <a:cubicBezTo>
                    <a:pt x="1421498" y="6349975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2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2"/>
              <a:stretch>
                <a:fillRect/>
              </a:stretch>
            </a:blipFill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6702086" y="3786008"/>
            <a:ext cx="9262280" cy="53193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04532" lvl="1" indent="-302266" algn="l">
              <a:lnSpc>
                <a:spcPts val="392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Open Sans"/>
              </a:rPr>
              <a:t>Objetivo: Facilitar o gerenciamento e a visualização de ocorrências atendidas pelo Corpo de Bombeiros Militar.</a:t>
            </a:r>
          </a:p>
          <a:p>
            <a:pPr marL="604532" lvl="1" indent="-302266" algn="l">
              <a:lnSpc>
                <a:spcPts val="392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Open Sans"/>
              </a:rPr>
              <a:t>Funcionalidades: Plataforma web e API dedicadas, com funcionalidades como cadastro, visualização, edição e exclusão de ocorrências, além de instruções para emergências.</a:t>
            </a:r>
          </a:p>
          <a:p>
            <a:pPr marL="604532" lvl="1" indent="-302266" algn="l">
              <a:lnSpc>
                <a:spcPts val="392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Open Sans"/>
              </a:rPr>
              <a:t>Benefícios: Sistema centralizado, acessível e intuitivo, que melhora a eficiência operacional e a tomada de decisões.</a:t>
            </a:r>
          </a:p>
          <a:p>
            <a:pPr algn="l">
              <a:lnSpc>
                <a:spcPts val="2940"/>
              </a:lnSpc>
            </a:pPr>
            <a:endParaRPr lang="en-US" sz="2800">
              <a:solidFill>
                <a:srgbClr val="000000"/>
              </a:solidFill>
              <a:latin typeface="Open Sans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671</Words>
  <Application>Microsoft Office PowerPoint</Application>
  <PresentationFormat>Personalizar</PresentationFormat>
  <Paragraphs>101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7" baseType="lpstr">
      <vt:lpstr>Open Sauce Bold</vt:lpstr>
      <vt:lpstr>Antonio Bold</vt:lpstr>
      <vt:lpstr>Open Sans</vt:lpstr>
      <vt:lpstr>Open Sauce</vt:lpstr>
      <vt:lpstr>Calibri</vt:lpstr>
      <vt:lpstr>Arial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CBM</dc:title>
  <cp:lastModifiedBy>GABRIELE BRITO ROCHA MENEZES</cp:lastModifiedBy>
  <cp:revision>4</cp:revision>
  <dcterms:created xsi:type="dcterms:W3CDTF">2006-08-16T00:00:00Z</dcterms:created>
  <dcterms:modified xsi:type="dcterms:W3CDTF">2024-06-18T00:28:50Z</dcterms:modified>
  <dc:identifier>DAGH2XzTzuw</dc:identifier>
</cp:coreProperties>
</file>