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69" r:id="rId3"/>
    <p:sldId id="270" r:id="rId4"/>
    <p:sldId id="261" r:id="rId5"/>
    <p:sldId id="263" r:id="rId6"/>
    <p:sldId id="287" r:id="rId7"/>
    <p:sldId id="264" r:id="rId8"/>
    <p:sldId id="285" r:id="rId9"/>
    <p:sldId id="286" r:id="rId10"/>
    <p:sldId id="288" r:id="rId11"/>
    <p:sldId id="289" r:id="rId12"/>
    <p:sldId id="290" r:id="rId13"/>
    <p:sldId id="291" r:id="rId14"/>
    <p:sldId id="268" r:id="rId15"/>
  </p:sldIdLst>
  <p:sldSz cx="15122525" cy="7921625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92" autoAdjust="0"/>
  </p:normalViewPr>
  <p:slideViewPr>
    <p:cSldViewPr snapToGrid="0">
      <p:cViewPr varScale="1">
        <p:scale>
          <a:sx n="52" d="100"/>
          <a:sy n="52" d="100"/>
        </p:scale>
        <p:origin x="732" y="60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24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96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3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9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5458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4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13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gif"/><Relationship Id="rId3" Type="http://schemas.openxmlformats.org/officeDocument/2006/relationships/image" Target="../media/image26.jpe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30.sv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09599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pobreza en México</a:t>
            </a: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1995" y="2283155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Módulo Data Analysis</a:t>
            </a: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Nivel de Pobreza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38424360-4ACE-4EC0-937B-8C436D9B4580}"/>
              </a:ext>
            </a:extLst>
          </p:cNvPr>
          <p:cNvSpPr/>
          <p:nvPr/>
        </p:nvSpPr>
        <p:spPr>
          <a:xfrm>
            <a:off x="3141562" y="1382467"/>
            <a:ext cx="2210051" cy="193731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rgbClr val="0D017F"/>
                </a:solidFill>
              </a:rPr>
              <a:t>48%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BE4D530E-B65B-4991-8E68-16417B3088DB}"/>
              </a:ext>
            </a:extLst>
          </p:cNvPr>
          <p:cNvSpPr txBox="1">
            <a:spLocks/>
          </p:cNvSpPr>
          <p:nvPr/>
        </p:nvSpPr>
        <p:spPr>
          <a:xfrm>
            <a:off x="8880283" y="1287656"/>
            <a:ext cx="3996201" cy="7167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En el últimos 5 años a aumentado un 3% la desigualdad en México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64629AF-8462-4B8E-8D80-2FD8347EB66E}"/>
              </a:ext>
            </a:extLst>
          </p:cNvPr>
          <p:cNvSpPr txBox="1">
            <a:spLocks/>
          </p:cNvSpPr>
          <p:nvPr/>
        </p:nvSpPr>
        <p:spPr>
          <a:xfrm>
            <a:off x="5923006" y="7003225"/>
            <a:ext cx="8089552" cy="7167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/>
              <a:t>*El coeficiente de Gini compara la diferencia entre los extremos de la distribución de ingresos y compara el ingreso promedio de la población más vulnerable con la población de mayor ingreso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7238DE9-1126-450D-B31A-1858615C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899" y="2216822"/>
            <a:ext cx="5736977" cy="37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A131B83-1346-4876-9943-A69A8F05F07A}"/>
              </a:ext>
            </a:extLst>
          </p:cNvPr>
          <p:cNvSpPr/>
          <p:nvPr/>
        </p:nvSpPr>
        <p:spPr>
          <a:xfrm>
            <a:off x="1522567" y="4353880"/>
            <a:ext cx="2210051" cy="193731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rgbClr val="0D017F"/>
                </a:solidFill>
              </a:rPr>
              <a:t>41%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CADD3414-8BF6-418C-B703-3347023A93C9}"/>
              </a:ext>
            </a:extLst>
          </p:cNvPr>
          <p:cNvSpPr/>
          <p:nvPr/>
        </p:nvSpPr>
        <p:spPr>
          <a:xfrm>
            <a:off x="4751892" y="4333468"/>
            <a:ext cx="2210051" cy="193731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rgbClr val="0D017F"/>
                </a:solidFill>
              </a:rPr>
              <a:t>53%</a:t>
            </a:r>
          </a:p>
        </p:txBody>
      </p:sp>
      <p:pic>
        <p:nvPicPr>
          <p:cNvPr id="1035" name="Picture 11" descr="Bandera de México - Wikipedia, la enciclopedia libre">
            <a:extLst>
              <a:ext uri="{FF2B5EF4-FFF2-40B4-BE49-F238E27FC236}">
                <a16:creationId xmlns:a16="http://schemas.microsoft.com/office/drawing/2014/main" id="{52E51A94-1746-49F1-B80E-92F102A3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7" y="1664954"/>
            <a:ext cx="1430575" cy="81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Bandera de los Estados Unidos - Wikipedia, la enciclopedia libre">
            <a:extLst>
              <a:ext uri="{FF2B5EF4-FFF2-40B4-BE49-F238E27FC236}">
                <a16:creationId xmlns:a16="http://schemas.microsoft.com/office/drawing/2014/main" id="{764657C0-4A7C-48D8-96C9-33160B34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9" y="3867267"/>
            <a:ext cx="1309349" cy="6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Bandera de la República Federativa de Brasil en Raso de Alta Calidad">
            <a:extLst>
              <a:ext uri="{FF2B5EF4-FFF2-40B4-BE49-F238E27FC236}">
                <a16:creationId xmlns:a16="http://schemas.microsoft.com/office/drawing/2014/main" id="{EEAA50EC-D885-49F9-9B33-60085C45D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1" r="1199" b="26837"/>
          <a:stretch/>
        </p:blipFill>
        <p:spPr bwMode="auto">
          <a:xfrm>
            <a:off x="3992687" y="3623004"/>
            <a:ext cx="1339291" cy="9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5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Evolución nivel de Marginación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5DFC015-356A-4788-B2C8-0EBA31DF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13" y="1549493"/>
            <a:ext cx="6852310" cy="48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312FC5E5-427B-4BA3-BD76-DDDA0E13B919}"/>
              </a:ext>
            </a:extLst>
          </p:cNvPr>
          <p:cNvSpPr txBox="1">
            <a:spLocks/>
          </p:cNvSpPr>
          <p:nvPr/>
        </p:nvSpPr>
        <p:spPr>
          <a:xfrm>
            <a:off x="498500" y="2705850"/>
            <a:ext cx="3996201" cy="7167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ES" sz="1800" b="1" dirty="0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097837D9-4662-4F89-81B7-AEBAE1BC4138}"/>
              </a:ext>
            </a:extLst>
          </p:cNvPr>
          <p:cNvSpPr txBox="1">
            <a:spLocks/>
          </p:cNvSpPr>
          <p:nvPr/>
        </p:nvSpPr>
        <p:spPr>
          <a:xfrm>
            <a:off x="745534" y="2236966"/>
            <a:ext cx="3996201" cy="3027012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ES" sz="1800" b="1" dirty="0"/>
              <a:t>Los niveles de Marginación ha sido bastante variable en el paso del tiempo, siendo los de muy Alta y Media Marginación quien más a fluctuado.</a:t>
            </a:r>
          </a:p>
        </p:txBody>
      </p:sp>
    </p:spTree>
    <p:extLst>
      <p:ext uri="{BB962C8B-B14F-4D97-AF65-F5344CB8AC3E}">
        <p14:creationId xmlns:p14="http://schemas.microsoft.com/office/powerpoint/2010/main" val="24586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Estados Más afectados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3C3F1027-61BD-4B47-AACC-557376DE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15" y="1453387"/>
            <a:ext cx="4825355" cy="318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4F9AF28-026F-4D89-9457-F0A96B47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64" y="1358259"/>
            <a:ext cx="4825355" cy="318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1E5D61A-0E5C-490A-81E2-4B5D4AC3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3" y="4735070"/>
            <a:ext cx="4825355" cy="318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ra Peques: Los números">
            <a:extLst>
              <a:ext uri="{FF2B5EF4-FFF2-40B4-BE49-F238E27FC236}">
                <a16:creationId xmlns:a16="http://schemas.microsoft.com/office/drawing/2014/main" id="{E842ECDC-E1E9-45BF-9EDF-16C4612BD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14161" r="59536" b="55763"/>
          <a:stretch/>
        </p:blipFill>
        <p:spPr bwMode="auto">
          <a:xfrm>
            <a:off x="902223" y="1493181"/>
            <a:ext cx="388422" cy="4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ra Peques: Los números">
            <a:extLst>
              <a:ext uri="{FF2B5EF4-FFF2-40B4-BE49-F238E27FC236}">
                <a16:creationId xmlns:a16="http://schemas.microsoft.com/office/drawing/2014/main" id="{BA52BD8B-7D1C-45A3-82F6-70B207816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7" t="14161" r="40559" b="55763"/>
          <a:stretch/>
        </p:blipFill>
        <p:spPr bwMode="auto">
          <a:xfrm>
            <a:off x="8774219" y="1512410"/>
            <a:ext cx="463505" cy="4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ra Peques: Los números">
            <a:extLst>
              <a:ext uri="{FF2B5EF4-FFF2-40B4-BE49-F238E27FC236}">
                <a16:creationId xmlns:a16="http://schemas.microsoft.com/office/drawing/2014/main" id="{8DB0A9F7-4CA7-4AE8-A380-15698C7DF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0" t="14709" r="22626" b="56244"/>
          <a:stretch/>
        </p:blipFill>
        <p:spPr bwMode="auto">
          <a:xfrm>
            <a:off x="4178746" y="5118560"/>
            <a:ext cx="502977" cy="5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9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Segmentación de Nivel de Pobreza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983470-E26D-42D7-B83C-A1D2DD3AAF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" t="2546" r="900" b="8958"/>
          <a:stretch/>
        </p:blipFill>
        <p:spPr>
          <a:xfrm>
            <a:off x="4533300" y="1405121"/>
            <a:ext cx="9804989" cy="4944736"/>
          </a:xfrm>
          <a:prstGeom prst="rect">
            <a:avLst/>
          </a:prstGeom>
        </p:spPr>
      </p:pic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0A6B26B4-6EED-4C69-9E8C-77BD3D24EAF8}"/>
              </a:ext>
            </a:extLst>
          </p:cNvPr>
          <p:cNvSpPr txBox="1">
            <a:spLocks/>
          </p:cNvSpPr>
          <p:nvPr/>
        </p:nvSpPr>
        <p:spPr>
          <a:xfrm>
            <a:off x="297741" y="2919720"/>
            <a:ext cx="3996201" cy="2082184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ES" sz="1800" b="1" dirty="0"/>
              <a:t>Se identificaron tres tipos se segmentación de niveles de Pobreza </a:t>
            </a:r>
          </a:p>
        </p:txBody>
      </p:sp>
    </p:spTree>
    <p:extLst>
      <p:ext uri="{BB962C8B-B14F-4D97-AF65-F5344CB8AC3E}">
        <p14:creationId xmlns:p14="http://schemas.microsoft.com/office/powerpoint/2010/main" val="112971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750638" y="1818304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“No basta saber, se debe también aplicar. No es suficiente querer, se debe también hacer”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66" y="5358616"/>
            <a:ext cx="6734004" cy="99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4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ES" sz="24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Goethe Poeta y dramaturgo alemán</a:t>
            </a:r>
            <a:endParaRPr sz="24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2" y="1762448"/>
            <a:ext cx="7149000" cy="374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Problema a Solucionar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		</a:t>
            </a: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 del Análisis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</a:t>
            </a:r>
            <a:r>
              <a:rPr lang="es-ES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Pasos seguidos en la Solución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Diagrama Entidad Relación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Resultados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Contenido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 / Problema a Solucionar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482;p41">
            <a:extLst>
              <a:ext uri="{FF2B5EF4-FFF2-40B4-BE49-F238E27FC236}">
                <a16:creationId xmlns:a16="http://schemas.microsoft.com/office/drawing/2014/main" id="{2A00CF7F-6AA7-4EC8-A0AF-054F7C3B10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5149" y="2426153"/>
            <a:ext cx="3082384" cy="308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009899" y="1617779"/>
            <a:ext cx="5656200" cy="441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393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Analizar la evolución de la Pobreza en México y los estados con mayor afectación con estas condiciones, con el fin de generar productos financieros a la medida.</a:t>
            </a: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ntorno del mapa de México para colorear. | Mapa de mexico, Mapas, Diseños  de tatuajes azteca">
            <a:extLst>
              <a:ext uri="{FF2B5EF4-FFF2-40B4-BE49-F238E27FC236}">
                <a16:creationId xmlns:a16="http://schemas.microsoft.com/office/drawing/2014/main" id="{B58506BD-DAD8-43B3-8405-A28AD780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6" y="228071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55;p40">
            <a:extLst>
              <a:ext uri="{FF2B5EF4-FFF2-40B4-BE49-F238E27FC236}">
                <a16:creationId xmlns:a16="http://schemas.microsoft.com/office/drawing/2014/main" id="{409372A2-1C05-41C1-9783-148E0E5E3C5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2338" y="3483593"/>
            <a:ext cx="787784" cy="7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FD4309E7-D64A-411B-8E99-7B3542641175}"/>
              </a:ext>
            </a:extLst>
          </p:cNvPr>
          <p:cNvSpPr/>
          <p:nvPr/>
        </p:nvSpPr>
        <p:spPr>
          <a:xfrm>
            <a:off x="6229876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7C3AFC50-AB00-476F-93B4-AA8711F58ECD}"/>
              </a:ext>
            </a:extLst>
          </p:cNvPr>
          <p:cNvSpPr/>
          <p:nvPr/>
        </p:nvSpPr>
        <p:spPr>
          <a:xfrm>
            <a:off x="3993121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CD5F953-F602-4EAB-B2C1-4B352B2A7625}"/>
              </a:ext>
            </a:extLst>
          </p:cNvPr>
          <p:cNvSpPr/>
          <p:nvPr/>
        </p:nvSpPr>
        <p:spPr>
          <a:xfrm>
            <a:off x="1613569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44F72585-9CC1-4159-8AEC-69EAB9FA7E6E}"/>
              </a:ext>
            </a:extLst>
          </p:cNvPr>
          <p:cNvSpPr txBox="1">
            <a:spLocks/>
          </p:cNvSpPr>
          <p:nvPr/>
        </p:nvSpPr>
        <p:spPr>
          <a:xfrm>
            <a:off x="1388507" y="4349156"/>
            <a:ext cx="2160000" cy="75701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Evolución del nivel de pobreza en México</a:t>
            </a:r>
          </a:p>
        </p:txBody>
      </p:sp>
      <p:cxnSp>
        <p:nvCxnSpPr>
          <p:cNvPr id="12" name="Conector recto 11" descr="Primera línea divisoria de la diapositiva">
            <a:extLst>
              <a:ext uri="{FF2B5EF4-FFF2-40B4-BE49-F238E27FC236}">
                <a16:creationId xmlns:a16="http://schemas.microsoft.com/office/drawing/2014/main" id="{067AEC6E-94D7-4C59-ACF6-B0D891A5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5754" y="247483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C52EDB2C-2F6A-4D75-99A0-CEEF8B923B99}"/>
              </a:ext>
            </a:extLst>
          </p:cNvPr>
          <p:cNvSpPr txBox="1">
            <a:spLocks/>
          </p:cNvSpPr>
          <p:nvPr/>
        </p:nvSpPr>
        <p:spPr>
          <a:xfrm>
            <a:off x="3682783" y="4349156"/>
            <a:ext cx="2160587" cy="75701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Evolución del nivel de marginación en México</a:t>
            </a:r>
          </a:p>
        </p:txBody>
      </p:sp>
      <p:cxnSp>
        <p:nvCxnSpPr>
          <p:cNvPr id="14" name="Conector recto 13" descr="Segunda línea divisoria de la diapositiva">
            <a:extLst>
              <a:ext uri="{FF2B5EF4-FFF2-40B4-BE49-F238E27FC236}">
                <a16:creationId xmlns:a16="http://schemas.microsoft.com/office/drawing/2014/main" id="{E9A4069A-09AF-43B3-9CEA-677A01DA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0248" y="247483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5EE221C6-955A-4549-BB2F-F344CC3E25FE}"/>
              </a:ext>
            </a:extLst>
          </p:cNvPr>
          <p:cNvSpPr txBox="1">
            <a:spLocks/>
          </p:cNvSpPr>
          <p:nvPr/>
        </p:nvSpPr>
        <p:spPr>
          <a:xfrm>
            <a:off x="5977249" y="4349156"/>
            <a:ext cx="2363561" cy="10647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Establecer los estados más afectados por estas condiciones</a:t>
            </a:r>
          </a:p>
        </p:txBody>
      </p:sp>
      <p:pic>
        <p:nvPicPr>
          <p:cNvPr id="16" name="Marcador de posición de imagen 71" descr="Tendencia descendente">
            <a:extLst>
              <a:ext uri="{FF2B5EF4-FFF2-40B4-BE49-F238E27FC236}">
                <a16:creationId xmlns:a16="http://schemas.microsoft.com/office/drawing/2014/main" id="{ED49C292-781D-4D4E-B8B6-F42949ADB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23143" y="2780912"/>
            <a:ext cx="854075" cy="854075"/>
          </a:xfrm>
          <a:prstGeom prst="rect">
            <a:avLst/>
          </a:prstGeom>
        </p:spPr>
      </p:pic>
      <p:pic>
        <p:nvPicPr>
          <p:cNvPr id="17" name="Marcador de posición de imagen 79" descr="Grupo de personas">
            <a:extLst>
              <a:ext uri="{FF2B5EF4-FFF2-40B4-BE49-F238E27FC236}">
                <a16:creationId xmlns:a16="http://schemas.microsoft.com/office/drawing/2014/main" id="{1CD99B0B-5512-4A71-B6E3-005519912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402695" y="2780912"/>
            <a:ext cx="854075" cy="854075"/>
          </a:xfrm>
          <a:prstGeom prst="rect">
            <a:avLst/>
          </a:prstGeom>
        </p:spPr>
      </p:pic>
      <p:pic>
        <p:nvPicPr>
          <p:cNvPr id="18" name="Marcador de posición de imagen 73" descr="América en el globo terráqueo">
            <a:extLst>
              <a:ext uri="{FF2B5EF4-FFF2-40B4-BE49-F238E27FC236}">
                <a16:creationId xmlns:a16="http://schemas.microsoft.com/office/drawing/2014/main" id="{2B20AF2D-5A32-4BB4-8BF1-14CB07133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639450" y="2780912"/>
            <a:ext cx="854075" cy="854075"/>
          </a:xfrm>
          <a:prstGeom prst="rect">
            <a:avLst/>
          </a:prstGeom>
        </p:spPr>
      </p:pic>
      <p:pic>
        <p:nvPicPr>
          <p:cNvPr id="19" name="Picture 4" descr="Pobreza y Desigualdad Social - Centro Mises Centro Mises">
            <a:extLst>
              <a:ext uri="{FF2B5EF4-FFF2-40B4-BE49-F238E27FC236}">
                <a16:creationId xmlns:a16="http://schemas.microsoft.com/office/drawing/2014/main" id="{D57B4DB1-3429-4A19-A42C-A92F5CA5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16" y="1727747"/>
            <a:ext cx="4138252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480;p41">
            <a:extLst>
              <a:ext uri="{FF2B5EF4-FFF2-40B4-BE49-F238E27FC236}">
                <a16:creationId xmlns:a16="http://schemas.microsoft.com/office/drawing/2014/main" id="{180A9BE9-5BD0-4F04-953A-4755281C72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01977" y="3046756"/>
            <a:ext cx="2051117" cy="2051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4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B69E7CB-516B-419D-AFD8-363306C0FFBF}"/>
              </a:ext>
            </a:extLst>
          </p:cNvPr>
          <p:cNvSpPr/>
          <p:nvPr/>
        </p:nvSpPr>
        <p:spPr>
          <a:xfrm>
            <a:off x="9882151" y="1999242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A9CED9EC-A4CC-487A-BD8C-57BF54B47533}"/>
              </a:ext>
            </a:extLst>
          </p:cNvPr>
          <p:cNvSpPr/>
          <p:nvPr/>
        </p:nvSpPr>
        <p:spPr>
          <a:xfrm>
            <a:off x="6141940" y="2074666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2006FCD-BAFC-41CB-B1A2-D59610D4537A}"/>
              </a:ext>
            </a:extLst>
          </p:cNvPr>
          <p:cNvSpPr/>
          <p:nvPr/>
        </p:nvSpPr>
        <p:spPr>
          <a:xfrm>
            <a:off x="2195336" y="2143351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 (Objetivo del Análisis)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D9B8ECB1-11C1-4D26-B025-90C6621B9DF7}"/>
              </a:ext>
            </a:extLst>
          </p:cNvPr>
          <p:cNvSpPr txBox="1">
            <a:spLocks/>
          </p:cNvSpPr>
          <p:nvPr/>
        </p:nvSpPr>
        <p:spPr>
          <a:xfrm>
            <a:off x="1987485" y="4035728"/>
            <a:ext cx="2160000" cy="75701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Evaluar la información a través del tiempo</a:t>
            </a:r>
          </a:p>
        </p:txBody>
      </p:sp>
      <p:cxnSp>
        <p:nvCxnSpPr>
          <p:cNvPr id="12" name="Conector recto 11" descr="Primera línea divisoria de la diapositiva">
            <a:extLst>
              <a:ext uri="{FF2B5EF4-FFF2-40B4-BE49-F238E27FC236}">
                <a16:creationId xmlns:a16="http://schemas.microsoft.com/office/drawing/2014/main" id="{C9ABEEB3-3D3A-4AAE-83F0-BBEC2D7D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69642" y="2149050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1D1D395F-6E74-4D2C-BA5D-06095C23ED33}"/>
              </a:ext>
            </a:extLst>
          </p:cNvPr>
          <p:cNvSpPr txBox="1">
            <a:spLocks/>
          </p:cNvSpPr>
          <p:nvPr/>
        </p:nvSpPr>
        <p:spPr>
          <a:xfrm>
            <a:off x="5641004" y="4035728"/>
            <a:ext cx="2675094" cy="160769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Identificar aquellos estados que no han tenido avances en sus niveles de pobreza  y marginación</a:t>
            </a:r>
          </a:p>
        </p:txBody>
      </p:sp>
      <p:cxnSp>
        <p:nvCxnSpPr>
          <p:cNvPr id="14" name="Conector recto 13" descr="Segunda línea divisoria de la diapositiva">
            <a:extLst>
              <a:ext uri="{FF2B5EF4-FFF2-40B4-BE49-F238E27FC236}">
                <a16:creationId xmlns:a16="http://schemas.microsoft.com/office/drawing/2014/main" id="{2182ADC4-23C2-460D-8B14-F2CCBBAD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4213" y="2149050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19E03BDE-F659-4D3E-8233-32F117CEB1A7}"/>
              </a:ext>
            </a:extLst>
          </p:cNvPr>
          <p:cNvSpPr txBox="1">
            <a:spLocks/>
          </p:cNvSpPr>
          <p:nvPr/>
        </p:nvSpPr>
        <p:spPr>
          <a:xfrm>
            <a:off x="9381215" y="4035728"/>
            <a:ext cx="2675094" cy="17505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Identificar la relación con otras cuestiones sociales que pudiera afectar la situación de pobreza </a:t>
            </a:r>
          </a:p>
        </p:txBody>
      </p:sp>
      <p:pic>
        <p:nvPicPr>
          <p:cNvPr id="16" name="Marcador de posición de imagen 22" descr="Reloj de arena">
            <a:extLst>
              <a:ext uri="{FF2B5EF4-FFF2-40B4-BE49-F238E27FC236}">
                <a16:creationId xmlns:a16="http://schemas.microsoft.com/office/drawing/2014/main" id="{107D5AEA-1A1D-49EF-A145-47EA51148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04910" y="2552925"/>
            <a:ext cx="854075" cy="854075"/>
          </a:xfrm>
          <a:prstGeom prst="rect">
            <a:avLst/>
          </a:prstGeom>
        </p:spPr>
      </p:pic>
      <p:pic>
        <p:nvPicPr>
          <p:cNvPr id="17" name="Marcador de posición de imagen 24" descr="Investigar">
            <a:extLst>
              <a:ext uri="{FF2B5EF4-FFF2-40B4-BE49-F238E27FC236}">
                <a16:creationId xmlns:a16="http://schemas.microsoft.com/office/drawing/2014/main" id="{17497E4C-DCC8-477A-A2E5-0408ECDAD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551514" y="2484240"/>
            <a:ext cx="854075" cy="854075"/>
          </a:xfrm>
          <a:prstGeom prst="rect">
            <a:avLst/>
          </a:prstGeom>
        </p:spPr>
      </p:pic>
      <p:pic>
        <p:nvPicPr>
          <p:cNvPr id="18" name="Marcador de posición de imagen 26" descr="Ojo">
            <a:extLst>
              <a:ext uri="{FF2B5EF4-FFF2-40B4-BE49-F238E27FC236}">
                <a16:creationId xmlns:a16="http://schemas.microsoft.com/office/drawing/2014/main" id="{93CB1B8D-C55F-4EDD-8EDF-18FB9D197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291725" y="2408816"/>
            <a:ext cx="854075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iagrama de flujo: conector 2055">
            <a:extLst>
              <a:ext uri="{FF2B5EF4-FFF2-40B4-BE49-F238E27FC236}">
                <a16:creationId xmlns:a16="http://schemas.microsoft.com/office/drawing/2014/main" id="{68913A89-567A-4B68-9F02-EACEB2D490C1}"/>
              </a:ext>
            </a:extLst>
          </p:cNvPr>
          <p:cNvSpPr/>
          <p:nvPr/>
        </p:nvSpPr>
        <p:spPr>
          <a:xfrm>
            <a:off x="7968357" y="4343062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5" name="Picture 4" descr="Juego de iconos de vector plano - información personal vectorial, teléfono 24, soporte, móvil, diálogo, clásico, correo">
            <a:extLst>
              <a:ext uri="{FF2B5EF4-FFF2-40B4-BE49-F238E27FC236}">
                <a16:creationId xmlns:a16="http://schemas.microsoft.com/office/drawing/2014/main" id="{74D8DDC0-C72A-439C-B7B5-4F0D05BC0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4" t="53251" r="30369" b="31281"/>
          <a:stretch/>
        </p:blipFill>
        <p:spPr bwMode="auto">
          <a:xfrm>
            <a:off x="8199768" y="4545525"/>
            <a:ext cx="571911" cy="6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1D28FA21-05D2-4587-A8ED-23978C5B5D3F}"/>
              </a:ext>
            </a:extLst>
          </p:cNvPr>
          <p:cNvSpPr/>
          <p:nvPr/>
        </p:nvSpPr>
        <p:spPr>
          <a:xfrm>
            <a:off x="7846933" y="2465453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09C75466-624D-4CE8-BFE1-A96365CE2638}"/>
              </a:ext>
            </a:extLst>
          </p:cNvPr>
          <p:cNvSpPr/>
          <p:nvPr/>
        </p:nvSpPr>
        <p:spPr>
          <a:xfrm>
            <a:off x="959330" y="4527143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C16F1257-97D9-40D7-9199-1D73BBE055F9}"/>
              </a:ext>
            </a:extLst>
          </p:cNvPr>
          <p:cNvSpPr/>
          <p:nvPr/>
        </p:nvSpPr>
        <p:spPr>
          <a:xfrm>
            <a:off x="894342" y="2164180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Pasos seguidos en la Solución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9BB08266-83AC-479D-912A-45EA55917F6B}"/>
              </a:ext>
            </a:extLst>
          </p:cNvPr>
          <p:cNvSpPr txBox="1">
            <a:spLocks/>
          </p:cNvSpPr>
          <p:nvPr/>
        </p:nvSpPr>
        <p:spPr>
          <a:xfrm>
            <a:off x="1949579" y="1731658"/>
            <a:ext cx="3370473" cy="432522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Elección de fuente de datos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EA0C8847-09C4-4D46-8F78-6D08DC72E7A6}"/>
              </a:ext>
            </a:extLst>
          </p:cNvPr>
          <p:cNvSpPr txBox="1">
            <a:spLocks/>
          </p:cNvSpPr>
          <p:nvPr/>
        </p:nvSpPr>
        <p:spPr>
          <a:xfrm>
            <a:off x="2019918" y="2272437"/>
            <a:ext cx="3229797" cy="12221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La fuente de datos se obtuvieron del sitio </a:t>
            </a:r>
            <a:r>
              <a:rPr lang="es-ES" sz="1600" b="1" dirty="0"/>
              <a:t>datos.gob.mx</a:t>
            </a:r>
            <a:r>
              <a:rPr lang="es-ES" sz="1600" dirty="0"/>
              <a:t> , los cuales provienen de la Coneval y sus diferentes censos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51913BA9-EF11-4347-8A73-A57B153BE759}"/>
              </a:ext>
            </a:extLst>
          </p:cNvPr>
          <p:cNvSpPr txBox="1">
            <a:spLocks/>
          </p:cNvSpPr>
          <p:nvPr/>
        </p:nvSpPr>
        <p:spPr>
          <a:xfrm>
            <a:off x="1929075" y="3602191"/>
            <a:ext cx="4272086" cy="55059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Definición de la estructura del proyecto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E18E2BE3-FB8F-457C-835B-2262DE728846}"/>
              </a:ext>
            </a:extLst>
          </p:cNvPr>
          <p:cNvSpPr txBox="1">
            <a:spLocks/>
          </p:cNvSpPr>
          <p:nvPr/>
        </p:nvSpPr>
        <p:spPr>
          <a:xfrm>
            <a:off x="2016752" y="4170383"/>
            <a:ext cx="3236131" cy="24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/>
              <a:t>La estructura de datos esta compuesta con tres tablas y un catalogo: 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Ingresos laboral menor a CB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Marginación 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Pobreza Indicadores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Estados y municipios</a:t>
            </a:r>
          </a:p>
        </p:txBody>
      </p:sp>
      <p:sp>
        <p:nvSpPr>
          <p:cNvPr id="25" name="Marcador de texto 9">
            <a:extLst>
              <a:ext uri="{FF2B5EF4-FFF2-40B4-BE49-F238E27FC236}">
                <a16:creationId xmlns:a16="http://schemas.microsoft.com/office/drawing/2014/main" id="{4F7F4DC5-B93E-4172-B7EC-B99874553D00}"/>
              </a:ext>
            </a:extLst>
          </p:cNvPr>
          <p:cNvSpPr txBox="1">
            <a:spLocks/>
          </p:cNvSpPr>
          <p:nvPr/>
        </p:nvSpPr>
        <p:spPr>
          <a:xfrm>
            <a:off x="8739347" y="1979939"/>
            <a:ext cx="4989005" cy="57965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Definición de la estructura de la base de datos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5491FB9-EDA8-4E14-A1CD-283D0B912F36}"/>
              </a:ext>
            </a:extLst>
          </p:cNvPr>
          <p:cNvSpPr txBox="1">
            <a:spLocks/>
          </p:cNvSpPr>
          <p:nvPr/>
        </p:nvSpPr>
        <p:spPr>
          <a:xfrm>
            <a:off x="8966019" y="2784185"/>
            <a:ext cx="4054029" cy="69168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La estructura de base de datos es SQL </a:t>
            </a:r>
          </a:p>
        </p:txBody>
      </p:sp>
      <p:pic>
        <p:nvPicPr>
          <p:cNvPr id="27" name="Marcador de posición de imagen 15" descr="Identificación de empleado">
            <a:extLst>
              <a:ext uri="{FF2B5EF4-FFF2-40B4-BE49-F238E27FC236}">
                <a16:creationId xmlns:a16="http://schemas.microsoft.com/office/drawing/2014/main" id="{2A7613E6-5134-4110-887D-2936D899A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5864" y="2335702"/>
            <a:ext cx="691688" cy="691688"/>
          </a:xfrm>
          <a:prstGeom prst="rect">
            <a:avLst/>
          </a:prstGeom>
        </p:spPr>
      </p:pic>
      <p:pic>
        <p:nvPicPr>
          <p:cNvPr id="28" name="Marcador de posición de imagen 4" descr="Periódico">
            <a:extLst>
              <a:ext uri="{FF2B5EF4-FFF2-40B4-BE49-F238E27FC236}">
                <a16:creationId xmlns:a16="http://schemas.microsoft.com/office/drawing/2014/main" id="{68A5746E-B72E-46F2-937F-AA980AD45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15" b="115"/>
          <a:stretch>
            <a:fillRect/>
          </a:stretch>
        </p:blipFill>
        <p:spPr>
          <a:xfrm>
            <a:off x="1130852" y="4698665"/>
            <a:ext cx="691688" cy="691688"/>
          </a:xfrm>
          <a:prstGeom prst="rect">
            <a:avLst/>
          </a:prstGeom>
        </p:spPr>
      </p:pic>
      <p:pic>
        <p:nvPicPr>
          <p:cNvPr id="29" name="Marcador de posición de imagen 17" descr="Base de datos">
            <a:extLst>
              <a:ext uri="{FF2B5EF4-FFF2-40B4-BE49-F238E27FC236}">
                <a16:creationId xmlns:a16="http://schemas.microsoft.com/office/drawing/2014/main" id="{5ED84841-73EE-409A-B172-CEDC9B64E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8018455" y="2636975"/>
            <a:ext cx="691688" cy="691688"/>
          </a:xfrm>
          <a:prstGeom prst="rect">
            <a:avLst/>
          </a:prstGeom>
        </p:spPr>
      </p:pic>
      <p:pic>
        <p:nvPicPr>
          <p:cNvPr id="2050" name="Picture 2" descr="Para Peques: Los números">
            <a:extLst>
              <a:ext uri="{FF2B5EF4-FFF2-40B4-BE49-F238E27FC236}">
                <a16:creationId xmlns:a16="http://schemas.microsoft.com/office/drawing/2014/main" id="{8F306173-46EB-4D41-8C67-32E2F84BD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2" t="13116" r="4834" b="53713"/>
          <a:stretch/>
        </p:blipFill>
        <p:spPr bwMode="auto">
          <a:xfrm>
            <a:off x="8393093" y="3838348"/>
            <a:ext cx="420377" cy="5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ra Peques: Los números">
            <a:extLst>
              <a:ext uri="{FF2B5EF4-FFF2-40B4-BE49-F238E27FC236}">
                <a16:creationId xmlns:a16="http://schemas.microsoft.com/office/drawing/2014/main" id="{50696CF7-4D1E-44CD-A0D7-61D11CA97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14161" r="59536" b="55763"/>
          <a:stretch/>
        </p:blipFill>
        <p:spPr bwMode="auto">
          <a:xfrm>
            <a:off x="1476697" y="1681769"/>
            <a:ext cx="388422" cy="4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ra Peques: Los números">
            <a:extLst>
              <a:ext uri="{FF2B5EF4-FFF2-40B4-BE49-F238E27FC236}">
                <a16:creationId xmlns:a16="http://schemas.microsoft.com/office/drawing/2014/main" id="{B3FC7B82-B639-4C55-980A-909EC3BC4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7" t="14161" r="40559" b="55763"/>
          <a:stretch/>
        </p:blipFill>
        <p:spPr bwMode="auto">
          <a:xfrm>
            <a:off x="1476697" y="3653012"/>
            <a:ext cx="463505" cy="4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ra Peques: Los números">
            <a:extLst>
              <a:ext uri="{FF2B5EF4-FFF2-40B4-BE49-F238E27FC236}">
                <a16:creationId xmlns:a16="http://schemas.microsoft.com/office/drawing/2014/main" id="{F233518E-DB78-42F8-8F7A-BD7B377F8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0" t="14709" r="22626" b="56244"/>
          <a:stretch/>
        </p:blipFill>
        <p:spPr bwMode="auto">
          <a:xfrm>
            <a:off x="8189565" y="1929712"/>
            <a:ext cx="502977" cy="5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Marcador de texto 9">
            <a:extLst>
              <a:ext uri="{FF2B5EF4-FFF2-40B4-BE49-F238E27FC236}">
                <a16:creationId xmlns:a16="http://schemas.microsoft.com/office/drawing/2014/main" id="{F70F7355-4BF0-4D7B-A32B-A09CF1399D06}"/>
              </a:ext>
            </a:extLst>
          </p:cNvPr>
          <p:cNvSpPr txBox="1">
            <a:spLocks/>
          </p:cNvSpPr>
          <p:nvPr/>
        </p:nvSpPr>
        <p:spPr>
          <a:xfrm>
            <a:off x="9020787" y="3838348"/>
            <a:ext cx="4989005" cy="38160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Análisis de Información</a:t>
            </a:r>
          </a:p>
        </p:txBody>
      </p:sp>
      <p:sp>
        <p:nvSpPr>
          <p:cNvPr id="2049" name="Marcador de texto 4">
            <a:extLst>
              <a:ext uri="{FF2B5EF4-FFF2-40B4-BE49-F238E27FC236}">
                <a16:creationId xmlns:a16="http://schemas.microsoft.com/office/drawing/2014/main" id="{A4556334-7356-4F54-953C-F8D8969C00E2}"/>
              </a:ext>
            </a:extLst>
          </p:cNvPr>
          <p:cNvSpPr txBox="1">
            <a:spLocks/>
          </p:cNvSpPr>
          <p:nvPr/>
        </p:nvSpPr>
        <p:spPr>
          <a:xfrm>
            <a:off x="9051744" y="4497325"/>
            <a:ext cx="4054029" cy="69168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Por medio de R y Python analizar la información y dar resultados del análisis</a:t>
            </a:r>
          </a:p>
        </p:txBody>
      </p:sp>
    </p:spTree>
    <p:extLst>
      <p:ext uri="{BB962C8B-B14F-4D97-AF65-F5344CB8AC3E}">
        <p14:creationId xmlns:p14="http://schemas.microsoft.com/office/powerpoint/2010/main" val="5117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Diagrama Entidad Relación 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19D9FB-09D9-409F-824F-377D4D11A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918" y="1248188"/>
            <a:ext cx="8540066" cy="6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25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442</Words>
  <Application>Microsoft Office PowerPoint</Application>
  <PresentationFormat>Personalizado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Montserrat SemiBold</vt:lpstr>
      <vt:lpstr>Arial</vt:lpstr>
      <vt:lpstr>Montserrat</vt:lpstr>
      <vt:lpstr>Calibri</vt:lpstr>
      <vt:lpstr>Montserrat Medium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Gabriela Rodriguez Ruiz</cp:lastModifiedBy>
  <cp:revision>44</cp:revision>
  <dcterms:modified xsi:type="dcterms:W3CDTF">2020-10-15T00:49:13Z</dcterms:modified>
</cp:coreProperties>
</file>