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0066"/>
    <a:srgbClr val="000099"/>
    <a:srgbClr val="00FF99"/>
    <a:srgbClr val="9966FF"/>
    <a:srgbClr val="FF5050"/>
    <a:srgbClr val="99FFCC"/>
    <a:srgbClr val="66FFCC"/>
    <a:srgbClr val="66FFF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378E-8B48-4F48-98D5-BF507DC26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45CA3-7A61-4115-8B35-5B01D1039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9AFE7-2CCC-4340-A8D6-F56A4CF9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B56A0-D329-43EA-B8D9-8640D762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405A5-EEA4-4BBE-9B7E-DBE867E6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15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28DB6-A1DA-4E49-AE90-38D00BD2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E5E69C-5924-463F-A261-91959A8D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292D3-9B90-45B8-A9CF-C0BA9A11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9938B-3C1E-476D-9E9A-EE5DF9DF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AB998-E003-490A-8B04-BA047400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44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B406AC-DD72-433C-B16C-6495F99ED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6B7AA2-B467-40B4-8AD4-F508F36C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5A0B6-5894-4403-B111-836487DF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AA109-E7A6-4A52-BE72-E895CC69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D81DC-A273-4C34-8A1C-3B618B4A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7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47105-B1A2-4FA1-BBAF-66CD643A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28C92-4A77-4F1A-9CD3-F684AD03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1A914-3837-4C08-8CF6-601CEC9A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FC5BE-030F-4B7F-A595-5D943F71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A34E5-4030-43C4-B9AD-438908E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2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D9D0D-24C2-4501-A60E-AC2EBB6B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F7795-E8EF-4088-839F-1BE47DD7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25169-97DC-4CB2-878D-9FDAF87C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CAD2AD-C6B3-44DB-BD11-5E45EDD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C1285-5593-4674-BF7D-523E7CF4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12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8031-42A5-4074-AF52-4D36A9AF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7E8BE-A2F5-4232-8932-6201B51B9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901FD-50DF-4BA8-A6F8-14DFD19D1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795449-3417-417D-9704-58F4CC6B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9F2D3-FA62-463B-B17A-F41E935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5216A0-7D9C-4985-9BC5-758641FF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6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71712-7526-4A9D-A8BF-8514D29D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8F1C47-7E2A-4A61-82EC-099599CE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1EBCA-E2CE-4B76-B834-52A08B4B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7908E4-4CB0-4007-8AE7-BD336C0F8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891C2D-6AD0-4530-B336-68D7B13D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8013D6-32EA-429A-BB65-BBED0590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34615-A505-4521-B1E3-10202EB7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31A59B-40D8-4623-B0CE-39DEDDF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980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08B2E-E227-41D0-8048-68A8247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517DEA-28BA-4308-83AD-F5C704CC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761466-6C7A-47D1-897A-772340F5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0F6FCE-0FD6-4A45-9B5B-4B670EF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93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548D35-BB4B-4634-AF2A-451200B1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A02426-F7DE-4606-AF30-A6A759A8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DD421B-87E0-4964-A1AC-F2F675A5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26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2C5D7-23C3-447C-BB5D-9490A50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9A159-8785-4725-B98C-596013C1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CC5F28-312C-459E-BF62-5B8EBA60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BA7BC3-BC39-4C8B-8D5A-4D385E6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54262E-8969-4CA0-9E02-456996C1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436B3F-C79C-41FA-90F7-0B6F1E7B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2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D33D-5347-4BDF-B0E5-E2D99B35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45C584-6661-4847-92FA-E8C0DD38C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B5F4C1-95FE-4E7E-B4C8-B7995564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250B74-AEF3-499E-B77D-CC87498A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15F330-6B7D-42AC-ADEA-0DA65CFB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5A93D-895E-4A7E-8E3B-FE809BBB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EE189A-593D-417C-AC45-A87F29CC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85361E-AB77-4706-AB62-3D1C49D9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69677-161D-40B6-AACB-7517BE91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A955-CD64-43CE-B4F5-22F52B6F127B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A7460-A3C1-4D14-9399-85B2E429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C9242-F799-4C75-8A12-A03492CB9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7FA6-B9D5-447F-9998-9E72B702CC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B9EE805-EC77-4055-A887-5516964552B2}"/>
              </a:ext>
            </a:extLst>
          </p:cNvPr>
          <p:cNvSpPr/>
          <p:nvPr/>
        </p:nvSpPr>
        <p:spPr>
          <a:xfrm>
            <a:off x="5078436" y="1881809"/>
            <a:ext cx="2422293" cy="2240613"/>
          </a:xfrm>
          <a:prstGeom prst="ellipse">
            <a:avLst/>
          </a:prstGeom>
          <a:gradFill flip="none" rotWithShape="1">
            <a:gsLst>
              <a:gs pos="0">
                <a:srgbClr val="990099">
                  <a:shade val="30000"/>
                  <a:satMod val="115000"/>
                </a:srgbClr>
              </a:gs>
              <a:gs pos="50000">
                <a:srgbClr val="990099">
                  <a:shade val="67500"/>
                  <a:satMod val="115000"/>
                </a:srgbClr>
              </a:gs>
              <a:gs pos="100000">
                <a:srgbClr val="9900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Servicios de Estética con alto estándar de Calidad</a:t>
            </a:r>
            <a:endParaRPr lang="es-CL" sz="12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EA0D815-7437-46EC-9F02-82F8DA7F5E64}"/>
              </a:ext>
            </a:extLst>
          </p:cNvPr>
          <p:cNvSpPr/>
          <p:nvPr/>
        </p:nvSpPr>
        <p:spPr>
          <a:xfrm>
            <a:off x="6576264" y="3442151"/>
            <a:ext cx="1848930" cy="1696548"/>
          </a:xfrm>
          <a:prstGeom prst="ellipse">
            <a:avLst/>
          </a:prstGeom>
          <a:solidFill>
            <a:srgbClr val="FF6699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Clientes que Buscan una Estricta Higiene y Seguridad en Tiempos de Pandemia.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DB0CC4E-9E44-40FE-988B-F2A9E840B392}"/>
              </a:ext>
            </a:extLst>
          </p:cNvPr>
          <p:cNvSpPr/>
          <p:nvPr/>
        </p:nvSpPr>
        <p:spPr>
          <a:xfrm>
            <a:off x="3883117" y="1396053"/>
            <a:ext cx="1591994" cy="1560342"/>
          </a:xfrm>
          <a:prstGeom prst="ellipse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Servicio a Domicilio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0A2B4A1-EADE-473D-9AB9-956F6DDA4C9D}"/>
              </a:ext>
            </a:extLst>
          </p:cNvPr>
          <p:cNvSpPr/>
          <p:nvPr/>
        </p:nvSpPr>
        <p:spPr>
          <a:xfrm>
            <a:off x="2252898" y="2986451"/>
            <a:ext cx="1715923" cy="1560342"/>
          </a:xfrm>
          <a:prstGeom prst="ellipse">
            <a:avLst/>
          </a:prstGeom>
          <a:solidFill>
            <a:srgbClr val="33CC33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La Pandemia ha cambiado la forma en que los servicios se prestan.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37242F7-B0B2-4C85-8C4D-4EBF19B32F42}"/>
              </a:ext>
            </a:extLst>
          </p:cNvPr>
          <p:cNvSpPr/>
          <p:nvPr/>
        </p:nvSpPr>
        <p:spPr>
          <a:xfrm>
            <a:off x="6891997" y="1049801"/>
            <a:ext cx="1591994" cy="1560342"/>
          </a:xfrm>
          <a:prstGeom prst="ellipse">
            <a:avLst/>
          </a:prstGeom>
          <a:solidFill>
            <a:schemeClr val="accent4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Grandes Centros de Estética Integral.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3EE30F-C518-498B-A16F-3614A8ED5930}"/>
              </a:ext>
            </a:extLst>
          </p:cNvPr>
          <p:cNvSpPr/>
          <p:nvPr/>
        </p:nvSpPr>
        <p:spPr>
          <a:xfrm>
            <a:off x="7046259" y="5049155"/>
            <a:ext cx="1472316" cy="1376073"/>
          </a:xfrm>
          <a:prstGeom prst="ellipse">
            <a:avLst/>
          </a:prstGeom>
          <a:solidFill>
            <a:schemeClr val="accent5">
              <a:lumMod val="60000"/>
              <a:lumOff val="40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Personas mas informadas.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8A65724-1AAB-475D-958A-12D4FA378E1E}"/>
              </a:ext>
            </a:extLst>
          </p:cNvPr>
          <p:cNvSpPr/>
          <p:nvPr/>
        </p:nvSpPr>
        <p:spPr>
          <a:xfrm>
            <a:off x="3612619" y="2855923"/>
            <a:ext cx="2012241" cy="1887889"/>
          </a:xfrm>
          <a:prstGeom prst="ellipse">
            <a:avLst/>
          </a:prstGeom>
          <a:solidFill>
            <a:srgbClr val="7030A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No hay regulación para los servicios de estética a domicilio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956F507-A3F1-439F-A1DB-A47A65DB010A}"/>
              </a:ext>
            </a:extLst>
          </p:cNvPr>
          <p:cNvSpPr txBox="1"/>
          <p:nvPr/>
        </p:nvSpPr>
        <p:spPr>
          <a:xfrm>
            <a:off x="411995" y="469668"/>
            <a:ext cx="346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u="sng" dirty="0">
                <a:solidFill>
                  <a:srgbClr val="7030A0"/>
                </a:solidFill>
                <a:latin typeface="Bookman Old Style" panose="02050604050505020204" pitchFamily="18" charset="0"/>
              </a:rPr>
              <a:t>MAPA DE ARISTAS</a:t>
            </a:r>
            <a:endParaRPr lang="es-CL" sz="2400" u="sng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DCF5B7-4FF0-444C-A2C8-9ED78AED9BAF}"/>
              </a:ext>
            </a:extLst>
          </p:cNvPr>
          <p:cNvSpPr/>
          <p:nvPr/>
        </p:nvSpPr>
        <p:spPr>
          <a:xfrm>
            <a:off x="5350261" y="4030981"/>
            <a:ext cx="1591994" cy="1560342"/>
          </a:xfrm>
          <a:prstGeom prst="ellipse">
            <a:avLst/>
          </a:prstGeom>
          <a:solidFill>
            <a:schemeClr val="accent5">
              <a:lumMod val="75000"/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Clientes Prefieren la Calidad y Buena Servicio.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43E50ED-999D-40F4-978A-32615DD30A63}"/>
              </a:ext>
            </a:extLst>
          </p:cNvPr>
          <p:cNvSpPr/>
          <p:nvPr/>
        </p:nvSpPr>
        <p:spPr>
          <a:xfrm>
            <a:off x="2411763" y="1441773"/>
            <a:ext cx="1591994" cy="1560342"/>
          </a:xfrm>
          <a:prstGeom prst="ellipse">
            <a:avLst/>
          </a:prstGeom>
          <a:solidFill>
            <a:schemeClr val="accent2">
              <a:lumMod val="60000"/>
              <a:lumOff val="40000"/>
              <a:alpha val="6588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Tiempos Razonables en la Entrega del Servicio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916F6E2-32F0-4CB7-9049-1DE6916A0DF1}"/>
              </a:ext>
            </a:extLst>
          </p:cNvPr>
          <p:cNvSpPr/>
          <p:nvPr/>
        </p:nvSpPr>
        <p:spPr>
          <a:xfrm>
            <a:off x="994877" y="2176224"/>
            <a:ext cx="1591994" cy="1560342"/>
          </a:xfrm>
          <a:prstGeom prst="ellipse">
            <a:avLst/>
          </a:prstGeom>
          <a:solidFill>
            <a:srgbClr val="CC6600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Prestan Servicios de Estética Integral de Mala Calidad.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ABA69D9-664F-4A10-BEAB-7E94BD777A4A}"/>
              </a:ext>
            </a:extLst>
          </p:cNvPr>
          <p:cNvSpPr/>
          <p:nvPr/>
        </p:nvSpPr>
        <p:spPr>
          <a:xfrm>
            <a:off x="936745" y="3545666"/>
            <a:ext cx="1591994" cy="1560342"/>
          </a:xfrm>
          <a:prstGeom prst="ellipse">
            <a:avLst/>
          </a:prstGeom>
          <a:solidFill>
            <a:srgbClr val="C0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Mala Experiencia con el proveedor del servicio.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D4B7F55-E9DB-47B5-94C7-D0F027F1BD50}"/>
              </a:ext>
            </a:extLst>
          </p:cNvPr>
          <p:cNvSpPr/>
          <p:nvPr/>
        </p:nvSpPr>
        <p:spPr>
          <a:xfrm>
            <a:off x="3910179" y="4576849"/>
            <a:ext cx="1750859" cy="1696548"/>
          </a:xfrm>
          <a:prstGeom prst="ellipse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Clientes les Gusta Ser Bien atendidos, Regaloneados.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CDD366C-E253-4CBE-A408-9ED1C8B249EA}"/>
              </a:ext>
            </a:extLst>
          </p:cNvPr>
          <p:cNvSpPr/>
          <p:nvPr/>
        </p:nvSpPr>
        <p:spPr>
          <a:xfrm>
            <a:off x="8425194" y="1276113"/>
            <a:ext cx="1591994" cy="1560342"/>
          </a:xfrm>
          <a:prstGeom prst="ellipse">
            <a:avLst/>
          </a:prstGeom>
          <a:solidFill>
            <a:srgbClr val="FFFF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65000"/>
                  </a:schemeClr>
                </a:solidFill>
                <a:latin typeface="Bookman Old Style" panose="02050604050505020204" pitchFamily="18" charset="0"/>
              </a:rPr>
              <a:t>Entrega de Pack de Servicios.</a:t>
            </a:r>
            <a:endParaRPr lang="es-CL" sz="1200" dirty="0">
              <a:solidFill>
                <a:schemeClr val="bg1">
                  <a:lumMod val="6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8BF22DB-CF0C-46BC-9065-76CF1E1C3F39}"/>
              </a:ext>
            </a:extLst>
          </p:cNvPr>
          <p:cNvSpPr/>
          <p:nvPr/>
        </p:nvSpPr>
        <p:spPr>
          <a:xfrm>
            <a:off x="7599799" y="2245976"/>
            <a:ext cx="1591994" cy="1560342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Conciencia a Evitar Contagios en Lugares Masivos.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6966096-443A-42CF-B5F0-71F6B06681D4}"/>
              </a:ext>
            </a:extLst>
          </p:cNvPr>
          <p:cNvSpPr/>
          <p:nvPr/>
        </p:nvSpPr>
        <p:spPr>
          <a:xfrm>
            <a:off x="5162594" y="584603"/>
            <a:ext cx="1779661" cy="1635454"/>
          </a:xfrm>
          <a:prstGeom prst="ellipse">
            <a:avLst/>
          </a:prstGeom>
          <a:gradFill flip="none" rotWithShape="1">
            <a:gsLst>
              <a:gs pos="0">
                <a:srgbClr val="9966FF">
                  <a:tint val="66000"/>
                  <a:satMod val="160000"/>
                </a:srgbClr>
              </a:gs>
              <a:gs pos="50000">
                <a:srgbClr val="9966FF">
                  <a:tint val="44500"/>
                  <a:satMod val="160000"/>
                </a:srgbClr>
              </a:gs>
              <a:gs pos="100000">
                <a:srgbClr val="9966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Clientes: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 Tercera Edad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 Diabéticos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 Dependientes        Severos.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Varios.</a:t>
            </a:r>
            <a:endParaRPr lang="es-CL" sz="1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1A7FD07-B166-46FA-979C-64936F4D2510}"/>
              </a:ext>
            </a:extLst>
          </p:cNvPr>
          <p:cNvSpPr/>
          <p:nvPr/>
        </p:nvSpPr>
        <p:spPr>
          <a:xfrm>
            <a:off x="5762321" y="5408706"/>
            <a:ext cx="1451759" cy="1313451"/>
          </a:xfrm>
          <a:prstGeom prst="ellipse">
            <a:avLst/>
          </a:prstGeom>
          <a:solidFill>
            <a:srgbClr val="00FF99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Servicio Nivel Clínico.</a:t>
            </a:r>
            <a:endParaRPr lang="es-CL" sz="12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85F812E-5E16-4288-AF6C-853F6BCF90C5}"/>
              </a:ext>
            </a:extLst>
          </p:cNvPr>
          <p:cNvSpPr/>
          <p:nvPr/>
        </p:nvSpPr>
        <p:spPr>
          <a:xfrm>
            <a:off x="8008225" y="4268331"/>
            <a:ext cx="1794288" cy="1468323"/>
          </a:xfrm>
          <a:prstGeom prst="ellipse">
            <a:avLst/>
          </a:prstGeom>
          <a:solidFill>
            <a:srgbClr val="00B0F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Experiencia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Trato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Conocimiento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Equipamiento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Manejo.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A30AD7-7F7E-4A31-8C42-FC9AB5F2F674}"/>
              </a:ext>
            </a:extLst>
          </p:cNvPr>
          <p:cNvSpPr/>
          <p:nvPr/>
        </p:nvSpPr>
        <p:spPr>
          <a:xfrm>
            <a:off x="8804953" y="2957516"/>
            <a:ext cx="1591994" cy="1560342"/>
          </a:xfrm>
          <a:prstGeom prst="ellipse">
            <a:avLst/>
          </a:prstGeom>
          <a:solidFill>
            <a:srgbClr val="000099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Invertir en Publicidad para Generar Demanda.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9792690-6304-473F-B37A-A8F1173568E9}"/>
              </a:ext>
            </a:extLst>
          </p:cNvPr>
          <p:cNvSpPr/>
          <p:nvPr/>
        </p:nvSpPr>
        <p:spPr>
          <a:xfrm>
            <a:off x="2492083" y="4387397"/>
            <a:ext cx="1591994" cy="1560342"/>
          </a:xfrm>
          <a:prstGeom prst="ellipse">
            <a:avLst/>
          </a:prstGeom>
          <a:solidFill>
            <a:srgbClr val="FF0066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Servicio de Calidad Genera Fidelidad.</a:t>
            </a:r>
            <a:endParaRPr lang="es-CL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54C6B58-1DAE-4B94-89F8-DEB5749DC7C9}"/>
              </a:ext>
            </a:extLst>
          </p:cNvPr>
          <p:cNvSpPr/>
          <p:nvPr/>
        </p:nvSpPr>
        <p:spPr>
          <a:xfrm>
            <a:off x="9705838" y="1643270"/>
            <a:ext cx="2048839" cy="1655198"/>
          </a:xfrm>
          <a:prstGeom prst="ellipse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Innovación </a:t>
            </a:r>
          </a:p>
          <a:p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Buena Conectividad</a:t>
            </a:r>
          </a:p>
          <a:p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Confianza</a:t>
            </a:r>
          </a:p>
          <a:p>
            <a:pPr algn="ctr"/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Generar Experiencia </a:t>
            </a:r>
            <a:r>
              <a:rPr lang="es-MX" sz="1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Unica</a:t>
            </a:r>
            <a:r>
              <a:rPr lang="es-MX" sz="10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s-CL" sz="1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019B-44F0-4DCA-B760-B29131FB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8" y="153090"/>
            <a:ext cx="3256722" cy="748058"/>
          </a:xfrm>
        </p:spPr>
        <p:txBody>
          <a:bodyPr>
            <a:normAutofit/>
          </a:bodyPr>
          <a:lstStyle/>
          <a:p>
            <a:r>
              <a:rPr lang="es-ES" sz="2400" u="sng" dirty="0">
                <a:solidFill>
                  <a:srgbClr val="7030A0"/>
                </a:solidFill>
                <a:latin typeface="Bookman Old Style" panose="02050604050505020204" pitchFamily="18" charset="0"/>
              </a:rPr>
              <a:t>MAPA DE ACTORES</a:t>
            </a:r>
            <a:endParaRPr lang="es-CL" sz="2400" u="sng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D147A32-98A2-4585-8F6F-9898F66AD4DD}"/>
              </a:ext>
            </a:extLst>
          </p:cNvPr>
          <p:cNvSpPr/>
          <p:nvPr/>
        </p:nvSpPr>
        <p:spPr>
          <a:xfrm>
            <a:off x="2812774" y="516835"/>
            <a:ext cx="6967330" cy="617551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6C8A767-10A1-4F70-AE46-F0E7A169F68D}"/>
              </a:ext>
            </a:extLst>
          </p:cNvPr>
          <p:cNvSpPr/>
          <p:nvPr/>
        </p:nvSpPr>
        <p:spPr>
          <a:xfrm>
            <a:off x="3641861" y="1137123"/>
            <a:ext cx="5309153" cy="49349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7B3321-B247-41CB-9893-D0BAE6235358}"/>
              </a:ext>
            </a:extLst>
          </p:cNvPr>
          <p:cNvSpPr/>
          <p:nvPr/>
        </p:nvSpPr>
        <p:spPr>
          <a:xfrm>
            <a:off x="4610098" y="2001078"/>
            <a:ext cx="3500232" cy="33645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103077E-1AED-414D-B9F7-989900BD4E89}"/>
              </a:ext>
            </a:extLst>
          </p:cNvPr>
          <p:cNvSpPr/>
          <p:nvPr/>
        </p:nvSpPr>
        <p:spPr>
          <a:xfrm>
            <a:off x="5518700" y="2822712"/>
            <a:ext cx="1683027" cy="1563757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Bookman Old Style" panose="02050604050505020204" pitchFamily="18" charset="0"/>
              </a:rPr>
              <a:t>MERCADO DE ESTETICA CLINICA.</a:t>
            </a:r>
            <a:endParaRPr lang="es-CL" sz="1400" dirty="0">
              <a:latin typeface="Bookman Old Style" panose="020506040505050202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BA16EF-72ED-44D3-B23F-15D57027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443" y="1751469"/>
            <a:ext cx="371888" cy="39627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393D02-B1D7-4837-9701-B6A9AF2B0A8C}"/>
              </a:ext>
            </a:extLst>
          </p:cNvPr>
          <p:cNvSpPr txBox="1"/>
          <p:nvPr/>
        </p:nvSpPr>
        <p:spPr>
          <a:xfrm>
            <a:off x="9386941" y="1826495"/>
            <a:ext cx="114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COMUNIDAD</a:t>
            </a:r>
            <a:endParaRPr lang="es-CL" sz="1000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99B3A8-12B4-41F6-9989-0303C3AF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419" y="6369083"/>
            <a:ext cx="634039" cy="5121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F069551-F86C-48AC-93F6-CF597A8A3444}"/>
              </a:ext>
            </a:extLst>
          </p:cNvPr>
          <p:cNvSpPr txBox="1"/>
          <p:nvPr/>
        </p:nvSpPr>
        <p:spPr>
          <a:xfrm>
            <a:off x="6568263" y="6659559"/>
            <a:ext cx="189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PUBLICO </a:t>
            </a:r>
            <a:endParaRPr lang="es-CL" sz="1000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6C0D08F-9AC9-46BE-8BBC-998CCE2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22" y="1326055"/>
            <a:ext cx="744695" cy="5291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A5E5E7D-D04B-497D-A5E2-B5D8E2FD8EED}"/>
              </a:ext>
            </a:extLst>
          </p:cNvPr>
          <p:cNvSpPr txBox="1"/>
          <p:nvPr/>
        </p:nvSpPr>
        <p:spPr>
          <a:xfrm>
            <a:off x="2374730" y="1608960"/>
            <a:ext cx="781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PRIVADO</a:t>
            </a:r>
            <a:endParaRPr lang="es-CL" sz="1000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803F2C3-6909-4844-B706-0623ECB735EE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296439" y="516835"/>
            <a:ext cx="33958" cy="22863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90B7326-AA4D-4FAC-A711-E52ECFC4251E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H="1">
            <a:off x="3833116" y="4157462"/>
            <a:ext cx="1932058" cy="163050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F903431-53E7-4072-882A-9B9023D02A4A}"/>
              </a:ext>
            </a:extLst>
          </p:cNvPr>
          <p:cNvCxnSpPr>
            <a:stCxn id="7" idx="5"/>
          </p:cNvCxnSpPr>
          <p:nvPr/>
        </p:nvCxnSpPr>
        <p:spPr>
          <a:xfrm>
            <a:off x="6955253" y="4157462"/>
            <a:ext cx="2029721" cy="14747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20E00A0-D421-4CB9-8C20-567B51D99AF5}"/>
              </a:ext>
            </a:extLst>
          </p:cNvPr>
          <p:cNvSpPr txBox="1"/>
          <p:nvPr/>
        </p:nvSpPr>
        <p:spPr>
          <a:xfrm>
            <a:off x="4568310" y="3008092"/>
            <a:ext cx="112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CC3399"/>
                </a:solidFill>
                <a:latin typeface="Bookman Old Style" panose="02050604050505020204" pitchFamily="18" charset="0"/>
              </a:rPr>
              <a:t>CENTROS DE ESTETICA INTEGRAL.</a:t>
            </a:r>
            <a:endParaRPr lang="es-CL" sz="800" dirty="0">
              <a:solidFill>
                <a:srgbClr val="CC33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B9E386-EBE0-41FB-A90F-455E578A0D13}"/>
              </a:ext>
            </a:extLst>
          </p:cNvPr>
          <p:cNvSpPr txBox="1"/>
          <p:nvPr/>
        </p:nvSpPr>
        <p:spPr>
          <a:xfrm>
            <a:off x="7127585" y="2823427"/>
            <a:ext cx="903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PERSONAS QUE SE ATIENDEN EN CENTROS DE ESTETICA.</a:t>
            </a:r>
            <a:endParaRPr lang="es-CL" sz="8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9F65459-4615-4077-B8AB-D49673BACD71}"/>
              </a:ext>
            </a:extLst>
          </p:cNvPr>
          <p:cNvSpPr txBox="1"/>
          <p:nvPr/>
        </p:nvSpPr>
        <p:spPr>
          <a:xfrm>
            <a:off x="8752847" y="2411033"/>
            <a:ext cx="943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PERSONAS QUE LES GUSTARIA ATENDERSE EN UN CENTRO DE ESTETICA.</a:t>
            </a:r>
            <a:endParaRPr lang="es-CL" sz="8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73A0C6E-EB1E-4F1A-9576-E3A8E3820279}"/>
              </a:ext>
            </a:extLst>
          </p:cNvPr>
          <p:cNvSpPr txBox="1"/>
          <p:nvPr/>
        </p:nvSpPr>
        <p:spPr>
          <a:xfrm>
            <a:off x="8110329" y="3635473"/>
            <a:ext cx="856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PERSONAS QUE BUSCAN ATENCION PERSONALIDAZA.</a:t>
            </a:r>
            <a:endParaRPr lang="es-CL" sz="8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5969C27-46BE-441F-BDE2-CAD8E87E65E2}"/>
              </a:ext>
            </a:extLst>
          </p:cNvPr>
          <p:cNvSpPr txBox="1"/>
          <p:nvPr/>
        </p:nvSpPr>
        <p:spPr>
          <a:xfrm>
            <a:off x="7435074" y="1639946"/>
            <a:ext cx="903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PERSONAS QUE BUSCAN CALIDAD, BUENA EXPERIENCIA, BUEN SERVICIO.</a:t>
            </a:r>
            <a:endParaRPr lang="es-CL" sz="8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022DBB9-ED8F-4705-B27F-8A5FC033AC24}"/>
              </a:ext>
            </a:extLst>
          </p:cNvPr>
          <p:cNvSpPr txBox="1"/>
          <p:nvPr/>
        </p:nvSpPr>
        <p:spPr>
          <a:xfrm>
            <a:off x="8603869" y="4489922"/>
            <a:ext cx="74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PUBLICO EN GENERAL: NIÑ@S MUJERES Y HOMBRES.</a:t>
            </a:r>
            <a:endParaRPr lang="es-CL" sz="8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344A9AE-00DE-4750-A6CF-CB5596B6988D}"/>
              </a:ext>
            </a:extLst>
          </p:cNvPr>
          <p:cNvSpPr txBox="1"/>
          <p:nvPr/>
        </p:nvSpPr>
        <p:spPr>
          <a:xfrm>
            <a:off x="6464290" y="702686"/>
            <a:ext cx="131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PERSONAS QUE DESEAN HIGIENE Y SEGURIDAD.</a:t>
            </a:r>
            <a:endParaRPr lang="es-CL" sz="8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76B4F62-C20D-4B97-B391-23B4EC11AD8F}"/>
              </a:ext>
            </a:extLst>
          </p:cNvPr>
          <p:cNvSpPr txBox="1"/>
          <p:nvPr/>
        </p:nvSpPr>
        <p:spPr>
          <a:xfrm>
            <a:off x="4002853" y="4476771"/>
            <a:ext cx="76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CC3399"/>
                </a:solidFill>
                <a:latin typeface="Bookman Old Style" panose="02050604050505020204" pitchFamily="18" charset="0"/>
              </a:rPr>
              <a:t>GRANDES CLINICAS PRIVADAS.</a:t>
            </a:r>
            <a:endParaRPr lang="es-CL" sz="800" dirty="0">
              <a:solidFill>
                <a:srgbClr val="CC33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15E6F1-EF39-403D-8D6E-733DCAFFB5CE}"/>
              </a:ext>
            </a:extLst>
          </p:cNvPr>
          <p:cNvSpPr txBox="1"/>
          <p:nvPr/>
        </p:nvSpPr>
        <p:spPr>
          <a:xfrm>
            <a:off x="4187560" y="1868229"/>
            <a:ext cx="84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CC3399"/>
                </a:solidFill>
                <a:latin typeface="Bookman Old Style" panose="02050604050505020204" pitchFamily="18" charset="0"/>
              </a:rPr>
              <a:t>CENTROS DE ESTETICA POR E-COMMERCE</a:t>
            </a:r>
            <a:endParaRPr lang="es-CL" sz="800" dirty="0">
              <a:solidFill>
                <a:srgbClr val="CC33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49D1A38-4B15-44A9-AD89-DA352061C482}"/>
              </a:ext>
            </a:extLst>
          </p:cNvPr>
          <p:cNvSpPr txBox="1"/>
          <p:nvPr/>
        </p:nvSpPr>
        <p:spPr>
          <a:xfrm>
            <a:off x="2958059" y="3876605"/>
            <a:ext cx="781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CC3399"/>
                </a:solidFill>
                <a:latin typeface="Bookman Old Style" panose="02050604050505020204" pitchFamily="18" charset="0"/>
              </a:rPr>
              <a:t>AMPLIO MERCADO DE ESTETICA LUGARES PUBLICOS.</a:t>
            </a:r>
            <a:endParaRPr lang="es-CL" sz="800" dirty="0">
              <a:solidFill>
                <a:srgbClr val="CC33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2398D51-AD5F-41F9-9142-C54B7702ECC8}"/>
              </a:ext>
            </a:extLst>
          </p:cNvPr>
          <p:cNvSpPr txBox="1"/>
          <p:nvPr/>
        </p:nvSpPr>
        <p:spPr>
          <a:xfrm>
            <a:off x="4448590" y="796011"/>
            <a:ext cx="1067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CC3399"/>
                </a:solidFill>
                <a:latin typeface="Bookman Old Style" panose="02050604050505020204" pitchFamily="18" charset="0"/>
              </a:rPr>
              <a:t>VENTA DE PRODUCTOS DE ESTETICA POR E-COMMERCE.</a:t>
            </a:r>
            <a:endParaRPr lang="es-CL" sz="800" dirty="0">
              <a:solidFill>
                <a:srgbClr val="CC33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7C532F9-D8E3-4541-BA64-5484D91CC0DB}"/>
              </a:ext>
            </a:extLst>
          </p:cNvPr>
          <p:cNvSpPr txBox="1"/>
          <p:nvPr/>
        </p:nvSpPr>
        <p:spPr>
          <a:xfrm>
            <a:off x="5909919" y="4500761"/>
            <a:ext cx="95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002060"/>
                </a:solidFill>
                <a:latin typeface="Bookman Old Style" panose="02050604050505020204" pitchFamily="18" charset="0"/>
              </a:rPr>
              <a:t>SE INSTA AL CUIDADO Y SEGURIDAD HIGIENICA.</a:t>
            </a:r>
            <a:endParaRPr lang="es-CL" sz="8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1EC5B33-765A-4ED1-8170-77E6129D41B9}"/>
              </a:ext>
            </a:extLst>
          </p:cNvPr>
          <p:cNvSpPr txBox="1"/>
          <p:nvPr/>
        </p:nvSpPr>
        <p:spPr>
          <a:xfrm>
            <a:off x="6666286" y="5306771"/>
            <a:ext cx="121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002060"/>
                </a:solidFill>
                <a:latin typeface="Bookman Old Style" panose="02050604050505020204" pitchFamily="18" charset="0"/>
              </a:rPr>
              <a:t>SE PROMUEVE EL DISTANCIAMIENTO.</a:t>
            </a:r>
            <a:endParaRPr lang="es-CL" sz="8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1F2387E-FD79-47FF-BC92-8186DADCB107}"/>
              </a:ext>
            </a:extLst>
          </p:cNvPr>
          <p:cNvSpPr txBox="1"/>
          <p:nvPr/>
        </p:nvSpPr>
        <p:spPr>
          <a:xfrm>
            <a:off x="3642688" y="3192237"/>
            <a:ext cx="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CC3399"/>
                </a:solidFill>
                <a:latin typeface="Bookman Old Style" panose="02050604050505020204" pitchFamily="18" charset="0"/>
              </a:rPr>
              <a:t>INDUSTRIA COMPETITIVA.</a:t>
            </a:r>
            <a:endParaRPr lang="es-CL" sz="800" dirty="0">
              <a:solidFill>
                <a:srgbClr val="CC33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10B33A3-6E99-4192-8D76-1AAFE8D3FB71}"/>
              </a:ext>
            </a:extLst>
          </p:cNvPr>
          <p:cNvSpPr txBox="1"/>
          <p:nvPr/>
        </p:nvSpPr>
        <p:spPr>
          <a:xfrm>
            <a:off x="5224801" y="5368326"/>
            <a:ext cx="371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rgbClr val="002060"/>
                </a:solidFill>
                <a:latin typeface="Bookman Old Style" panose="02050604050505020204" pitchFamily="18" charset="0"/>
              </a:rPr>
              <a:t>SII</a:t>
            </a:r>
            <a:endParaRPr lang="es-CL" sz="1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6F0A7ED-1DCF-469A-99C7-A61E264798D3}"/>
              </a:ext>
            </a:extLst>
          </p:cNvPr>
          <p:cNvSpPr txBox="1"/>
          <p:nvPr/>
        </p:nvSpPr>
        <p:spPr>
          <a:xfrm>
            <a:off x="4503377" y="5981072"/>
            <a:ext cx="126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rgbClr val="002060"/>
                </a:solidFill>
                <a:latin typeface="Bookman Old Style" panose="02050604050505020204" pitchFamily="18" charset="0"/>
              </a:rPr>
              <a:t>CERTIFICACIONES SERVICIO DE SALUD.</a:t>
            </a:r>
            <a:endParaRPr lang="es-CL" sz="8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80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276</Words>
  <Application>Microsoft Office PowerPoint</Application>
  <PresentationFormat>Panorámica</PresentationFormat>
  <Paragraphs>53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Tema de Office</vt:lpstr>
      <vt:lpstr>Presentación de PowerPoint</vt:lpstr>
      <vt:lpstr>MAPA DE ACTORES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Andrés Salgado</dc:creator>
  <cp:lastModifiedBy>Usuario</cp:lastModifiedBy>
  <cp:revision>26</cp:revision>
  <dcterms:created xsi:type="dcterms:W3CDTF">2021-06-26T15:31:14Z</dcterms:created>
  <dcterms:modified xsi:type="dcterms:W3CDTF">2021-06-28T17:33:39Z</dcterms:modified>
</cp:coreProperties>
</file>