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Medium"/>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slide" Target="slides/slide20.xml"/><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a4f05d5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a4f05d5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a538b36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a538b36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a538b36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a538b36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a4f05d5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a4f05d5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a4f05d5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a4f05d5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a4f05d5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a4f05d5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a4f05d5a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a4f05d5a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a538b367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a538b367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a538b36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a538b36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810d600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810d600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e807376d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1e807376d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810d600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810d600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e807376d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e807376d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ea4f05d5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ea4f05d5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a4f05d5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a4f05d5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a4f05d5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a4f05d5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a538b367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a538b367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a538b367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a538b367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538b36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538b36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2400300"/>
            <a:ext cx="8520600" cy="108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1" name="Google Shape;11;p2"/>
          <p:cNvSpPr txBox="1"/>
          <p:nvPr>
            <p:ph idx="1" type="subTitle"/>
          </p:nvPr>
        </p:nvSpPr>
        <p:spPr>
          <a:xfrm>
            <a:off x="311700" y="3634225"/>
            <a:ext cx="8520600" cy="78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1pPr>
            <a:lvl2pPr lvl="1"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2pPr>
            <a:lvl3pPr lvl="2"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3pPr>
            <a:lvl4pPr lvl="3"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4pPr>
            <a:lvl5pPr lvl="4"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5pPr>
            <a:lvl6pPr lvl="5"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6pPr>
            <a:lvl7pPr lvl="6"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7pPr>
            <a:lvl8pPr lvl="7"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8pPr>
            <a:lvl9pPr lvl="8"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247650" y="445025"/>
            <a:ext cx="870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247650" y="1152475"/>
            <a:ext cx="8708400" cy="3476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3"/>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828675"/>
            <a:ext cx="8520600" cy="305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8" name="Google Shape;18;p4"/>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311700" y="381000"/>
            <a:ext cx="8520600" cy="24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5"/>
          <p:cNvSpPr txBox="1"/>
          <p:nvPr>
            <p:ph idx="1" type="subTitle"/>
          </p:nvPr>
        </p:nvSpPr>
        <p:spPr>
          <a:xfrm>
            <a:off x="311700" y="3072250"/>
            <a:ext cx="8520600" cy="792600"/>
          </a:xfrm>
          <a:prstGeom prst="rect">
            <a:avLst/>
          </a:prstGeom>
          <a:noFill/>
          <a:ln>
            <a:noFill/>
          </a:ln>
          <a:effectLst>
            <a:outerShdw blurRad="28575" rotWithShape="0" algn="bl" dist="9525">
              <a:srgbClr val="000000">
                <a:alpha val="89803"/>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Font typeface="Trebuchet MS"/>
              <a:buNone/>
              <a:defRPr sz="2800">
                <a:solidFill>
                  <a:schemeClr val="lt1"/>
                </a:solidFill>
                <a:latin typeface="Trebuchet MS"/>
                <a:ea typeface="Trebuchet MS"/>
                <a:cs typeface="Trebuchet MS"/>
                <a:sym typeface="Trebuchet MS"/>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6"/>
          <p:cNvSpPr/>
          <p:nvPr/>
        </p:nvSpPr>
        <p:spPr>
          <a:xfrm>
            <a:off x="4572000" y="-125"/>
            <a:ext cx="4572000" cy="5143500"/>
          </a:xfrm>
          <a:prstGeom prst="rect">
            <a:avLst/>
          </a:prstGeom>
          <a:solidFill>
            <a:srgbClr val="C7E5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
          <p:cNvSpPr txBox="1"/>
          <p:nvPr>
            <p:ph type="title"/>
          </p:nvPr>
        </p:nvSpPr>
        <p:spPr>
          <a:xfrm>
            <a:off x="265500" y="362100"/>
            <a:ext cx="4045200" cy="2950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 name="Google Shape;25;p6"/>
          <p:cNvSpPr txBox="1"/>
          <p:nvPr>
            <p:ph idx="1" type="subTitle"/>
          </p:nvPr>
        </p:nvSpPr>
        <p:spPr>
          <a:xfrm>
            <a:off x="265500" y="3536500"/>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 name="Google Shape;26;p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6"/>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7650" y="445025"/>
            <a:ext cx="8708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1pPr>
            <a:lvl2pPr lvl="1"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2pPr>
            <a:lvl3pPr lvl="2"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3pPr>
            <a:lvl4pPr lvl="3"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4pPr>
            <a:lvl5pPr lvl="4"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5pPr>
            <a:lvl6pPr lvl="5"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6pPr>
            <a:lvl7pPr lvl="6"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7pPr>
            <a:lvl8pPr lvl="7"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8pPr>
            <a:lvl9pPr lvl="8" marR="0" rtl="0" algn="l">
              <a:lnSpc>
                <a:spcPct val="100000"/>
              </a:lnSpc>
              <a:spcBef>
                <a:spcPts val="0"/>
              </a:spcBef>
              <a:spcAft>
                <a:spcPts val="0"/>
              </a:spcAft>
              <a:buClr>
                <a:srgbClr val="1F204D"/>
              </a:buClr>
              <a:buSzPts val="2800"/>
              <a:buFont typeface="Trebuchet MS"/>
              <a:buNone/>
              <a:defRPr b="1" i="0" sz="2800" u="none" cap="none" strike="noStrike">
                <a:solidFill>
                  <a:srgbClr val="1F204D"/>
                </a:solidFill>
                <a:latin typeface="Trebuchet MS"/>
                <a:ea typeface="Trebuchet MS"/>
                <a:cs typeface="Trebuchet MS"/>
                <a:sym typeface="Trebuchet MS"/>
              </a:defRPr>
            </a:lvl9pPr>
          </a:lstStyle>
          <a:p/>
        </p:txBody>
      </p:sp>
      <p:sp>
        <p:nvSpPr>
          <p:cNvPr id="7" name="Google Shape;7;p1"/>
          <p:cNvSpPr txBox="1"/>
          <p:nvPr>
            <p:ph idx="1" type="body"/>
          </p:nvPr>
        </p:nvSpPr>
        <p:spPr>
          <a:xfrm>
            <a:off x="247650" y="1152475"/>
            <a:ext cx="8708400" cy="3476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434343"/>
              </a:buClr>
              <a:buSzPts val="1800"/>
              <a:buFont typeface="Trebuchet MS"/>
              <a:buChar char="●"/>
              <a:defRPr b="0" i="0" sz="1800" u="none" cap="none" strike="noStrike">
                <a:solidFill>
                  <a:srgbClr val="434343"/>
                </a:solidFill>
                <a:latin typeface="Trebuchet MS"/>
                <a:ea typeface="Trebuchet MS"/>
                <a:cs typeface="Trebuchet MS"/>
                <a:sym typeface="Trebuchet MS"/>
              </a:defRPr>
            </a:lvl1pPr>
            <a:lvl2pPr indent="-317500" lvl="1" marL="9144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2pPr>
            <a:lvl3pPr indent="-317500" lvl="2" marL="13716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3pPr>
            <a:lvl4pPr indent="-317500" lvl="3" marL="18288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4pPr>
            <a:lvl5pPr indent="-317500" lvl="4" marL="22860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5pPr>
            <a:lvl6pPr indent="-317500" lvl="5" marL="27432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6pPr>
            <a:lvl7pPr indent="-317500" lvl="6" marL="32004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7pPr>
            <a:lvl8pPr indent="-317500" lvl="7" marL="3657600" marR="0" rtl="0" algn="l">
              <a:lnSpc>
                <a:spcPct val="115000"/>
              </a:lnSpc>
              <a:spcBef>
                <a:spcPts val="1600"/>
              </a:spcBef>
              <a:spcAft>
                <a:spcPts val="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8pPr>
            <a:lvl9pPr indent="-317500" lvl="8" marL="4114800" marR="0" rtl="0" algn="l">
              <a:lnSpc>
                <a:spcPct val="115000"/>
              </a:lnSpc>
              <a:spcBef>
                <a:spcPts val="1600"/>
              </a:spcBef>
              <a:spcAft>
                <a:spcPts val="1600"/>
              </a:spcAft>
              <a:buClr>
                <a:srgbClr val="434343"/>
              </a:buClr>
              <a:buSzPts val="1400"/>
              <a:buFont typeface="Trebuchet MS"/>
              <a:buChar char="■"/>
              <a:defRPr b="0" i="0" sz="1400" u="none" cap="none" strike="noStrike">
                <a:solidFill>
                  <a:srgbClr val="434343"/>
                </a:solidFill>
                <a:latin typeface="Trebuchet MS"/>
                <a:ea typeface="Trebuchet MS"/>
                <a:cs typeface="Trebuchet MS"/>
                <a:sym typeface="Trebuchet MS"/>
              </a:defRPr>
            </a:lvl9pPr>
          </a:lstStyle>
          <a:p/>
        </p:txBody>
      </p:sp>
      <p:sp>
        <p:nvSpPr>
          <p:cNvPr id="8" name="Google Shape;8;p1"/>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B75HQsNXwhxqQZCY7HXDtuV_pCeE-5BE/view" TargetMode="Externa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rive.google.com/file/d/1w4rRBnKMhH7vylNyhGoPzUjA0EoiaMLA/view" TargetMode="Externa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inci.gov.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311700" y="381000"/>
            <a:ext cx="8520600" cy="24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300"/>
              <a:t>Visión por computadora para mejorar la</a:t>
            </a:r>
            <a:endParaRPr sz="3300"/>
          </a:p>
          <a:p>
            <a:pPr indent="0" lvl="0" marL="0" rtl="0" algn="ctr">
              <a:spcBef>
                <a:spcPts val="0"/>
              </a:spcBef>
              <a:spcAft>
                <a:spcPts val="0"/>
              </a:spcAft>
              <a:buNone/>
            </a:pPr>
            <a:r>
              <a:rPr lang="es" sz="3300"/>
              <a:t>movilidad y desplazamiento de personas</a:t>
            </a:r>
            <a:endParaRPr sz="3300"/>
          </a:p>
          <a:p>
            <a:pPr indent="0" lvl="0" marL="0" rtl="0" algn="ctr">
              <a:spcBef>
                <a:spcPts val="0"/>
              </a:spcBef>
              <a:spcAft>
                <a:spcPts val="0"/>
              </a:spcAft>
              <a:buNone/>
            </a:pPr>
            <a:r>
              <a:rPr lang="es" sz="3300"/>
              <a:t>ciegas en ciudades</a:t>
            </a:r>
            <a:endParaRPr sz="3300"/>
          </a:p>
        </p:txBody>
      </p:sp>
      <p:sp>
        <p:nvSpPr>
          <p:cNvPr id="35" name="Google Shape;35;p8"/>
          <p:cNvSpPr txBox="1"/>
          <p:nvPr>
            <p:ph idx="1" type="subTitle"/>
          </p:nvPr>
        </p:nvSpPr>
        <p:spPr>
          <a:xfrm>
            <a:off x="311700" y="27276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Proyecto del curso - Visión de máquina</a:t>
            </a:r>
            <a:endParaRPr/>
          </a:p>
        </p:txBody>
      </p:sp>
      <p:sp>
        <p:nvSpPr>
          <p:cNvPr id="36" name="Google Shape;36;p8"/>
          <p:cNvSpPr txBox="1"/>
          <p:nvPr/>
        </p:nvSpPr>
        <p:spPr>
          <a:xfrm>
            <a:off x="1170725" y="3394350"/>
            <a:ext cx="71439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Trebuchet MS"/>
                <a:ea typeface="Trebuchet MS"/>
                <a:cs typeface="Trebuchet MS"/>
                <a:sym typeface="Trebuchet MS"/>
              </a:rPr>
              <a:t>Juan Nicolás Carvajal Useche</a:t>
            </a:r>
            <a:br>
              <a:rPr lang="es">
                <a:latin typeface="Trebuchet MS"/>
                <a:ea typeface="Trebuchet MS"/>
                <a:cs typeface="Trebuchet MS"/>
                <a:sym typeface="Trebuchet MS"/>
              </a:rPr>
            </a:br>
            <a:r>
              <a:rPr lang="es">
                <a:latin typeface="Trebuchet MS"/>
                <a:ea typeface="Trebuchet MS"/>
                <a:cs typeface="Trebuchet MS"/>
                <a:sym typeface="Trebuchet MS"/>
              </a:rPr>
              <a:t>Gabriela María Castro Beltrán</a:t>
            </a:r>
            <a:endParaRPr>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Yolo v5</a:t>
            </a:r>
            <a:endParaRPr/>
          </a:p>
          <a:p>
            <a:pPr indent="0" lvl="0" marL="0" rtl="0" algn="l">
              <a:spcBef>
                <a:spcPts val="0"/>
              </a:spcBef>
              <a:spcAft>
                <a:spcPts val="0"/>
              </a:spcAft>
              <a:buNone/>
            </a:pPr>
            <a:r>
              <a:t/>
            </a:r>
            <a:endParaRPr/>
          </a:p>
        </p:txBody>
      </p:sp>
      <p:pic>
        <p:nvPicPr>
          <p:cNvPr id="99" name="Google Shape;99;p17"/>
          <p:cNvPicPr preferRelativeResize="0"/>
          <p:nvPr/>
        </p:nvPicPr>
        <p:blipFill>
          <a:blip r:embed="rId3">
            <a:alphaModFix/>
          </a:blip>
          <a:stretch>
            <a:fillRect/>
          </a:stretch>
        </p:blipFill>
        <p:spPr>
          <a:xfrm>
            <a:off x="2299875" y="1056225"/>
            <a:ext cx="4187524" cy="3242125"/>
          </a:xfrm>
          <a:prstGeom prst="rect">
            <a:avLst/>
          </a:prstGeom>
          <a:noFill/>
          <a:ln>
            <a:noFill/>
          </a:ln>
        </p:spPr>
      </p:pic>
      <p:sp>
        <p:nvSpPr>
          <p:cNvPr id="100" name="Google Shape;100;p17"/>
          <p:cNvSpPr txBox="1"/>
          <p:nvPr/>
        </p:nvSpPr>
        <p:spPr>
          <a:xfrm>
            <a:off x="694450" y="4410950"/>
            <a:ext cx="67713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Trebuchet MS"/>
                <a:ea typeface="Trebuchet MS"/>
                <a:cs typeface="Trebuchet MS"/>
                <a:sym typeface="Trebuchet MS"/>
              </a:rPr>
              <a:t>Se carga el repositorio del creador (Ultralytics) y se carga el dataset </a:t>
            </a: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Yolo v5</a:t>
            </a:r>
            <a:endParaRPr/>
          </a:p>
          <a:p>
            <a:pPr indent="0" lvl="0" marL="0" rtl="0" algn="l">
              <a:spcBef>
                <a:spcPts val="0"/>
              </a:spcBef>
              <a:spcAft>
                <a:spcPts val="0"/>
              </a:spcAft>
              <a:buNone/>
            </a:pPr>
            <a:r>
              <a:t/>
            </a:r>
            <a:endParaRPr/>
          </a:p>
        </p:txBody>
      </p:sp>
      <p:sp>
        <p:nvSpPr>
          <p:cNvPr id="106" name="Google Shape;106;p18"/>
          <p:cNvSpPr txBox="1"/>
          <p:nvPr/>
        </p:nvSpPr>
        <p:spPr>
          <a:xfrm>
            <a:off x="651150" y="3700900"/>
            <a:ext cx="72303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Trebuchet MS"/>
                <a:ea typeface="Trebuchet MS"/>
                <a:cs typeface="Trebuchet MS"/>
                <a:sym typeface="Trebuchet MS"/>
              </a:rPr>
              <a:t>Se entrena el algoritmo seleccionando los epochs, el batch size y el tamaño de imagen, se especifica la ruta del archivo .yaml y la carpeta de destino de los pesos</a:t>
            </a:r>
            <a:endParaRPr>
              <a:latin typeface="Trebuchet MS"/>
              <a:ea typeface="Trebuchet MS"/>
              <a:cs typeface="Trebuchet MS"/>
              <a:sym typeface="Trebuchet MS"/>
            </a:endParaRPr>
          </a:p>
        </p:txBody>
      </p:sp>
      <p:pic>
        <p:nvPicPr>
          <p:cNvPr id="107" name="Google Shape;107;p18"/>
          <p:cNvPicPr preferRelativeResize="0"/>
          <p:nvPr/>
        </p:nvPicPr>
        <p:blipFill>
          <a:blip r:embed="rId3">
            <a:alphaModFix/>
          </a:blip>
          <a:stretch>
            <a:fillRect/>
          </a:stretch>
        </p:blipFill>
        <p:spPr>
          <a:xfrm>
            <a:off x="182250" y="1620400"/>
            <a:ext cx="8839201" cy="16750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Yolo v5</a:t>
            </a:r>
            <a:endParaRPr/>
          </a:p>
          <a:p>
            <a:pPr indent="0" lvl="0" marL="0" rtl="0" algn="l">
              <a:spcBef>
                <a:spcPts val="0"/>
              </a:spcBef>
              <a:spcAft>
                <a:spcPts val="0"/>
              </a:spcAft>
              <a:buNone/>
            </a:pPr>
            <a:r>
              <a:t/>
            </a:r>
            <a:endParaRPr/>
          </a:p>
        </p:txBody>
      </p:sp>
      <p:sp>
        <p:nvSpPr>
          <p:cNvPr id="113" name="Google Shape;113;p19"/>
          <p:cNvSpPr txBox="1"/>
          <p:nvPr/>
        </p:nvSpPr>
        <p:spPr>
          <a:xfrm>
            <a:off x="815675" y="3241975"/>
            <a:ext cx="73257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Trebuchet MS"/>
                <a:ea typeface="Trebuchet MS"/>
                <a:cs typeface="Trebuchet MS"/>
                <a:sym typeface="Trebuchet MS"/>
              </a:rPr>
              <a:t>Con el algoritmo entrenado, se carga una imagen y se corre la inferencia, especificando el tamaño de la imagen su ruta, el archivo de pesos y el umbral de detección.</a:t>
            </a:r>
            <a:endParaRPr>
              <a:latin typeface="Trebuchet MS"/>
              <a:ea typeface="Trebuchet MS"/>
              <a:cs typeface="Trebuchet MS"/>
              <a:sym typeface="Trebuchet MS"/>
            </a:endParaRPr>
          </a:p>
        </p:txBody>
      </p:sp>
      <p:pic>
        <p:nvPicPr>
          <p:cNvPr id="114" name="Google Shape;114;p19"/>
          <p:cNvPicPr preferRelativeResize="0"/>
          <p:nvPr/>
        </p:nvPicPr>
        <p:blipFill>
          <a:blip r:embed="rId3">
            <a:alphaModFix/>
          </a:blip>
          <a:stretch>
            <a:fillRect/>
          </a:stretch>
        </p:blipFill>
        <p:spPr>
          <a:xfrm>
            <a:off x="126425" y="1324188"/>
            <a:ext cx="9143999" cy="1466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828675"/>
            <a:ext cx="8520600" cy="30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Resultados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del entrenamiento</a:t>
            </a:r>
            <a:endParaRPr/>
          </a:p>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1021713" y="1017725"/>
            <a:ext cx="7160274" cy="3580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en imágenes</a:t>
            </a:r>
            <a:endParaRPr/>
          </a:p>
          <a:p>
            <a:pPr indent="0" lvl="0" marL="0" rtl="0" algn="l">
              <a:spcBef>
                <a:spcPts val="0"/>
              </a:spcBef>
              <a:spcAft>
                <a:spcPts val="0"/>
              </a:spcAft>
              <a:buNone/>
            </a:pPr>
            <a:r>
              <a:t/>
            </a:r>
            <a:endParaRPr/>
          </a:p>
        </p:txBody>
      </p:sp>
      <p:pic>
        <p:nvPicPr>
          <p:cNvPr id="131" name="Google Shape;131;p22"/>
          <p:cNvPicPr preferRelativeResize="0"/>
          <p:nvPr/>
        </p:nvPicPr>
        <p:blipFill>
          <a:blip r:embed="rId3">
            <a:alphaModFix/>
          </a:blip>
          <a:stretch>
            <a:fillRect/>
          </a:stretch>
        </p:blipFill>
        <p:spPr>
          <a:xfrm>
            <a:off x="247650" y="1199775"/>
            <a:ext cx="2789225" cy="3171850"/>
          </a:xfrm>
          <a:prstGeom prst="rect">
            <a:avLst/>
          </a:prstGeom>
          <a:noFill/>
          <a:ln>
            <a:noFill/>
          </a:ln>
        </p:spPr>
      </p:pic>
      <p:pic>
        <p:nvPicPr>
          <p:cNvPr id="132" name="Google Shape;132;p22"/>
          <p:cNvPicPr preferRelativeResize="0"/>
          <p:nvPr/>
        </p:nvPicPr>
        <p:blipFill>
          <a:blip r:embed="rId4">
            <a:alphaModFix/>
          </a:blip>
          <a:stretch>
            <a:fillRect/>
          </a:stretch>
        </p:blipFill>
        <p:spPr>
          <a:xfrm>
            <a:off x="3343808" y="1199763"/>
            <a:ext cx="2456368" cy="3171825"/>
          </a:xfrm>
          <a:prstGeom prst="rect">
            <a:avLst/>
          </a:prstGeom>
          <a:noFill/>
          <a:ln>
            <a:noFill/>
          </a:ln>
        </p:spPr>
      </p:pic>
      <p:pic>
        <p:nvPicPr>
          <p:cNvPr id="133" name="Google Shape;133;p22"/>
          <p:cNvPicPr preferRelativeResize="0"/>
          <p:nvPr/>
        </p:nvPicPr>
        <p:blipFill>
          <a:blip r:embed="rId5">
            <a:alphaModFix/>
          </a:blip>
          <a:stretch>
            <a:fillRect/>
          </a:stretch>
        </p:blipFill>
        <p:spPr>
          <a:xfrm>
            <a:off x="6231156" y="1199787"/>
            <a:ext cx="2435643" cy="317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en videos</a:t>
            </a:r>
            <a:endParaRPr/>
          </a:p>
          <a:p>
            <a:pPr indent="0" lvl="0" marL="0" rtl="0" algn="l">
              <a:spcBef>
                <a:spcPts val="0"/>
              </a:spcBef>
              <a:spcAft>
                <a:spcPts val="0"/>
              </a:spcAft>
              <a:buNone/>
            </a:pPr>
            <a:r>
              <a:t/>
            </a:r>
            <a:endParaRPr/>
          </a:p>
        </p:txBody>
      </p:sp>
      <p:pic>
        <p:nvPicPr>
          <p:cNvPr id="139" name="Google Shape;139;p23" title="PruebaYolo (2).mp4">
            <a:hlinkClick r:id="rId3"/>
          </p:cNvPr>
          <p:cNvPicPr preferRelativeResize="0"/>
          <p:nvPr/>
        </p:nvPicPr>
        <p:blipFill>
          <a:blip r:embed="rId4">
            <a:alphaModFix/>
          </a:blip>
          <a:stretch>
            <a:fillRect/>
          </a:stretch>
        </p:blipFill>
        <p:spPr>
          <a:xfrm>
            <a:off x="2315850" y="11457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en videos</a:t>
            </a:r>
            <a:endParaRPr/>
          </a:p>
          <a:p>
            <a:pPr indent="0" lvl="0" marL="0" rtl="0" algn="l">
              <a:spcBef>
                <a:spcPts val="0"/>
              </a:spcBef>
              <a:spcAft>
                <a:spcPts val="0"/>
              </a:spcAft>
              <a:buNone/>
            </a:pPr>
            <a:r>
              <a:t/>
            </a:r>
            <a:endParaRPr/>
          </a:p>
        </p:txBody>
      </p:sp>
      <p:pic>
        <p:nvPicPr>
          <p:cNvPr id="145" name="Google Shape;145;p24" title="PruebaYoloNoche (1).mp4">
            <a:hlinkClick r:id="rId3"/>
          </p:cNvPr>
          <p:cNvPicPr preferRelativeResize="0"/>
          <p:nvPr/>
        </p:nvPicPr>
        <p:blipFill>
          <a:blip r:embed="rId4">
            <a:alphaModFix/>
          </a:blip>
          <a:stretch>
            <a:fillRect/>
          </a:stretch>
        </p:blipFill>
        <p:spPr>
          <a:xfrm>
            <a:off x="1648562" y="1281025"/>
            <a:ext cx="5846875" cy="3288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151" name="Google Shape;151;p25"/>
          <p:cNvSpPr txBox="1"/>
          <p:nvPr/>
        </p:nvSpPr>
        <p:spPr>
          <a:xfrm>
            <a:off x="122950" y="1059875"/>
            <a:ext cx="8624400" cy="3507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rebuchet MS"/>
              <a:buChar char="●"/>
            </a:pPr>
            <a:r>
              <a:rPr lang="es" sz="1600">
                <a:latin typeface="Trebuchet MS"/>
                <a:ea typeface="Trebuchet MS"/>
                <a:cs typeface="Trebuchet MS"/>
                <a:sym typeface="Trebuchet MS"/>
              </a:rPr>
              <a:t>   El preproceso de las imágenes del dataset para reducir su tamaño es de vital importancia cuando se usan servicios en la nube con almacenamiento limitado, además permite un entreno más rápido.</a:t>
            </a:r>
            <a:endParaRPr sz="1600">
              <a:latin typeface="Trebuchet MS"/>
              <a:ea typeface="Trebuchet MS"/>
              <a:cs typeface="Trebuchet MS"/>
              <a:sym typeface="Trebuchet MS"/>
            </a:endParaRPr>
          </a:p>
          <a:p>
            <a:pPr indent="0" lvl="0" marL="45720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s" sz="1600">
                <a:latin typeface="Trebuchet MS"/>
                <a:ea typeface="Trebuchet MS"/>
                <a:cs typeface="Trebuchet MS"/>
                <a:sym typeface="Trebuchet MS"/>
              </a:rPr>
              <a:t>  Se observa que el algoritmo pierde robustez cuando la perspectiva de los objetos cambia, sin embargo, sigue siendo muy buena. Una forma de solucionar esto es añadiendo al dataset imágenes de los objetos en distintas perspectivas y volver a entrenar.</a:t>
            </a:r>
            <a:endParaRPr sz="1600">
              <a:latin typeface="Trebuchet MS"/>
              <a:ea typeface="Trebuchet MS"/>
              <a:cs typeface="Trebuchet MS"/>
              <a:sym typeface="Trebuchet MS"/>
            </a:endParaRPr>
          </a:p>
          <a:p>
            <a:pPr indent="0" lvl="0" marL="45720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s" sz="1600">
                <a:latin typeface="Trebuchet MS"/>
                <a:ea typeface="Trebuchet MS"/>
                <a:cs typeface="Trebuchet MS"/>
                <a:sym typeface="Trebuchet MS"/>
              </a:rPr>
              <a:t>   Para la futura entrega se recomienda evaluar también imágenes en diferentes estados de tiempo y desde más perspectivas, así como observar y redefinir las clases para que sean únicamente las clases de interés de esta aplicación.</a:t>
            </a:r>
            <a:endParaRPr sz="1600">
              <a:latin typeface="Trebuchet MS"/>
              <a:ea typeface="Trebuchet MS"/>
              <a:cs typeface="Trebuchet MS"/>
              <a:sym typeface="Trebuchet MS"/>
            </a:endParaRPr>
          </a:p>
          <a:p>
            <a:pPr indent="0" lvl="0" marL="0" rtl="0" algn="l">
              <a:spcBef>
                <a:spcPts val="0"/>
              </a:spcBef>
              <a:spcAft>
                <a:spcPts val="0"/>
              </a:spcAft>
              <a:buNone/>
            </a:pPr>
            <a:r>
              <a:t/>
            </a:r>
            <a:endParaRPr sz="160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828675"/>
            <a:ext cx="8520600" cy="30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9"/>
          <p:cNvSpPr txBox="1"/>
          <p:nvPr>
            <p:ph type="title"/>
          </p:nvPr>
        </p:nvSpPr>
        <p:spPr>
          <a:xfrm>
            <a:off x="311700" y="828675"/>
            <a:ext cx="8520600" cy="30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Introducción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50">
                <a:solidFill>
                  <a:srgbClr val="333333"/>
                </a:solidFill>
                <a:highlight>
                  <a:srgbClr val="FFFFFF"/>
                </a:highlight>
                <a:latin typeface="Arial"/>
                <a:ea typeface="Arial"/>
                <a:cs typeface="Arial"/>
                <a:sym typeface="Arial"/>
              </a:rPr>
              <a:t>Referencias</a:t>
            </a:r>
            <a:endParaRPr sz="2600"/>
          </a:p>
        </p:txBody>
      </p:sp>
      <p:sp>
        <p:nvSpPr>
          <p:cNvPr id="162" name="Google Shape;162;p27"/>
          <p:cNvSpPr txBox="1"/>
          <p:nvPr>
            <p:ph idx="1" type="body"/>
          </p:nvPr>
        </p:nvSpPr>
        <p:spPr>
          <a:xfrm>
            <a:off x="217800" y="942900"/>
            <a:ext cx="8708400" cy="35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[1]Lin, B.-S., Lee, C.-C., Chiang, P.-Y.: Simple smartphone-based guiding system for visually impaired people. Sensors 17(6), 1371 (2017)</a:t>
            </a:r>
            <a:endParaRPr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[2] Facil, J.M., Ummenhofer, B., Zhou, H., Montesano, L., Brox, T., Civera, J.: Cam-convs:camera-aware multi-scale convolutions for single-view depth. In: Proceedings of the IEEE Conference on Computer Vision and Pattern Recognition, pp. 11826–11835 (2019)</a:t>
            </a:r>
            <a:endParaRPr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[3] Bharatia, D., Ambawane, P., Rane, P.: Smart electronic stick for visually impaired using android application and Google’s cloud vision. In: 2019 Global Conference for Advancement in Technology (GCAT), pp. 1–6. IEEE (2019)</a:t>
            </a:r>
            <a:endParaRPr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[4] Hakim, H., Fadhil, A.: Navigation system for visually impaired people based on RGB-D camera and ultrasonic sensor. In: Proceedings of the International Conference on Information and Communication Technology, ICICT ’19, pp. 172–177. Association for Computing Machinery, New York (2019). ISBN 9781450366434</a:t>
            </a:r>
            <a:endParaRPr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[5] Dosi, S., Sambare, S., Singh, S., Lokhande, N., Garware, B.: Android application for object recognition using neural networks for the visually impaired. In: 2018 Fourth International Conference on Computing Communication Control and Automation (ICCUBEA), pp. 1–6. IEEE (2018)</a:t>
            </a:r>
            <a:endParaRPr sz="11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[6] Seeing AI app from Microsoft,” Seeing AI App from Microsoft, https://www.microsoft.com/en-us/ai/seeing-ai (accessed Sep. 24, 2023).</a:t>
            </a:r>
            <a:endParaRPr sz="11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[7] “Llegan a Colombia las gafas inteligentes: Instituto Nacional para Ciegos,” </a:t>
            </a:r>
            <a:r>
              <a:rPr lang="es" sz="1100" u="sng">
                <a:solidFill>
                  <a:schemeClr val="hlink"/>
                </a:solidFill>
                <a:highlight>
                  <a:srgbClr val="FFFFFF"/>
                </a:highlight>
                <a:latin typeface="Open Sans"/>
                <a:ea typeface="Open Sans"/>
                <a:cs typeface="Open Sans"/>
                <a:sym typeface="Open Sans"/>
                <a:hlinkClick r:id="rId3"/>
              </a:rPr>
              <a:t>www.inci.gov.co</a:t>
            </a:r>
            <a:r>
              <a:rPr lang="es" sz="1100">
                <a:solidFill>
                  <a:schemeClr val="dk1"/>
                </a:solidFill>
                <a:highlight>
                  <a:srgbClr val="FFFFFF"/>
                </a:highlight>
                <a:latin typeface="Open Sans"/>
                <a:ea typeface="Open Sans"/>
                <a:cs typeface="Open Sans"/>
                <a:sym typeface="Open Sans"/>
              </a:rPr>
              <a:t>, https://www.inci.gov.co/blog/llegan-colombia-las-gafas-inteligente,(accessed Sep. 24, 2023).</a:t>
            </a:r>
            <a:endParaRPr sz="11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100">
                <a:solidFill>
                  <a:schemeClr val="dk1"/>
                </a:solidFill>
                <a:highlight>
                  <a:srgbClr val="FFFFFF"/>
                </a:highlight>
                <a:latin typeface="Open Sans"/>
                <a:ea typeface="Open Sans"/>
                <a:cs typeface="Open Sans"/>
                <a:sym typeface="Open Sans"/>
              </a:rPr>
              <a:t>[8] Panasonic, “Gafas Inteligentes para las personas con Discapacidad Visual,” Blog de Panasonic España, https://blog.panasonic.es/innovacion/gafas-inteligentes-discapacidad-visual-biel-glasses/ (accessed Sep. 24, 2023).</a:t>
            </a:r>
            <a:endParaRPr sz="11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nvSpPr>
        <p:spPr>
          <a:xfrm>
            <a:off x="247650" y="445025"/>
            <a:ext cx="870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800">
                <a:solidFill>
                  <a:srgbClr val="1F204D"/>
                </a:solidFill>
                <a:latin typeface="Trebuchet MS"/>
                <a:ea typeface="Trebuchet MS"/>
                <a:cs typeface="Trebuchet MS"/>
                <a:sym typeface="Trebuchet MS"/>
              </a:rPr>
              <a:t>Solución propuesta </a:t>
            </a:r>
            <a:endParaRPr b="1" sz="2800">
              <a:solidFill>
                <a:srgbClr val="1F204D"/>
              </a:solidFill>
              <a:latin typeface="Trebuchet MS"/>
              <a:ea typeface="Trebuchet MS"/>
              <a:cs typeface="Trebuchet MS"/>
              <a:sym typeface="Trebuchet MS"/>
            </a:endParaRPr>
          </a:p>
        </p:txBody>
      </p:sp>
      <p:sp>
        <p:nvSpPr>
          <p:cNvPr id="47" name="Google Shape;47;p10"/>
          <p:cNvSpPr txBox="1"/>
          <p:nvPr/>
        </p:nvSpPr>
        <p:spPr>
          <a:xfrm>
            <a:off x="217800" y="4161950"/>
            <a:ext cx="8708400" cy="6507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lang="es" sz="1450">
                <a:solidFill>
                  <a:srgbClr val="000000"/>
                </a:solidFill>
                <a:highlight>
                  <a:srgbClr val="FFFFFF"/>
                </a:highlight>
              </a:rPr>
              <a:t>Este programa debe ser capaz de detectar, clasificar y avisarle al usuario sobre los objetos de su entorno. También debe ser capaz de indicarle si se está acercando a un obstáculo u objeto “clave”.</a:t>
            </a:r>
            <a:endParaRPr sz="1450">
              <a:solidFill>
                <a:srgbClr val="000000"/>
              </a:solidFill>
              <a:highlight>
                <a:srgbClr val="FFFFFF"/>
              </a:highlight>
            </a:endParaRPr>
          </a:p>
          <a:p>
            <a:pPr indent="0" lvl="0" marL="0" rtl="0" algn="l">
              <a:spcBef>
                <a:spcPts val="800"/>
              </a:spcBef>
              <a:spcAft>
                <a:spcPts val="0"/>
              </a:spcAft>
              <a:buNone/>
            </a:pPr>
            <a:r>
              <a:t/>
            </a:r>
            <a:endParaRPr sz="1450">
              <a:solidFill>
                <a:srgbClr val="000000"/>
              </a:solidFill>
              <a:highlight>
                <a:srgbClr val="FFFFFF"/>
              </a:highlight>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450">
              <a:solidFill>
                <a:srgbClr val="000000"/>
              </a:solidFill>
              <a:highlight>
                <a:srgbClr val="FFFFFF"/>
              </a:highlight>
            </a:endParaRPr>
          </a:p>
          <a:p>
            <a:pPr indent="0" lvl="0" marL="0" rtl="0" algn="l">
              <a:lnSpc>
                <a:spcPct val="115000"/>
              </a:lnSpc>
              <a:spcBef>
                <a:spcPts val="0"/>
              </a:spcBef>
              <a:spcAft>
                <a:spcPts val="0"/>
              </a:spcAft>
              <a:buNone/>
            </a:pPr>
            <a:r>
              <a:t/>
            </a:r>
            <a:endParaRPr sz="1800">
              <a:solidFill>
                <a:srgbClr val="434343"/>
              </a:solidFill>
              <a:latin typeface="Trebuchet MS"/>
              <a:ea typeface="Trebuchet MS"/>
              <a:cs typeface="Trebuchet MS"/>
              <a:sym typeface="Trebuchet MS"/>
            </a:endParaRPr>
          </a:p>
        </p:txBody>
      </p:sp>
      <p:sp>
        <p:nvSpPr>
          <p:cNvPr id="48" name="Google Shape;48;p10"/>
          <p:cNvSpPr txBox="1"/>
          <p:nvPr/>
        </p:nvSpPr>
        <p:spPr>
          <a:xfrm>
            <a:off x="217800" y="1097175"/>
            <a:ext cx="8708400" cy="6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450">
                <a:solidFill>
                  <a:srgbClr val="000000"/>
                </a:solidFill>
                <a:highlight>
                  <a:srgbClr val="FFFFFF"/>
                </a:highlight>
              </a:rPr>
              <a:t>Se creará un software de apoyo para las personas con discapacidad visual, con el fin de ayudarlos a ubicarse en su entorno mediante la detección de objetos y obstáculos usando visión por computadora.</a:t>
            </a:r>
            <a:endParaRPr sz="1450">
              <a:solidFill>
                <a:srgbClr val="000000"/>
              </a:solidFill>
              <a:highlight>
                <a:srgbClr val="FFFFFF"/>
              </a:highlight>
            </a:endParaRPr>
          </a:p>
          <a:p>
            <a:pPr indent="0" lvl="0" marL="0" rtl="0" algn="l">
              <a:lnSpc>
                <a:spcPct val="115000"/>
              </a:lnSpc>
              <a:spcBef>
                <a:spcPts val="0"/>
              </a:spcBef>
              <a:spcAft>
                <a:spcPts val="0"/>
              </a:spcAft>
              <a:buNone/>
            </a:pPr>
            <a:r>
              <a:t/>
            </a:r>
            <a:endParaRPr sz="1800">
              <a:solidFill>
                <a:srgbClr val="434343"/>
              </a:solidFill>
              <a:latin typeface="Trebuchet MS"/>
              <a:ea typeface="Trebuchet MS"/>
              <a:cs typeface="Trebuchet MS"/>
              <a:sym typeface="Trebuchet MS"/>
            </a:endParaRPr>
          </a:p>
        </p:txBody>
      </p:sp>
      <p:pic>
        <p:nvPicPr>
          <p:cNvPr id="49" name="Google Shape;49;p10"/>
          <p:cNvPicPr preferRelativeResize="0"/>
          <p:nvPr/>
        </p:nvPicPr>
        <p:blipFill>
          <a:blip r:embed="rId3">
            <a:alphaModFix/>
          </a:blip>
          <a:stretch>
            <a:fillRect/>
          </a:stretch>
        </p:blipFill>
        <p:spPr>
          <a:xfrm>
            <a:off x="741225" y="1900275"/>
            <a:ext cx="3239418" cy="2109275"/>
          </a:xfrm>
          <a:prstGeom prst="rect">
            <a:avLst/>
          </a:prstGeom>
          <a:noFill/>
          <a:ln>
            <a:noFill/>
          </a:ln>
        </p:spPr>
      </p:pic>
      <p:pic>
        <p:nvPicPr>
          <p:cNvPr id="50" name="Google Shape;50;p10"/>
          <p:cNvPicPr preferRelativeResize="0"/>
          <p:nvPr/>
        </p:nvPicPr>
        <p:blipFill>
          <a:blip r:embed="rId4">
            <a:alphaModFix/>
          </a:blip>
          <a:stretch>
            <a:fillRect/>
          </a:stretch>
        </p:blipFill>
        <p:spPr>
          <a:xfrm>
            <a:off x="4297568" y="1900275"/>
            <a:ext cx="3767755" cy="210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311700" y="828675"/>
            <a:ext cx="8520600" cy="30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Implementación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Base de datos</a:t>
            </a:r>
            <a:endParaRPr/>
          </a:p>
          <a:p>
            <a:pPr indent="0" lvl="0" marL="0" rtl="0" algn="l">
              <a:spcBef>
                <a:spcPts val="0"/>
              </a:spcBef>
              <a:spcAft>
                <a:spcPts val="0"/>
              </a:spcAft>
              <a:buNone/>
            </a:pPr>
            <a:r>
              <a:t/>
            </a:r>
            <a:endParaRPr/>
          </a:p>
        </p:txBody>
      </p:sp>
      <p:pic>
        <p:nvPicPr>
          <p:cNvPr id="61" name="Google Shape;61;p12"/>
          <p:cNvPicPr preferRelativeResize="0"/>
          <p:nvPr/>
        </p:nvPicPr>
        <p:blipFill>
          <a:blip r:embed="rId3">
            <a:alphaModFix/>
          </a:blip>
          <a:stretch>
            <a:fillRect/>
          </a:stretch>
        </p:blipFill>
        <p:spPr>
          <a:xfrm>
            <a:off x="970950" y="1228975"/>
            <a:ext cx="3193975" cy="3163475"/>
          </a:xfrm>
          <a:prstGeom prst="rect">
            <a:avLst/>
          </a:prstGeom>
          <a:noFill/>
          <a:ln>
            <a:noFill/>
          </a:ln>
        </p:spPr>
      </p:pic>
      <p:pic>
        <p:nvPicPr>
          <p:cNvPr id="62" name="Google Shape;62;p12"/>
          <p:cNvPicPr preferRelativeResize="0"/>
          <p:nvPr/>
        </p:nvPicPr>
        <p:blipFill>
          <a:blip r:embed="rId4">
            <a:alphaModFix/>
          </a:blip>
          <a:stretch>
            <a:fillRect/>
          </a:stretch>
        </p:blipFill>
        <p:spPr>
          <a:xfrm>
            <a:off x="4629166" y="3626113"/>
            <a:ext cx="3935534" cy="766325"/>
          </a:xfrm>
          <a:prstGeom prst="rect">
            <a:avLst/>
          </a:prstGeom>
          <a:noFill/>
          <a:ln>
            <a:noFill/>
          </a:ln>
        </p:spPr>
      </p:pic>
      <p:sp>
        <p:nvSpPr>
          <p:cNvPr id="63" name="Google Shape;63;p12"/>
          <p:cNvSpPr txBox="1"/>
          <p:nvPr/>
        </p:nvSpPr>
        <p:spPr>
          <a:xfrm>
            <a:off x="4843725" y="1105825"/>
            <a:ext cx="3506400" cy="22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latin typeface="Verdana"/>
                <a:ea typeface="Verdana"/>
                <a:cs typeface="Verdana"/>
                <a:sym typeface="Verdana"/>
              </a:rPr>
              <a:t>Carla Dataset</a:t>
            </a:r>
            <a:endParaRPr sz="2600">
              <a:latin typeface="Verdana"/>
              <a:ea typeface="Verdana"/>
              <a:cs typeface="Verdana"/>
              <a:sym typeface="Verdana"/>
            </a:endParaRPr>
          </a:p>
          <a:p>
            <a:pPr indent="0" lvl="0" marL="0" rtl="0" algn="ctr">
              <a:spcBef>
                <a:spcPts val="0"/>
              </a:spcBef>
              <a:spcAft>
                <a:spcPts val="0"/>
              </a:spcAft>
              <a:buNone/>
            </a:pPr>
            <a:r>
              <a:t/>
            </a:r>
            <a:endParaRPr sz="26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s" sz="1200">
                <a:latin typeface="Verdana"/>
                <a:ea typeface="Verdana"/>
                <a:cs typeface="Verdana"/>
                <a:sym typeface="Verdana"/>
              </a:rPr>
              <a:t>1601 </a:t>
            </a:r>
            <a:r>
              <a:rPr lang="es" sz="1200">
                <a:latin typeface="Verdana"/>
                <a:ea typeface="Verdana"/>
                <a:cs typeface="Verdana"/>
                <a:sym typeface="Verdana"/>
              </a:rPr>
              <a:t>imágenes</a:t>
            </a:r>
            <a:r>
              <a:rPr lang="es" sz="1200">
                <a:latin typeface="Verdana"/>
                <a:ea typeface="Verdana"/>
                <a:cs typeface="Verdana"/>
                <a:sym typeface="Verdana"/>
              </a:rPr>
              <a:t> de entrenamiento</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s" sz="1200">
                <a:latin typeface="Verdana"/>
                <a:ea typeface="Verdana"/>
                <a:cs typeface="Verdana"/>
                <a:sym typeface="Verdana"/>
              </a:rPr>
              <a:t>265 imágenes de validación</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s" sz="1200">
                <a:latin typeface="Verdana"/>
                <a:ea typeface="Verdana"/>
                <a:cs typeface="Verdana"/>
                <a:sym typeface="Verdana"/>
              </a:rPr>
              <a:t>Disponible anotaciones en formato COCO y YOLOV5</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s" sz="1200">
                <a:latin typeface="Verdana"/>
                <a:ea typeface="Verdana"/>
                <a:cs typeface="Verdana"/>
                <a:sym typeface="Verdana"/>
              </a:rPr>
              <a:t>Cajas delimitadoras</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s" sz="1200">
                <a:latin typeface="Verdana"/>
                <a:ea typeface="Verdana"/>
                <a:cs typeface="Verdana"/>
                <a:sym typeface="Verdana"/>
              </a:rPr>
              <a:t>10 </a:t>
            </a:r>
            <a:r>
              <a:rPr lang="es" sz="1200">
                <a:latin typeface="Verdana"/>
                <a:ea typeface="Verdana"/>
                <a:cs typeface="Verdana"/>
                <a:sym typeface="Verdana"/>
              </a:rPr>
              <a:t>Categorías</a:t>
            </a:r>
            <a:endParaRPr sz="12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Base de datos</a:t>
            </a:r>
            <a:endParaRPr/>
          </a:p>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560800" y="2526873"/>
            <a:ext cx="7947575" cy="1001577"/>
          </a:xfrm>
          <a:prstGeom prst="rect">
            <a:avLst/>
          </a:prstGeom>
          <a:noFill/>
          <a:ln>
            <a:noFill/>
          </a:ln>
        </p:spPr>
      </p:pic>
      <p:pic>
        <p:nvPicPr>
          <p:cNvPr id="70" name="Google Shape;70;p13"/>
          <p:cNvPicPr preferRelativeResize="0"/>
          <p:nvPr/>
        </p:nvPicPr>
        <p:blipFill>
          <a:blip r:embed="rId4">
            <a:alphaModFix/>
          </a:blip>
          <a:stretch>
            <a:fillRect/>
          </a:stretch>
        </p:blipFill>
        <p:spPr>
          <a:xfrm>
            <a:off x="695200" y="1425400"/>
            <a:ext cx="7813175" cy="707750"/>
          </a:xfrm>
          <a:prstGeom prst="rect">
            <a:avLst/>
          </a:prstGeom>
          <a:noFill/>
          <a:ln>
            <a:noFill/>
          </a:ln>
        </p:spPr>
      </p:pic>
      <p:pic>
        <p:nvPicPr>
          <p:cNvPr id="71" name="Google Shape;71;p13"/>
          <p:cNvPicPr preferRelativeResize="0"/>
          <p:nvPr/>
        </p:nvPicPr>
        <p:blipFill>
          <a:blip r:embed="rId5">
            <a:alphaModFix/>
          </a:blip>
          <a:stretch>
            <a:fillRect/>
          </a:stretch>
        </p:blipFill>
        <p:spPr>
          <a:xfrm>
            <a:off x="483175" y="4052275"/>
            <a:ext cx="8102824" cy="438800"/>
          </a:xfrm>
          <a:prstGeom prst="rect">
            <a:avLst/>
          </a:prstGeom>
          <a:noFill/>
          <a:ln>
            <a:noFill/>
          </a:ln>
        </p:spPr>
      </p:pic>
      <p:sp>
        <p:nvSpPr>
          <p:cNvPr id="72" name="Google Shape;72;p13"/>
          <p:cNvSpPr txBox="1"/>
          <p:nvPr/>
        </p:nvSpPr>
        <p:spPr>
          <a:xfrm>
            <a:off x="483175" y="1017725"/>
            <a:ext cx="3958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Verdana"/>
                <a:ea typeface="Verdana"/>
                <a:cs typeface="Verdana"/>
                <a:sym typeface="Verdana"/>
              </a:rPr>
              <a:t>Cajas delimitadoras en formato YOLO:</a:t>
            </a:r>
            <a:endParaRPr>
              <a:latin typeface="Verdana"/>
              <a:ea typeface="Verdana"/>
              <a:cs typeface="Verdana"/>
              <a:sym typeface="Verdana"/>
            </a:endParaRPr>
          </a:p>
        </p:txBody>
      </p:sp>
      <p:sp>
        <p:nvSpPr>
          <p:cNvPr id="73" name="Google Shape;73;p13"/>
          <p:cNvSpPr txBox="1"/>
          <p:nvPr/>
        </p:nvSpPr>
        <p:spPr>
          <a:xfrm>
            <a:off x="560800" y="2119875"/>
            <a:ext cx="3958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Verdana"/>
                <a:ea typeface="Verdana"/>
                <a:cs typeface="Verdana"/>
                <a:sym typeface="Verdana"/>
              </a:rPr>
              <a:t>Categorías</a:t>
            </a:r>
            <a:r>
              <a:rPr lang="es">
                <a:latin typeface="Verdana"/>
                <a:ea typeface="Verdana"/>
                <a:cs typeface="Verdana"/>
                <a:sym typeface="Verdana"/>
              </a:rPr>
              <a:t> de Carla Dataset:</a:t>
            </a:r>
            <a:endParaRPr>
              <a:latin typeface="Verdana"/>
              <a:ea typeface="Verdana"/>
              <a:cs typeface="Verdana"/>
              <a:sym typeface="Verdana"/>
            </a:endParaRPr>
          </a:p>
        </p:txBody>
      </p:sp>
      <p:sp>
        <p:nvSpPr>
          <p:cNvPr id="74" name="Google Shape;74;p13"/>
          <p:cNvSpPr txBox="1"/>
          <p:nvPr/>
        </p:nvSpPr>
        <p:spPr>
          <a:xfrm>
            <a:off x="695200" y="3600913"/>
            <a:ext cx="3958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Verdana"/>
                <a:ea typeface="Verdana"/>
                <a:cs typeface="Verdana"/>
                <a:sym typeface="Verdana"/>
              </a:rPr>
              <a:t>Anotaciones en formato COCO:</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Preprocesamiento </a:t>
            </a:r>
            <a:endParaRPr/>
          </a:p>
          <a:p>
            <a:pPr indent="0" lvl="0" marL="0" rtl="0" algn="l">
              <a:spcBef>
                <a:spcPts val="0"/>
              </a:spcBef>
              <a:spcAft>
                <a:spcPts val="0"/>
              </a:spcAft>
              <a:buNone/>
            </a:pPr>
            <a:r>
              <a:t/>
            </a:r>
            <a:endParaRPr/>
          </a:p>
        </p:txBody>
      </p:sp>
      <p:pic>
        <p:nvPicPr>
          <p:cNvPr id="80" name="Google Shape;80;p14"/>
          <p:cNvPicPr preferRelativeResize="0"/>
          <p:nvPr/>
        </p:nvPicPr>
        <p:blipFill>
          <a:blip r:embed="rId3">
            <a:alphaModFix/>
          </a:blip>
          <a:stretch>
            <a:fillRect/>
          </a:stretch>
        </p:blipFill>
        <p:spPr>
          <a:xfrm>
            <a:off x="734888" y="1296050"/>
            <a:ext cx="7733926" cy="3060650"/>
          </a:xfrm>
          <a:prstGeom prst="rect">
            <a:avLst/>
          </a:prstGeom>
          <a:noFill/>
          <a:ln>
            <a:noFill/>
          </a:ln>
        </p:spPr>
      </p:pic>
      <p:sp>
        <p:nvSpPr>
          <p:cNvPr id="81" name="Google Shape;81;p14"/>
          <p:cNvSpPr txBox="1"/>
          <p:nvPr/>
        </p:nvSpPr>
        <p:spPr>
          <a:xfrm>
            <a:off x="524150" y="1045825"/>
            <a:ext cx="19305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Preprocesamiento</a:t>
            </a:r>
            <a:endParaRPr/>
          </a:p>
          <a:p>
            <a:pPr indent="0" lvl="0" marL="0" rtl="0" algn="l">
              <a:spcBef>
                <a:spcPts val="0"/>
              </a:spcBef>
              <a:spcAft>
                <a:spcPts val="0"/>
              </a:spcAft>
              <a:buNone/>
            </a:pPr>
            <a:r>
              <a:t/>
            </a:r>
            <a:endParaRPr/>
          </a:p>
        </p:txBody>
      </p:sp>
      <p:pic>
        <p:nvPicPr>
          <p:cNvPr id="87" name="Google Shape;87;p15"/>
          <p:cNvPicPr preferRelativeResize="0"/>
          <p:nvPr/>
        </p:nvPicPr>
        <p:blipFill>
          <a:blip r:embed="rId3">
            <a:alphaModFix/>
          </a:blip>
          <a:stretch>
            <a:fillRect/>
          </a:stretch>
        </p:blipFill>
        <p:spPr>
          <a:xfrm>
            <a:off x="1217500" y="1235750"/>
            <a:ext cx="6708976" cy="330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Preprocesamiento</a:t>
            </a:r>
            <a:endParaRPr/>
          </a:p>
          <a:p>
            <a:pPr indent="0" lvl="0" marL="0" rtl="0" algn="l">
              <a:spcBef>
                <a:spcPts val="0"/>
              </a:spcBef>
              <a:spcAft>
                <a:spcPts val="0"/>
              </a:spcAft>
              <a:buNone/>
            </a:pPr>
            <a:r>
              <a:t/>
            </a:r>
            <a:endParaRPr/>
          </a:p>
        </p:txBody>
      </p:sp>
      <p:pic>
        <p:nvPicPr>
          <p:cNvPr id="93" name="Google Shape;93;p16"/>
          <p:cNvPicPr preferRelativeResize="0"/>
          <p:nvPr/>
        </p:nvPicPr>
        <p:blipFill>
          <a:blip r:embed="rId3">
            <a:alphaModFix/>
          </a:blip>
          <a:stretch>
            <a:fillRect/>
          </a:stretch>
        </p:blipFill>
        <p:spPr>
          <a:xfrm>
            <a:off x="627750" y="1403375"/>
            <a:ext cx="7888500" cy="233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