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9E8D29-4001-429C-BA4D-D614CB45C110}" v="1" dt="2023-03-03T17:47:26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y Jager (0870145)" userId="ae8f2c0d-1bb9-46a0-adf9-e7df4343f24d" providerId="ADAL" clId="{F39E8D29-4001-429C-BA4D-D614CB45C110}"/>
    <pc:docChg chg="addSld modSld">
      <pc:chgData name="Gaby Jager (0870145)" userId="ae8f2c0d-1bb9-46a0-adf9-e7df4343f24d" providerId="ADAL" clId="{F39E8D29-4001-429C-BA4D-D614CB45C110}" dt="2023-03-03T17:59:43.580" v="8" actId="680"/>
      <pc:docMkLst>
        <pc:docMk/>
      </pc:docMkLst>
      <pc:sldChg chg="addSp modSp">
        <pc:chgData name="Gaby Jager (0870145)" userId="ae8f2c0d-1bb9-46a0-adf9-e7df4343f24d" providerId="ADAL" clId="{F39E8D29-4001-429C-BA4D-D614CB45C110}" dt="2023-03-03T17:47:26.448" v="0"/>
        <pc:sldMkLst>
          <pc:docMk/>
          <pc:sldMk cId="1153272742" sldId="262"/>
        </pc:sldMkLst>
        <pc:graphicFrameChg chg="add mod">
          <ac:chgData name="Gaby Jager (0870145)" userId="ae8f2c0d-1bb9-46a0-adf9-e7df4343f24d" providerId="ADAL" clId="{F39E8D29-4001-429C-BA4D-D614CB45C110}" dt="2023-03-03T17:47:26.448" v="0"/>
          <ac:graphicFrameMkLst>
            <pc:docMk/>
            <pc:sldMk cId="1153272742" sldId="262"/>
            <ac:graphicFrameMk id="3" creationId="{89FE725E-AA90-DA9F-95EE-B71C6861A764}"/>
          </ac:graphicFrameMkLst>
        </pc:graphicFrameChg>
      </pc:sldChg>
      <pc:sldChg chg="addSp modSp new mod">
        <pc:chgData name="Gaby Jager (0870145)" userId="ae8f2c0d-1bb9-46a0-adf9-e7df4343f24d" providerId="ADAL" clId="{F39E8D29-4001-429C-BA4D-D614CB45C110}" dt="2023-03-03T17:58:35.599" v="7" actId="14100"/>
        <pc:sldMkLst>
          <pc:docMk/>
          <pc:sldMk cId="3565924331" sldId="263"/>
        </pc:sldMkLst>
        <pc:spChg chg="add mod">
          <ac:chgData name="Gaby Jager (0870145)" userId="ae8f2c0d-1bb9-46a0-adf9-e7df4343f24d" providerId="ADAL" clId="{F39E8D29-4001-429C-BA4D-D614CB45C110}" dt="2023-03-03T17:53:22.643" v="3" actId="1076"/>
          <ac:spMkLst>
            <pc:docMk/>
            <pc:sldMk cId="3565924331" sldId="263"/>
            <ac:spMk id="4" creationId="{846DEB27-50EB-8CD5-A946-C0411E06E59F}"/>
          </ac:spMkLst>
        </pc:spChg>
        <pc:spChg chg="add mod">
          <ac:chgData name="Gaby Jager (0870145)" userId="ae8f2c0d-1bb9-46a0-adf9-e7df4343f24d" providerId="ADAL" clId="{F39E8D29-4001-429C-BA4D-D614CB45C110}" dt="2023-03-03T17:58:35.599" v="7" actId="14100"/>
          <ac:spMkLst>
            <pc:docMk/>
            <pc:sldMk cId="3565924331" sldId="263"/>
            <ac:spMk id="6" creationId="{DA1AF2B0-31C4-3EAB-6DDF-86D625EEC0D1}"/>
          </ac:spMkLst>
        </pc:spChg>
      </pc:sldChg>
      <pc:sldChg chg="new">
        <pc:chgData name="Gaby Jager (0870145)" userId="ae8f2c0d-1bb9-46a0-adf9-e7df4343f24d" providerId="ADAL" clId="{F39E8D29-4001-429C-BA4D-D614CB45C110}" dt="2023-03-03T17:59:43.580" v="8" actId="680"/>
        <pc:sldMkLst>
          <pc:docMk/>
          <pc:sldMk cId="531244471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utchmultimedia.nl/eten-en-drinken-in-suikerklontjes-een-lijst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imbos.nl/begrippenlijst/zwaar-drinken/" TargetMode="External"/><Relationship Id="rId2" Type="http://schemas.openxmlformats.org/officeDocument/2006/relationships/hyperlink" Target="https://www.trimbos.nl/begrippenlijst/overmatig-drinken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770DB-6A89-1FE8-4EDA-0ACA813BF9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08E7B53-688C-4D2F-7591-54E6D9E987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087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C04ED-11E6-3A7B-3987-4FF81C78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Figuur 3">
            <a:extLst>
              <a:ext uri="{FF2B5EF4-FFF2-40B4-BE49-F238E27FC236}">
                <a16:creationId xmlns:a16="http://schemas.microsoft.com/office/drawing/2014/main" id="{2172EFE9-EA66-1F4C-37E4-2ECA31264B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1467669"/>
            <a:ext cx="7315200" cy="39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57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B9714-A114-BBF1-5567-E0F34869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5DCF6E-DBF6-FB64-BFAC-645FD97D2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nl-NL" b="0" i="0" dirty="0">
                <a:solidFill>
                  <a:srgbClr val="000000"/>
                </a:solidFill>
                <a:effectLst/>
                <a:latin typeface="SourceSansProRegular"/>
              </a:rPr>
              <a:t>Persoonlijk (levensduur ouders en grootouders, aantal uren slaap en opleidingsniveau)</a:t>
            </a:r>
          </a:p>
          <a:p>
            <a:pPr algn="l">
              <a:buFont typeface="+mj-lt"/>
              <a:buAutoNum type="arabicPeriod"/>
            </a:pPr>
            <a:r>
              <a:rPr lang="nl-NL" b="0" i="0" dirty="0">
                <a:solidFill>
                  <a:srgbClr val="000000"/>
                </a:solidFill>
                <a:effectLst/>
                <a:latin typeface="SourceSansProRegular"/>
              </a:rPr>
              <a:t>Hart- en vaatziekten (cholesterol, bloeddruk, roken, voorkomen in familie, tailleomvang, stress, beweging/training)</a:t>
            </a:r>
          </a:p>
          <a:p>
            <a:pPr algn="l">
              <a:buFont typeface="+mj-lt"/>
              <a:buAutoNum type="arabicPeriod"/>
            </a:pPr>
            <a:r>
              <a:rPr lang="nl-NL" b="0" i="0" dirty="0">
                <a:solidFill>
                  <a:srgbClr val="000000"/>
                </a:solidFill>
                <a:effectLst/>
                <a:latin typeface="SourceSansProRegular"/>
              </a:rPr>
              <a:t>Medisch (specifieke ziekten, gebruik medicijnen)</a:t>
            </a:r>
          </a:p>
          <a:p>
            <a:pPr algn="l">
              <a:buFont typeface="+mj-lt"/>
              <a:buAutoNum type="arabicPeriod"/>
            </a:pPr>
            <a:r>
              <a:rPr lang="nl-NL" b="0" i="0" dirty="0">
                <a:solidFill>
                  <a:srgbClr val="000000"/>
                </a:solidFill>
                <a:effectLst/>
                <a:latin typeface="SourceSansProRegular"/>
              </a:rPr>
              <a:t>Voeding (groenten en fruit, aantal maaltijden, vet, zout en alcohol)</a:t>
            </a:r>
          </a:p>
          <a:p>
            <a:pPr algn="l">
              <a:buFont typeface="+mj-lt"/>
              <a:buAutoNum type="arabicPeriod"/>
            </a:pPr>
            <a:r>
              <a:rPr lang="nl-NL" b="0" i="0" dirty="0">
                <a:solidFill>
                  <a:srgbClr val="000000"/>
                </a:solidFill>
                <a:effectLst/>
                <a:latin typeface="SourceSansProRegular"/>
              </a:rPr>
              <a:t>Psychologie (ben je gelukkig, relatie, vrienden, werk, geen stress)</a:t>
            </a:r>
          </a:p>
          <a:p>
            <a:pPr algn="l">
              <a:buFont typeface="+mj-lt"/>
              <a:buAutoNum type="arabicPeriod"/>
            </a:pPr>
            <a:r>
              <a:rPr lang="nl-NL" b="0" i="0" dirty="0">
                <a:solidFill>
                  <a:srgbClr val="000000"/>
                </a:solidFill>
                <a:effectLst/>
                <a:latin typeface="SourceSansProRegular"/>
              </a:rPr>
              <a:t> Ongelukken (autorijden, andere risico’s)</a:t>
            </a:r>
          </a:p>
          <a:p>
            <a:r>
              <a:rPr lang="nl-NL" dirty="0"/>
              <a:t>? Luchtverontreiniging, inkomen</a:t>
            </a:r>
          </a:p>
        </p:txBody>
      </p:sp>
    </p:spTree>
    <p:extLst>
      <p:ext uri="{BB962C8B-B14F-4D97-AF65-F5344CB8AC3E}">
        <p14:creationId xmlns:p14="http://schemas.microsoft.com/office/powerpoint/2010/main" val="2919029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2F595-5A14-4F64-86D8-B1F9F68A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77D352-E433-16ED-4861-432471319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571625"/>
            <a:ext cx="61722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02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248258-148E-7151-74F9-2A3C8066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05D1B0E-66B1-7F17-29DB-D1C31104A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724025"/>
            <a:ext cx="62484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37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B1EBEC-E7BC-824E-4704-4B6A9D61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5E9E9305-FB36-1B95-00DD-41BAB063F0A7}"/>
              </a:ext>
            </a:extLst>
          </p:cNvPr>
          <p:cNvSpPr txBox="1"/>
          <p:nvPr/>
        </p:nvSpPr>
        <p:spPr>
          <a:xfrm>
            <a:off x="3051110" y="3105835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hlinkClick r:id="rId2"/>
              </a:rPr>
              <a:t>Eten en drinken in suikerklontjes (een lijst van meer dan 50 producten) (dutchmultimedia.nl)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587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34012-8A3E-4069-44B8-3476EB200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11018461" cy="4601183"/>
          </a:xfrm>
        </p:spPr>
        <p:txBody>
          <a:bodyPr/>
          <a:lstStyle/>
          <a:p>
            <a:r>
              <a:rPr lang="nl-NL" dirty="0"/>
              <a:t>l</a:t>
            </a: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89FE725E-AA90-DA9F-95EE-B71C6861A764}"/>
              </a:ext>
            </a:extLst>
          </p:cNvPr>
          <p:cNvGraphicFramePr>
            <a:graphicFrameLocks noGrp="1"/>
          </p:cNvGraphicFramePr>
          <p:nvPr/>
        </p:nvGraphicFramePr>
        <p:xfrm>
          <a:off x="3868738" y="2292667"/>
          <a:ext cx="7315200" cy="2263140"/>
        </p:xfrm>
        <a:graphic>
          <a:graphicData uri="http://schemas.openxmlformats.org/drawingml/2006/table">
            <a:tbl>
              <a:tblPr/>
              <a:tblGrid>
                <a:gridCol w="3545251">
                  <a:extLst>
                    <a:ext uri="{9D8B030D-6E8A-4147-A177-3AD203B41FA5}">
                      <a16:colId xmlns:a16="http://schemas.microsoft.com/office/drawing/2014/main" val="2504623252"/>
                    </a:ext>
                  </a:extLst>
                </a:gridCol>
                <a:gridCol w="3769949">
                  <a:extLst>
                    <a:ext uri="{9D8B030D-6E8A-4147-A177-3AD203B41FA5}">
                      <a16:colId xmlns:a16="http://schemas.microsoft.com/office/drawing/2014/main" val="2768187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nl-NL" b="0">
                          <a:solidFill>
                            <a:srgbClr val="FFFFFF"/>
                          </a:solidFill>
                          <a:effectLst/>
                          <a:latin typeface="Ubuntu" panose="020B0604020202020204" pitchFamily="34" charset="0"/>
                        </a:rPr>
                        <a:t>BMI grenzen vanaf 70 jaar</a:t>
                      </a:r>
                    </a:p>
                  </a:txBody>
                  <a:tcPr marL="243840" marT="6858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b="0">
                          <a:solidFill>
                            <a:srgbClr val="FFFFFF"/>
                          </a:solidFill>
                          <a:effectLst/>
                          <a:latin typeface="Ubuntu" panose="020B0604020202020204" pitchFamily="34" charset="0"/>
                        </a:rPr>
                        <a:t>Betekenis</a:t>
                      </a:r>
                    </a:p>
                  </a:txBody>
                  <a:tcPr marL="114300" marR="243840" marT="6858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739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nl-NL" b="0">
                          <a:effectLst/>
                          <a:latin typeface="Ubuntu" panose="020B0604020202020204" pitchFamily="34" charset="0"/>
                        </a:rPr>
                        <a:t>lager dan 22</a:t>
                      </a:r>
                    </a:p>
                  </a:txBody>
                  <a:tcPr marL="243840" marT="6858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b="0">
                          <a:effectLst/>
                          <a:latin typeface="Ubuntu" panose="020B0604020202020204" pitchFamily="34" charset="0"/>
                        </a:rPr>
                        <a:t>Ondergewicht</a:t>
                      </a:r>
                    </a:p>
                  </a:txBody>
                  <a:tcPr marL="114300" marR="243840" marT="6858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033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nl-NL" b="0">
                          <a:effectLst/>
                          <a:latin typeface="Ubuntu" panose="020B0604020202020204" pitchFamily="34" charset="0"/>
                        </a:rPr>
                        <a:t>Vanaf 22 tot 28</a:t>
                      </a:r>
                    </a:p>
                  </a:txBody>
                  <a:tcPr marL="243840" marT="6858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b="0">
                          <a:effectLst/>
                          <a:latin typeface="Ubuntu" panose="020B0604020202020204" pitchFamily="34" charset="0"/>
                        </a:rPr>
                        <a:t>Gezond gewicht</a:t>
                      </a:r>
                    </a:p>
                  </a:txBody>
                  <a:tcPr marL="114300" marR="243840" marT="6858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435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nl-NL" b="0">
                          <a:effectLst/>
                          <a:latin typeface="Ubuntu" panose="020B0604020202020204" pitchFamily="34" charset="0"/>
                        </a:rPr>
                        <a:t>Vanaf 28 tot 30</a:t>
                      </a:r>
                    </a:p>
                  </a:txBody>
                  <a:tcPr marL="243840" marT="6858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b="0">
                          <a:effectLst/>
                          <a:latin typeface="Ubuntu" panose="020B0604020202020204" pitchFamily="34" charset="0"/>
                        </a:rPr>
                        <a:t>Overgewicht</a:t>
                      </a:r>
                    </a:p>
                  </a:txBody>
                  <a:tcPr marL="114300" marR="243840" marT="6858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259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nl-NL" b="0">
                          <a:effectLst/>
                          <a:latin typeface="Ubuntu" panose="020B0604020202020204" pitchFamily="34" charset="0"/>
                        </a:rPr>
                        <a:t>30 en hoger</a:t>
                      </a:r>
                    </a:p>
                  </a:txBody>
                  <a:tcPr marL="243840" marT="68580" marB="2438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b="0" dirty="0">
                          <a:effectLst/>
                          <a:latin typeface="Ubuntu" panose="020B0604020202020204" pitchFamily="34" charset="0"/>
                        </a:rPr>
                        <a:t>Ernstig overgewicht (obesitas)</a:t>
                      </a:r>
                    </a:p>
                  </a:txBody>
                  <a:tcPr marL="114300" marR="243840" marT="68580" marB="2438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520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27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807C9-89C0-78EE-DD86-117D5AA6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846DEB27-50EB-8CD5-A946-C0411E06E59F}"/>
              </a:ext>
            </a:extLst>
          </p:cNvPr>
          <p:cNvSpPr txBox="1"/>
          <p:nvPr/>
        </p:nvSpPr>
        <p:spPr>
          <a:xfrm>
            <a:off x="4226038" y="621860"/>
            <a:ext cx="61007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l-NL" b="1" i="0" dirty="0">
                <a:solidFill>
                  <a:srgbClr val="333333"/>
                </a:solidFill>
                <a:effectLst/>
                <a:latin typeface="PT Sans" panose="020B0503020203020204" pitchFamily="34" charset="0"/>
              </a:rPr>
              <a:t>Niet/weinig drinken, overmatig drinken en zwaar drinken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666666"/>
                </a:solidFill>
                <a:effectLst/>
                <a:latin typeface="PT Sans" panose="020B0503020203020204" pitchFamily="34" charset="0"/>
              </a:rPr>
              <a:t>Niet/weinig drinken: maximaal 1 glas per dag (= Advies Gezondheidsraad)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u="none" strike="noStrike" dirty="0">
                <a:solidFill>
                  <a:srgbClr val="E3032C"/>
                </a:solidFill>
                <a:effectLst/>
                <a:latin typeface="PT Sans" panose="020B0503020203020204" pitchFamily="34" charset="0"/>
                <a:hlinkClick r:id="rId2"/>
              </a:rPr>
              <a:t>Overmatig drinken</a:t>
            </a:r>
            <a:r>
              <a:rPr lang="nl-NL" b="0" i="0" dirty="0">
                <a:solidFill>
                  <a:srgbClr val="666666"/>
                </a:solidFill>
                <a:effectLst/>
                <a:latin typeface="PT Sans" panose="020B0503020203020204" pitchFamily="34" charset="0"/>
              </a:rPr>
              <a:t>: meer dan 14 (vrouwen) of 21 (mannen) glazen alcohol per week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u="none" strike="noStrike" dirty="0">
                <a:solidFill>
                  <a:srgbClr val="E3032C"/>
                </a:solidFill>
                <a:effectLst/>
                <a:latin typeface="PT Sans" panose="020B0503020203020204" pitchFamily="34" charset="0"/>
                <a:hlinkClick r:id="rId3"/>
              </a:rPr>
              <a:t>Zwaar drinken</a:t>
            </a:r>
            <a:r>
              <a:rPr lang="nl-NL" b="0" i="0" dirty="0">
                <a:solidFill>
                  <a:srgbClr val="666666"/>
                </a:solidFill>
                <a:effectLst/>
                <a:latin typeface="PT Sans" panose="020B0503020203020204" pitchFamily="34" charset="0"/>
              </a:rPr>
              <a:t>: één keer per week of vaker minimaal 4 (vrouwen) of 6 (mannen) glazen alcohol op één dag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A1AF2B0-31C4-3EAB-6DDF-86D625EEC0D1}"/>
              </a:ext>
            </a:extLst>
          </p:cNvPr>
          <p:cNvSpPr txBox="1"/>
          <p:nvPr/>
        </p:nvSpPr>
        <p:spPr>
          <a:xfrm>
            <a:off x="4320073" y="3041780"/>
            <a:ext cx="467152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l-NL" b="0" i="0" dirty="0">
                <a:solidFill>
                  <a:srgbClr val="666666"/>
                </a:solidFill>
                <a:effectLst/>
                <a:latin typeface="PT Sans" panose="020B0503020203020204" pitchFamily="34" charset="0"/>
              </a:rPr>
              <a:t>Met het stijgen van de leeftijd, houden meer volwassenen zich aan het advies van de Gezondheidsraad.</a:t>
            </a:r>
          </a:p>
          <a:p>
            <a:pPr algn="l"/>
            <a:r>
              <a:rPr lang="nl-NL" b="0" i="0" dirty="0">
                <a:solidFill>
                  <a:srgbClr val="666666"/>
                </a:solidFill>
                <a:effectLst/>
                <a:latin typeface="PT Sans" panose="020B0503020203020204" pitchFamily="34" charset="0"/>
              </a:rPr>
              <a:t>Jongeren tussen de 18 en 25 drinken relatief vaak overmatig (ruim 10%). Daarna neemt het </a:t>
            </a:r>
            <a:r>
              <a:rPr lang="nl-NL" b="0" i="0" u="none" strike="noStrike" dirty="0">
                <a:solidFill>
                  <a:srgbClr val="000000"/>
                </a:solidFill>
                <a:effectLst/>
                <a:latin typeface="PT Sans" panose="020B0503020203020204" pitchFamily="34" charset="0"/>
                <a:hlinkClick r:id="rId2"/>
              </a:rPr>
              <a:t>overmatig drinken</a:t>
            </a:r>
            <a:r>
              <a:rPr lang="nl-NL" b="0" i="0" dirty="0">
                <a:solidFill>
                  <a:srgbClr val="666666"/>
                </a:solidFill>
                <a:effectLst/>
                <a:latin typeface="PT Sans" panose="020B0503020203020204" pitchFamily="34" charset="0"/>
              </a:rPr>
              <a:t> af tot 5,4% onder de 30-40 jarigen, waarna het weer iets lijkt toe te nemen.</a:t>
            </a:r>
          </a:p>
          <a:p>
            <a:pPr algn="l"/>
            <a:r>
              <a:rPr lang="nl-NL" b="0" i="0" u="none" strike="noStrike" dirty="0">
                <a:solidFill>
                  <a:srgbClr val="000000"/>
                </a:solidFill>
                <a:effectLst/>
                <a:latin typeface="PT Sans" panose="020B0503020203020204" pitchFamily="34" charset="0"/>
                <a:hlinkClick r:id="rId3"/>
              </a:rPr>
              <a:t>Zwaar drinken</a:t>
            </a:r>
            <a:r>
              <a:rPr lang="nl-NL" b="0" i="0" dirty="0">
                <a:solidFill>
                  <a:srgbClr val="666666"/>
                </a:solidFill>
                <a:effectLst/>
                <a:latin typeface="PT Sans" panose="020B0503020203020204" pitchFamily="34" charset="0"/>
              </a:rPr>
              <a:t> neemt af met het stijgen van de leeftijd, met name jongvolwassenen tussen 18 en 24 jaar drinken vaak zwaar.</a:t>
            </a:r>
          </a:p>
        </p:txBody>
      </p:sp>
    </p:spTree>
    <p:extLst>
      <p:ext uri="{BB962C8B-B14F-4D97-AF65-F5344CB8AC3E}">
        <p14:creationId xmlns:p14="http://schemas.microsoft.com/office/powerpoint/2010/main" val="3565924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A9B16-C282-BCA3-7083-65257D725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124447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a016a50-4395-487d-ae85-89d5607ff42b">
      <Terms xmlns="http://schemas.microsoft.com/office/infopath/2007/PartnerControls"/>
    </lcf76f155ced4ddcb4097134ff3c332f>
    <TaxCatchAll xmlns="1f7ab50f-86ca-4990-8cf2-d29dc34c52f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A0B4C524F55429CE2FD5B93B01F74" ma:contentTypeVersion="10" ma:contentTypeDescription="Een nieuw document maken." ma:contentTypeScope="" ma:versionID="b6c4ab9228bf63a53539c406924fe8b0">
  <xsd:schema xmlns:xsd="http://www.w3.org/2001/XMLSchema" xmlns:xs="http://www.w3.org/2001/XMLSchema" xmlns:p="http://schemas.microsoft.com/office/2006/metadata/properties" xmlns:ns2="ea016a50-4395-487d-ae85-89d5607ff42b" xmlns:ns3="1f7ab50f-86ca-4990-8cf2-d29dc34c52f9" targetNamespace="http://schemas.microsoft.com/office/2006/metadata/properties" ma:root="true" ma:fieldsID="eb71da0515b73addcda166aca5663137" ns2:_="" ns3:_="">
    <xsd:import namespace="ea016a50-4395-487d-ae85-89d5607ff42b"/>
    <xsd:import namespace="1f7ab50f-86ca-4990-8cf2-d29dc34c52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6a50-4395-487d-ae85-89d5607ff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Afbeeldingtags" ma:readOnly="false" ma:fieldId="{5cf76f15-5ced-4ddc-b409-7134ff3c332f}" ma:taxonomyMulti="true" ma:sspId="d5477cde-f098-4d32-ba13-c78038edde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7ab50f-86ca-4990-8cf2-d29dc34c52f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bc553c83-21a0-4f36-b48d-eeb13dd4fc9a}" ma:internalName="TaxCatchAll" ma:showField="CatchAllData" ma:web="1f7ab50f-86ca-4990-8cf2-d29dc34c52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E410C4-2FAA-427A-8BD1-24CF209541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B5F8DE-71A7-480A-8B18-EDE1C941A28E}">
  <ds:schemaRefs>
    <ds:schemaRef ds:uri="http://schemas.microsoft.com/office/2006/metadata/properties"/>
    <ds:schemaRef ds:uri="http://schemas.microsoft.com/office/infopath/2007/PartnerControls"/>
    <ds:schemaRef ds:uri="ea016a50-4395-487d-ae85-89d5607ff42b"/>
    <ds:schemaRef ds:uri="1f7ab50f-86ca-4990-8cf2-d29dc34c52f9"/>
  </ds:schemaRefs>
</ds:datastoreItem>
</file>

<file path=customXml/itemProps3.xml><?xml version="1.0" encoding="utf-8"?>
<ds:datastoreItem xmlns:ds="http://schemas.openxmlformats.org/officeDocument/2006/customXml" ds:itemID="{68505C73-2E9B-435E-AB1C-4D07C67F1F94}"/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288</TotalTime>
  <Words>278</Words>
  <Application>Microsoft Office PowerPoint</Application>
  <PresentationFormat>Breedbeeld</PresentationFormat>
  <Paragraphs>26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6" baseType="lpstr">
      <vt:lpstr>Arial</vt:lpstr>
      <vt:lpstr>Corbel</vt:lpstr>
      <vt:lpstr>PT Sans</vt:lpstr>
      <vt:lpstr>SourceSansProRegular</vt:lpstr>
      <vt:lpstr>Ubuntu</vt:lpstr>
      <vt:lpstr>Wingdings 2</vt:lpstr>
      <vt:lpstr>Frame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l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Gaby Jager</dc:creator>
  <cp:lastModifiedBy>Gaby Jager (0870145)</cp:lastModifiedBy>
  <cp:revision>3</cp:revision>
  <dcterms:created xsi:type="dcterms:W3CDTF">2023-02-24T09:50:33Z</dcterms:created>
  <dcterms:modified xsi:type="dcterms:W3CDTF">2023-03-03T17:59:54Z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0x01010065DA0B4C524F55429CE2FD5B93B01F74</vt:lpwstr>
  </property>
</Properties>
</file>