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8"/>
  </p:notesMasterIdLst>
  <p:sldIdLst>
    <p:sldId id="307" r:id="rId2"/>
    <p:sldId id="257" r:id="rId3"/>
    <p:sldId id="258" r:id="rId4"/>
    <p:sldId id="259" r:id="rId5"/>
    <p:sldId id="260" r:id="rId6"/>
    <p:sldId id="261" r:id="rId7"/>
    <p:sldId id="262" r:id="rId8"/>
    <p:sldId id="310" r:id="rId9"/>
    <p:sldId id="311" r:id="rId10"/>
    <p:sldId id="312" r:id="rId11"/>
    <p:sldId id="263" r:id="rId12"/>
    <p:sldId id="264" r:id="rId13"/>
    <p:sldId id="265" r:id="rId14"/>
    <p:sldId id="308" r:id="rId15"/>
    <p:sldId id="266" r:id="rId16"/>
    <p:sldId id="267" r:id="rId17"/>
    <p:sldId id="268" r:id="rId18"/>
    <p:sldId id="269" r:id="rId19"/>
    <p:sldId id="270" r:id="rId20"/>
    <p:sldId id="271" r:id="rId21"/>
    <p:sldId id="309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12188825" cy="6858000"/>
  <p:notesSz cx="6858000" cy="9144000"/>
  <p:embeddedFontLst>
    <p:embeddedFont>
      <p:font typeface="Arial Black" panose="020B0A04020102020204" pitchFamily="34" charset="0"/>
      <p:bold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</p:embeddedFont>
    <p:embeddedFont>
      <p:font typeface="Trebuchet MS" panose="020B0603020202020204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za Pereira de Aguiar" initials="MLP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6"/>
        <p:guide pos="2880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43A-9937-4BF9-BEC7-FA48D198D6CC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850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072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9" name="Google Shape;3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8" name="Google Shape;3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7" name="Google Shape;3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Google Shape;3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4" name="Google Shape;3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1" name="Google Shape;35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" name="Google Shape;3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1" name="Google Shape;3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" name="Google Shape;3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8" name="Google Shape;3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3" name="Google Shape;4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9" name="Google Shape;4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Google Shape;4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9" name="Google Shape;44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0" name="Google Shape;4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9" name="Google Shape;46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7" name="Google Shape;47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Google Shape;49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6" name="Google Shape;50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5" name="Google Shape;51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3" name="Google Shape;52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98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3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2"/>
          <p:cNvSpPr txBox="1">
            <a:spLocks noGrp="1"/>
          </p:cNvSpPr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2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6" name="Google Shape;76;p62"/>
          <p:cNvSpPr txBox="1">
            <a:spLocks noGrp="1"/>
          </p:cNvSpPr>
          <p:nvPr>
            <p:ph type="body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6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3"/>
          <p:cNvSpPr txBox="1"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3"/>
          <p:cNvSpPr txBox="1"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63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3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3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213736" y="206398"/>
            <a:ext cx="4098957" cy="3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4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4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4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5"/>
          <p:cNvSpPr txBox="1"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5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5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>
            <a:spLocks noGrp="1"/>
          </p:cNvSpPr>
          <p:nvPr>
            <p:ph type="title"/>
          </p:nvPr>
        </p:nvSpPr>
        <p:spPr>
          <a:xfrm rot="5400000">
            <a:off x="7283708" y="1828979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body" idx="1"/>
          </p:nvPr>
        </p:nvSpPr>
        <p:spPr>
          <a:xfrm rot="5400000">
            <a:off x="1696437" y="-812277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6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6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6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>
            <a:spLocks noGrp="1"/>
          </p:cNvSpPr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7"/>
          <p:cNvSpPr txBox="1">
            <a:spLocks noGrp="1"/>
          </p:cNvSpPr>
          <p:nvPr>
            <p:ph type="body" idx="1"/>
          </p:nvPr>
        </p:nvSpPr>
        <p:spPr>
          <a:xfrm rot="5400000">
            <a:off x="3832226" y="-1622505"/>
            <a:ext cx="4525962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7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8"/>
          <p:cNvSpPr>
            <a:spLocks noGrp="1"/>
          </p:cNvSpPr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58"/>
          <p:cNvSpPr txBox="1">
            <a:spLocks noGrp="1"/>
          </p:cNvSpPr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5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9"/>
          <p:cNvSpPr txBox="1">
            <a:spLocks noGrp="1"/>
          </p:cNvSpPr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59"/>
          <p:cNvSpPr txBox="1">
            <a:spLocks noGrp="1"/>
          </p:cNvSpPr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5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9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 txBox="1">
            <a:spLocks noGrp="1"/>
          </p:cNvSpPr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0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0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1"/>
          <p:cNvSpPr txBox="1">
            <a:spLocks noGrp="1"/>
          </p:cNvSpPr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1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1"/>
          <p:cNvSpPr txBox="1">
            <a:spLocks noGrp="1"/>
          </p:cNvSpPr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61"/>
          <p:cNvSpPr txBox="1">
            <a:spLocks noGrp="1"/>
          </p:cNvSpPr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61"/>
          <p:cNvSpPr txBox="1">
            <a:spLocks noGrp="1"/>
          </p:cNvSpPr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61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1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1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-4543" y="0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7;p52"/>
          <p:cNvSpPr txBox="1">
            <a:spLocks noGrp="1"/>
          </p:cNvSpPr>
          <p:nvPr>
            <p:ph type="title"/>
          </p:nvPr>
        </p:nvSpPr>
        <p:spPr>
          <a:xfrm>
            <a:off x="527633" y="0"/>
            <a:ext cx="11072963" cy="75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52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5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" name="Google Shape;10;p5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52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0999" y="5754414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52"/>
          <p:cNvGrpSpPr/>
          <p:nvPr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14" name="Google Shape;14;p52"/>
            <p:cNvPicPr preferRelativeResize="0"/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52"/>
            <p:cNvPicPr preferRelativeResize="0"/>
            <p:nvPr/>
          </p:nvPicPr>
          <p:blipFill rotWithShape="1">
            <a:blip r:embed="rId16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52"/>
            <p:cNvPicPr preferRelativeResize="0"/>
            <p:nvPr/>
          </p:nvPicPr>
          <p:blipFill rotWithShape="1">
            <a:blip r:embed="rId17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download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14"/>
            <a:ext cx="12188613" cy="6856571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5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13" y="5581412"/>
            <a:ext cx="2042686" cy="8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66" y="2000549"/>
            <a:ext cx="2983878" cy="230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46755" y="294640"/>
            <a:ext cx="7721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Orientação a objetos</a:t>
            </a:r>
          </a:p>
        </p:txBody>
      </p:sp>
      <p:sp>
        <p:nvSpPr>
          <p:cNvPr id="16" name="Google Shape;113;p13"/>
          <p:cNvSpPr txBox="1"/>
          <p:nvPr/>
        </p:nvSpPr>
        <p:spPr>
          <a:xfrm>
            <a:off x="4131310" y="3489325"/>
            <a:ext cx="7574915" cy="656590"/>
          </a:xfrm>
          <a:prstGeom prst="rect">
            <a:avLst/>
          </a:prstGeom>
        </p:spPr>
        <p:txBody>
          <a:bodyPr spcFirstLastPara="1" wrap="square" lIns="121874" tIns="121874" rIns="121874" bIns="121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135" b="1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Introdução</a:t>
            </a:r>
            <a:r>
              <a:rPr lang="en-US" sz="2135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</a:t>
            </a:r>
            <a:r>
              <a:rPr lang="en-US" sz="2135" b="1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Orientação</a:t>
            </a:r>
            <a:r>
              <a:rPr lang="en-US" sz="2135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 </a:t>
            </a:r>
            <a:r>
              <a:rPr lang="en-US" sz="2135" b="1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Objetos</a:t>
            </a:r>
            <a:endParaRPr sz="2135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135" b="1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Compreender</a:t>
            </a:r>
            <a:r>
              <a:rPr lang="en-US" sz="2135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2135" b="1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compilação</a:t>
            </a:r>
            <a:r>
              <a:rPr lang="en-US" sz="2135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2135" b="1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execução</a:t>
            </a:r>
            <a:r>
              <a:rPr lang="en-US" sz="2135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e entrada de dados</a:t>
            </a:r>
            <a:endParaRPr lang="pt-BR" altLang="en-GB" sz="2135" b="1" dirty="0"/>
          </a:p>
          <a:p>
            <a:pPr algn="r"/>
            <a:endParaRPr lang="pt-BR" altLang="en-GB" sz="1600" b="1" dirty="0"/>
          </a:p>
          <a:p>
            <a:pPr algn="r"/>
            <a:endParaRPr lang="pt-BR" altLang="en-GB" sz="1600" dirty="0"/>
          </a:p>
          <a:p>
            <a:pPr algn="r"/>
            <a:endParaRPr lang="pt-BR" altLang="en-GB" sz="1600" dirty="0"/>
          </a:p>
          <a:p>
            <a:pPr algn="r"/>
            <a:endParaRPr lang="pt-BR" altLang="en-GB" sz="1600" dirty="0"/>
          </a:p>
          <a:p>
            <a:pPr algn="r"/>
            <a:r>
              <a:rPr lang="pt-BR" altLang="en-GB" sz="1600" b="1" dirty="0"/>
              <a:t>Roni Schanuel</a:t>
            </a:r>
          </a:p>
          <a:p>
            <a:pPr algn="r"/>
            <a:endParaRPr lang="pt-BR" altLang="en-GB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2;p7">
            <a:extLst>
              <a:ext uri="{FF2B5EF4-FFF2-40B4-BE49-F238E27FC236}">
                <a16:creationId xmlns:a16="http://schemas.microsoft.com/office/drawing/2014/main" id="{3B268066-4849-5012-9A07-3AADB6E659BC}"/>
              </a:ext>
            </a:extLst>
          </p:cNvPr>
          <p:cNvSpPr txBox="1"/>
          <p:nvPr/>
        </p:nvSpPr>
        <p:spPr>
          <a:xfrm>
            <a:off x="422786" y="0"/>
            <a:ext cx="5671625" cy="74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dirty="0">
                <a:solidFill>
                  <a:schemeClr val="lt1"/>
                </a:solidFill>
              </a:rPr>
              <a:t>CONFIGURAÇÃO VARIÁVEL DE AMBIENTE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5D0876-EFE8-120C-30A6-3AD354132727}"/>
              </a:ext>
            </a:extLst>
          </p:cNvPr>
          <p:cNvSpPr txBox="1"/>
          <p:nvPr/>
        </p:nvSpPr>
        <p:spPr>
          <a:xfrm>
            <a:off x="422786" y="979889"/>
            <a:ext cx="53290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defRPr sz="12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Digitar o nome da variável e procure o diretório de instalação do Java.</a:t>
            </a:r>
          </a:p>
          <a:p>
            <a:r>
              <a:rPr lang="pt-BR" dirty="0"/>
              <a:t>Finalize clicando em OK</a:t>
            </a: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35E269B-D856-2C23-0D85-52D931F0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4" y="2085826"/>
            <a:ext cx="5065254" cy="1279888"/>
          </a:xfrm>
          <a:prstGeom prst="rect">
            <a:avLst/>
          </a:prstGeom>
        </p:spPr>
      </p:pic>
      <p:pic>
        <p:nvPicPr>
          <p:cNvPr id="14" name="Imagem 1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411C213-FC2A-7033-8487-1616D154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206" y="1874916"/>
            <a:ext cx="4180298" cy="39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2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1" y="1"/>
            <a:ext cx="2533338" cy="76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PATH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7FE229-E1F6-9EBC-950C-D0FF2308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71" y="4110542"/>
            <a:ext cx="5661888" cy="6599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BF70CF-08AA-E3FD-5ED8-CF36E6F55DB8}"/>
              </a:ext>
            </a:extLst>
          </p:cNvPr>
          <p:cNvSpPr txBox="1"/>
          <p:nvPr/>
        </p:nvSpPr>
        <p:spPr>
          <a:xfrm>
            <a:off x="961156" y="949999"/>
            <a:ext cx="106114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200" dirty="0"/>
              <a:t>O Path é uma variável de ambiente de um sistema operacional que fornece a uma aplicação uma lista de pastas onde procurar por arquivos executáveis. Na imagem abaixo é exibida a configuração do Path do Java no Windows.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488199-2409-4598-33C5-DE7DE8B997CF}"/>
              </a:ext>
            </a:extLst>
          </p:cNvPr>
          <p:cNvSpPr txBox="1"/>
          <p:nvPr/>
        </p:nvSpPr>
        <p:spPr>
          <a:xfrm>
            <a:off x="961156" y="1625820"/>
            <a:ext cx="106114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</a:t>
            </a:r>
            <a:r>
              <a:rPr lang="pt-BR" dirty="0" err="1"/>
              <a:t>configuar</a:t>
            </a:r>
            <a:r>
              <a:rPr lang="pt-BR" dirty="0"/>
              <a:t>, selecione a variável de sistema Path clique em Editar, adicione a pasta </a:t>
            </a:r>
            <a:r>
              <a:rPr lang="pt-BR" b="1" dirty="0">
                <a:solidFill>
                  <a:srgbClr val="FF0000"/>
                </a:solidFill>
              </a:rPr>
              <a:t>bin</a:t>
            </a:r>
            <a:r>
              <a:rPr lang="pt-BR" dirty="0"/>
              <a:t> do Java para que o sistema operacional encontre os executáveis do Java.  Clique em OK </a:t>
            </a:r>
          </a:p>
        </p:txBody>
      </p:sp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DF87C1C-9D89-230D-6B75-AD9430C01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56" y="2279011"/>
            <a:ext cx="3817321" cy="362899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193B79-6DD1-C171-9D37-EA91B5A3801D}"/>
              </a:ext>
            </a:extLst>
          </p:cNvPr>
          <p:cNvSpPr txBox="1"/>
          <p:nvPr/>
        </p:nvSpPr>
        <p:spPr>
          <a:xfrm>
            <a:off x="6220905" y="3474701"/>
            <a:ext cx="449625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Verificando a configuração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" y="1"/>
            <a:ext cx="2968052" cy="74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COMPILAÇÃO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304172" y="967294"/>
            <a:ext cx="118862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aplicação Java deve ter pelo menos uma classe que contenha um método chamado main(), o qual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contém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primeiro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ser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executado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iniciar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aplicação. 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Usando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editor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inserimos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salvamos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Exemplo.java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Conforme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304172" y="3740609"/>
            <a:ext cx="11113265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terminal do Windows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Linux e execute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compilador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converte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arquivos-fonte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em bytecodes com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javac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javac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Exemplo.java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resultado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teremos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bytecode com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mesmo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mas com a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extensão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.class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interpretador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é chamado com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aplicativo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java.exe. Ele é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usado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interpretar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bytecode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.class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execução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basta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lang="en-US" sz="12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15315" y="2324100"/>
            <a:ext cx="6158698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/>
          <p:nvPr/>
        </p:nvSpPr>
        <p:spPr>
          <a:xfrm>
            <a:off x="1751108" y="1766270"/>
            <a:ext cx="3674404" cy="24622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deve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coincidir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classe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1" y="-26987"/>
            <a:ext cx="3327816" cy="79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 main()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78784" y="2814985"/>
            <a:ext cx="5643375" cy="122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473962" y="4451499"/>
            <a:ext cx="103428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javac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Exemplo.java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Celular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TV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Geladeira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5721" y="5126283"/>
            <a:ext cx="37147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96942F-00CB-C024-D9C1-3058592AB5E7}"/>
              </a:ext>
            </a:extLst>
          </p:cNvPr>
          <p:cNvSpPr txBox="1"/>
          <p:nvPr/>
        </p:nvSpPr>
        <p:spPr>
          <a:xfrm>
            <a:off x="406400" y="915107"/>
            <a:ext cx="115824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método main() é a primeira função que será executada no programa. Ele é public o que quer dizer que ele é visível globalmente, void porque não tem retorno, static o que significa que não precisamos criar objetos e também recebe um array de objetos do tipo String.</a:t>
            </a:r>
          </a:p>
          <a:p>
            <a:pPr algn="just"/>
            <a:r>
              <a:rPr lang="pt-BR" dirty="0"/>
              <a:t> </a:t>
            </a:r>
          </a:p>
          <a:p>
            <a:pPr algn="just"/>
            <a:r>
              <a:rPr lang="pt-BR" dirty="0"/>
              <a:t>Quem chama o método main é o inicializador quando interpretamos o bytecode. O único argumento do método main serve para armazenar em cada entrada do array os parâmetros digitados pelo usuário após o nome da classe a ser interpretada. 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Vamos alterar nossa classe Exemplo conforme abaixo e compilar e executar passando argumentos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1" y="-26987"/>
            <a:ext cx="3327816" cy="79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 main()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624336" y="831851"/>
            <a:ext cx="10899414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3F946C-25C6-BAE8-2083-415EB85CF208}"/>
              </a:ext>
            </a:extLst>
          </p:cNvPr>
          <p:cNvSpPr txBox="1"/>
          <p:nvPr/>
        </p:nvSpPr>
        <p:spPr>
          <a:xfrm>
            <a:off x="294968" y="1207179"/>
            <a:ext cx="113280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Podemos criar uma variável de ambiente no sistema operacional com o comando: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set Linguagem='Java’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usar o comando </a:t>
            </a:r>
            <a:r>
              <a:rPr lang="pt-BR" b="1" dirty="0"/>
              <a:t>set</a:t>
            </a:r>
            <a:r>
              <a:rPr lang="pt-BR" dirty="0"/>
              <a:t> para exibir as variáveis de ambiente do sistema operacional.  A variável </a:t>
            </a:r>
            <a:r>
              <a:rPr lang="pt-BR" b="1" dirty="0"/>
              <a:t>USERNAME</a:t>
            </a:r>
            <a:r>
              <a:rPr lang="pt-BR" dirty="0"/>
              <a:t> guarda o usuário logado no Windows.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6449D0-E4AE-7E2C-1691-699B7EE9DF4D}"/>
              </a:ext>
            </a:extLst>
          </p:cNvPr>
          <p:cNvSpPr txBox="1"/>
          <p:nvPr/>
        </p:nvSpPr>
        <p:spPr>
          <a:xfrm>
            <a:off x="294968" y="2819278"/>
            <a:ext cx="61009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public </a:t>
            </a:r>
            <a:r>
              <a:rPr lang="pt-BR" dirty="0" err="1"/>
              <a:t>class</a:t>
            </a:r>
            <a:r>
              <a:rPr lang="pt-BR" dirty="0"/>
              <a:t> Teste {</a:t>
            </a:r>
          </a:p>
          <a:p>
            <a:endParaRPr lang="pt-BR" dirty="0"/>
          </a:p>
          <a:p>
            <a:r>
              <a:rPr lang="pt-BR" dirty="0"/>
              <a:t>	public static void main(String[]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args</a:t>
            </a:r>
            <a:r>
              <a:rPr lang="pt-BR" dirty="0"/>
              <a:t>[0]);</a:t>
            </a:r>
          </a:p>
          <a:p>
            <a:r>
              <a:rPr lang="pt-BR" dirty="0"/>
              <a:t>		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args</a:t>
            </a:r>
            <a:r>
              <a:rPr lang="pt-BR" dirty="0"/>
              <a:t>[1]);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2D4F85-D310-CC27-2B13-CD0DF5C6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73" y="4583929"/>
            <a:ext cx="418374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0" y="0"/>
            <a:ext cx="2998033" cy="73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685711" y="1052512"/>
            <a:ext cx="109068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uma classe no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notas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Exemplo2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Imprima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seu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uma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sobrenome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outra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usando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()”. 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Sabendo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caracteres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\n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representam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quebra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649731" y="2781300"/>
            <a:ext cx="1034492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Utilize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caracteres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Exemplo2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lugar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\n para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resultado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\t</a:t>
            </a:r>
            <a:endParaRPr sz="140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\b</a:t>
            </a:r>
            <a:endParaRPr sz="140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\\</a:t>
            </a:r>
            <a:endParaRPr sz="140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\’</a:t>
            </a:r>
            <a:endParaRPr sz="140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 panose="020B0604020202020204"/>
              <a:buNone/>
            </a:pPr>
            <a:r>
              <a:rPr lang="en-US" sz="1600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\”</a:t>
            </a:r>
            <a:endParaRPr sz="140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0" y="0"/>
            <a:ext cx="6685613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 (INTEGRATED DEVELOPMENT ENVIRONMENT)</a:t>
            </a: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526981" y="904638"/>
            <a:ext cx="111872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um ambiente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desenvolvimento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combinando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ferramentas,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facilitam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desenvolvimento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aplicações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526981" y="1240949"/>
            <a:ext cx="11187244" cy="48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Eclipse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Multiplataforma</a:t>
            </a:r>
            <a:endParaRPr 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Suporte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Plugins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desenvolvimento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Java Web e Desktop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Muito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utilizada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mercado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NetBeans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Possui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suporte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criação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interfaces para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aplicações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web, desktop e mobile.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Multiplataforma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Muito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utilizada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instituições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ensino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IntelliJ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Multiplataforma</a:t>
            </a:r>
            <a:endParaRPr 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Possui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ótimo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assistente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Suporte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nativo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Kotlin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plugins: É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possível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diferentes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tecnologias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IntelliJ (Python, Dart,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com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plugins;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VsCode</a:t>
            </a:r>
            <a:endParaRPr lang="pt-BR" sz="1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Simples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Diversas</a:t>
            </a:r>
            <a:r>
              <a:rPr lang="en-US" sz="14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extensões</a:t>
            </a:r>
            <a:r>
              <a:rPr lang="en-US" sz="14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disponíveis</a:t>
            </a:r>
            <a:endParaRPr lang="en-US" sz="140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lang="pt-BR" sz="1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56419" y="4155259"/>
            <a:ext cx="4281742" cy="141206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ECLIPSE</a:t>
            </a:r>
            <a:endParaRPr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p13"/>
          <p:cNvSpPr txBox="1">
            <a:spLocks noGrp="1"/>
          </p:cNvSpPr>
          <p:nvPr>
            <p:ph type="body" idx="1"/>
          </p:nvPr>
        </p:nvSpPr>
        <p:spPr>
          <a:xfrm>
            <a:off x="609504" y="990600"/>
            <a:ext cx="10971372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Utilizaremos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Eclipse para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desenvolvimento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das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aplicações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Java.  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 para download </a:t>
            </a:r>
            <a:r>
              <a:rPr lang="en-US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https://www.eclipse.org/downloads/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Workspace</a:t>
            </a:r>
            <a:endParaRPr sz="23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Workspace é o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espaço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físico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onde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você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está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trabalhando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seja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espaço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disco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onde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tudo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seu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será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armazenado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b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Eclipse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trabalha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conceito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workspaces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múltiplos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 panose="020B0604020202020204"/>
              <a:buChar char="-"/>
            </a:pP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novo workspace, o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mesmo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criado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zerado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-"/>
            </a:pP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-se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alternar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entre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workspaces: </a:t>
            </a:r>
            <a:r>
              <a:rPr lang="en-US" sz="11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 -&gt; Switch Workspace -&gt; Other</a:t>
            </a:r>
            <a:endParaRPr sz="11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Char char="-"/>
            </a:pP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cada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workspace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possui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uma pasta</a:t>
            </a:r>
            <a:r>
              <a:rPr lang="en-US" sz="11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.metadata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armazena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configurações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mesmo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1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609387" y="134622"/>
            <a:ext cx="10971372" cy="61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PERSPECTIVA</a:t>
            </a:r>
            <a:endParaRPr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465853" y="1135504"/>
            <a:ext cx="7811372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sz="12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perspectiva</a:t>
            </a: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define </a:t>
            </a:r>
            <a:r>
              <a:rPr lang="en-US" sz="12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quais</a:t>
            </a: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2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surgem</a:t>
            </a: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sz="12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visões</a:t>
            </a: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2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estão</a:t>
            </a: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associadas</a:t>
            </a: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Ex: Java EE, Debug, Java, Team </a:t>
            </a:r>
            <a:r>
              <a:rPr lang="en-US" sz="12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Synchonizing</a:t>
            </a:r>
            <a:r>
              <a:rPr lang="en-US" sz="1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endParaRPr sz="4000" dirty="0"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7821" y="2035632"/>
            <a:ext cx="6949450" cy="374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/>
          <p:nvPr/>
        </p:nvSpPr>
        <p:spPr>
          <a:xfrm>
            <a:off x="5759003" y="1698357"/>
            <a:ext cx="1594298" cy="403950"/>
          </a:xfrm>
          <a:prstGeom prst="wedgeRectCallout">
            <a:avLst>
              <a:gd name="adj1" fmla="val 44093"/>
              <a:gd name="adj2" fmla="val 6894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7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Alterna entre as perspectivas e adiciona novas</a:t>
            </a:r>
            <a:endParaRPr sz="7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6399248" y="2223414"/>
            <a:ext cx="1169448" cy="25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061323" y="2223414"/>
            <a:ext cx="34766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/>
          <p:nvPr/>
        </p:nvSpPr>
        <p:spPr>
          <a:xfrm>
            <a:off x="8554745" y="1635522"/>
            <a:ext cx="2489700" cy="4002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 menu - Window - Perspective </a:t>
            </a:r>
            <a:endParaRPr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Também é possível alterar a perspectiva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/>
        </p:nvSpPr>
        <p:spPr>
          <a:xfrm>
            <a:off x="434715" y="-19359"/>
            <a:ext cx="1127950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PREPARANDO O AMBIENTE NO ECLIPSE</a:t>
            </a:r>
            <a:endParaRPr sz="2000" b="1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526981" y="880755"/>
            <a:ext cx="1118724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Java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dirty="0" err="1">
                <a:solidFill>
                  <a:schemeClr val="dk1"/>
                </a:solidFill>
              </a:rPr>
              <a:t>Depois</a:t>
            </a:r>
            <a:r>
              <a:rPr lang="en-US" dirty="0">
                <a:solidFill>
                  <a:schemeClr val="dk1"/>
                </a:solidFill>
              </a:rPr>
              <a:t> de </a:t>
            </a:r>
            <a:r>
              <a:rPr lang="en-US" dirty="0" err="1">
                <a:solidFill>
                  <a:schemeClr val="dk1"/>
                </a:solidFill>
              </a:rPr>
              <a:t>feita</a:t>
            </a:r>
            <a:r>
              <a:rPr lang="en-US" dirty="0">
                <a:solidFill>
                  <a:schemeClr val="dk1"/>
                </a:solidFill>
              </a:rPr>
              <a:t> a instalação do </a:t>
            </a:r>
            <a:r>
              <a:rPr lang="en-US" dirty="0" err="1">
                <a:solidFill>
                  <a:schemeClr val="dk1"/>
                </a:solidFill>
              </a:rPr>
              <a:t>jdk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no menu Window – Preferences – Java – Installed JREs – Edit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</a:rPr>
              <a:t>Clique no </a:t>
            </a:r>
            <a:r>
              <a:rPr lang="en-US" dirty="0" err="1">
                <a:solidFill>
                  <a:schemeClr val="dk1"/>
                </a:solidFill>
              </a:rPr>
              <a:t>botão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Add</a:t>
            </a:r>
            <a:endParaRPr sz="1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ACD493-0FDA-358E-F6B6-1BD3FAD5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12" y="2368718"/>
            <a:ext cx="4188350" cy="2975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649732" y="1052513"/>
            <a:ext cx="103406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linguagem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1992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Sun Microsystem.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 2008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adquirida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pela Oracle Corporation.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49731" y="2205037"/>
            <a:ext cx="6095207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Características: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Orientada a Objetos;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Portabilidade;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Segurança;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Linguagem Simples;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Alta Performance;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Interpretada;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Multiplataforma;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Fortemente Tipada;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11344" y="187138"/>
            <a:ext cx="30668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CONHECENDO O JAVA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7" name="Google Shape;107;p2" descr="javalogo.png — IFPE Instituto Federal de Pernambuco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15351" y="2599807"/>
            <a:ext cx="2875067" cy="289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/>
        </p:nvSpPr>
        <p:spPr>
          <a:xfrm>
            <a:off x="554636" y="-19359"/>
            <a:ext cx="1115958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PREPARANDO O ECLIPSE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526981" y="880755"/>
            <a:ext cx="111872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Java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Clicar em Directory e </a:t>
            </a:r>
            <a:r>
              <a:rPr lang="en-US" b="1" dirty="0">
                <a:solidFill>
                  <a:schemeClr val="dk1"/>
                </a:solidFill>
              </a:rPr>
              <a:t>selecione a pasta jdk-17</a:t>
            </a:r>
            <a:endParaRPr sz="1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38F08-CACC-74F1-B057-DEC787B4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63" y="1626233"/>
            <a:ext cx="5182049" cy="33302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205D73-1A00-44FC-F4A7-425637AF0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334" y="1575647"/>
            <a:ext cx="4098173" cy="37067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/>
        </p:nvSpPr>
        <p:spPr>
          <a:xfrm>
            <a:off x="554636" y="-19359"/>
            <a:ext cx="1115958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PREPARANDO O ECLIPSE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526981" y="880755"/>
            <a:ext cx="111872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Após clicar em Finish selecione a JDK correta para a versão 17 e clique em Apply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B2835F-2AF5-5C27-A1F7-3156D797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5" y="1432200"/>
            <a:ext cx="6180356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4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9C80C2-57AB-9034-B5A6-FF3FEDDB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46" y="1945570"/>
            <a:ext cx="3532888" cy="3600828"/>
          </a:xfrm>
          <a:prstGeom prst="rect">
            <a:avLst/>
          </a:prstGeom>
        </p:spPr>
      </p:pic>
      <p:sp>
        <p:nvSpPr>
          <p:cNvPr id="232" name="Google Shape;232;p17"/>
          <p:cNvSpPr txBox="1"/>
          <p:nvPr/>
        </p:nvSpPr>
        <p:spPr>
          <a:xfrm>
            <a:off x="554636" y="-19359"/>
            <a:ext cx="1115958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NOVO PROJETO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4266" y="1899124"/>
            <a:ext cx="4285691" cy="34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 txBox="1"/>
          <p:nvPr/>
        </p:nvSpPr>
        <p:spPr>
          <a:xfrm>
            <a:off x="526981" y="880755"/>
            <a:ext cx="111872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novo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após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abrir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eclipse utilize CTRL + N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Selecione Java Project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900696" y="4480855"/>
            <a:ext cx="3532888" cy="430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Qualquer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classe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compilada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será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armazenadas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pasta bin  e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compiladas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pasta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src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17"/>
          <p:cNvSpPr/>
          <p:nvPr/>
        </p:nvSpPr>
        <p:spPr>
          <a:xfrm rot="1570904">
            <a:off x="6496654" y="4092180"/>
            <a:ext cx="603792" cy="628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72E57B-3D65-0243-28A2-92C418D68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82" y="1604346"/>
            <a:ext cx="5824367" cy="3280462"/>
          </a:xfrm>
          <a:prstGeom prst="rect">
            <a:avLst/>
          </a:prstGeom>
        </p:spPr>
      </p:pic>
      <p:sp>
        <p:nvSpPr>
          <p:cNvPr id="242" name="Google Shape;242;p18"/>
          <p:cNvSpPr txBox="1"/>
          <p:nvPr/>
        </p:nvSpPr>
        <p:spPr>
          <a:xfrm>
            <a:off x="539646" y="-46654"/>
            <a:ext cx="1117457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NOVO PROJETO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64387" y="1604346"/>
            <a:ext cx="3772000" cy="391214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/>
          <p:nvPr/>
        </p:nvSpPr>
        <p:spPr>
          <a:xfrm>
            <a:off x="900635" y="778846"/>
            <a:ext cx="108135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Depois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novo do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clicar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next selecione 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fonte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Por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padrão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pasta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fonte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mas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outras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pastas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fontes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mas em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geral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fazemos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modificação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5567593" y="4093978"/>
            <a:ext cx="2692487" cy="2154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Bibliotecas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inseridas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criação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8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/>
        </p:nvSpPr>
        <p:spPr>
          <a:xfrm>
            <a:off x="524656" y="7937"/>
            <a:ext cx="1118956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741767" y="973777"/>
            <a:ext cx="100010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utilizados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organizar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classes da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aplicação 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ajuda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reutilização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eclipse –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Botão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direito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src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 - Package</a:t>
            </a:r>
            <a:endParaRPr sz="12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8442" y="1638408"/>
            <a:ext cx="7297333" cy="397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/>
        </p:nvSpPr>
        <p:spPr>
          <a:xfrm>
            <a:off x="509666" y="9525"/>
            <a:ext cx="1096329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58806" y="1260475"/>
            <a:ext cx="5089014" cy="459955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960842" y="844551"/>
            <a:ext cx="9792541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uma classe no eclipse –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Botão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direito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aulas 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 - Class</a:t>
            </a:r>
            <a:endParaRPr sz="1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/>
        </p:nvSpPr>
        <p:spPr>
          <a:xfrm>
            <a:off x="283730" y="0"/>
            <a:ext cx="11714075" cy="74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BOAS PRÁTICAS E CONVENÇÕES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400050" y="1157075"/>
            <a:ext cx="11153775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pt-BR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Pacotes:</a:t>
            </a:r>
            <a:r>
              <a:rPr lang="pt-BR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ele deve ser escrito de forma semelhante a um endereço web, só que de trás para frente e ao final, indicamos um nome (ou um conjunto de nome), que classifica as classes agrupadas. (Ex.: “br.com.serratec.model”, ‘br.com.serratec.view”)</a:t>
            </a: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pt-BR" sz="1400" b="0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pt-BR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 e Interfaces: </a:t>
            </a:r>
            <a:r>
              <a:rPr lang="pt-BR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nomes das classes e interfaces iniciam com uma letra maiúscula, sendo simples e descritivo. Caso seja nome composto utiliza-se o padrão </a:t>
            </a:r>
            <a:r>
              <a:rPr lang="pt-BR" sz="1400" b="0" i="1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CamelCase. </a:t>
            </a:r>
            <a:r>
              <a:rPr lang="pt-BR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(Ex.: “Usuario”, “ContaCorrente”)</a:t>
            </a: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pt-BR" sz="1400" b="0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pt-BR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Métodos: </a:t>
            </a:r>
            <a:r>
              <a:rPr lang="pt-BR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métodos seguem o mesmo padrão das classes, com a diferença que a primeira letra é minúscula. Como os métodos executam alguma ação, procure usar verbos para seu nome. (Ex.: “imprimirValor”, “executar”, “calcularMedia”)</a:t>
            </a: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pt-BR" sz="1400" b="0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Char char="●"/>
            </a:pPr>
            <a:r>
              <a:rPr lang="pt-BR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Variáveis: </a:t>
            </a:r>
            <a:r>
              <a:rPr lang="pt-BR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convenção é a mesma adotada para métodos, com nomes curtos e significativos (ex.: “nome”, “nota”, “mediaAluno”). Evitar variáveis com apenas um </a:t>
            </a:r>
            <a:r>
              <a:rPr lang="pt-BR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</a:t>
            </a:r>
            <a:r>
              <a:rPr lang="pt-BR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 não ser que seja índice em repetições ou vetores (Ex.: “x”, “y”, “i”). Em constantes todas as letras deve estar em maiúsculas e separadas por “_” (Ex.: “JUROS”, “DATA_CORTE”).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EXPLORER</a:t>
            </a:r>
            <a:endParaRPr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609521" y="1136173"/>
            <a:ext cx="10971372" cy="63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Exibe as pasta, pacotes do projeto e configurações da linguagem.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0579" y="1583847"/>
            <a:ext cx="3898096" cy="120697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812694" y="3090077"/>
            <a:ext cx="10971372" cy="63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menu inferior o Eclipse contém abas que são exibidas de acordo com o tipo de projeto criado. 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Essas abas podem ser customizadas no </a:t>
            </a:r>
            <a:r>
              <a:rPr lang="en-US" sz="14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-Show View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4705" y="3872692"/>
            <a:ext cx="1867069" cy="1908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98783" y="1524460"/>
            <a:ext cx="4383345" cy="392933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689548" y="9525"/>
            <a:ext cx="10783408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960842" y="844551"/>
            <a:ext cx="1033803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a classe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mesmo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basta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especificar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criação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classe.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/>
        </p:nvSpPr>
        <p:spPr>
          <a:xfrm>
            <a:off x="599606" y="9525"/>
            <a:ext cx="1087334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960842" y="844550"/>
            <a:ext cx="1033803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com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botão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direito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Properties – Resources </a:t>
            </a:r>
            <a:endParaRPr sz="1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Nesta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tela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visualizamos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algumas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configurações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localização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sistema operacional.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40385" y="2193200"/>
            <a:ext cx="5876335" cy="307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347205" y="179960"/>
            <a:ext cx="2056786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VERSÕES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47088" y="1268412"/>
            <a:ext cx="1094385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Java1: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1996 -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primeira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estável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linguagem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JDK (Java Development Kit) 1.0.2, em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janeiro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1996 com 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codinome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Oak.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Java2: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1998 – Neste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houve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grande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aumento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das classes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biblioteca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(API) entre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outras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características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J2SE (Java 2 Standard Edition), J2EE (Java 2 Enterprise Edition) e J2ME (Java 2 Micro Edition).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Java3: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2000 –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Incorporação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Corba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Inclusão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bibliotecas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JNDI,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JavaSound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entre outros.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Java4: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2002 –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Inclusao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suporte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IPV6, XML, imagens e outros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Java5: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2004 – Uma das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versões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utilizadas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Enumeradores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Autoboxing, Generics, for-each entre outros.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Java6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2006 -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partir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siglas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J2SE, J2EE e J2ME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substituídas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pelas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siglas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SE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Java EE e Java ME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respectivamente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Esta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apresenta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melhorias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segurança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desempenho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máquina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virtual.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/>
        </p:nvSpPr>
        <p:spPr>
          <a:xfrm>
            <a:off x="659566" y="9525"/>
            <a:ext cx="1081338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RENOMEAR PACOTES E CLASSES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960842" y="844551"/>
            <a:ext cx="1033803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alterar o nome de um pacote, clique com o botão direito sobre o pacote </a:t>
            </a: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Refactor - Rename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6399" y="1209721"/>
            <a:ext cx="3751572" cy="185656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 txBox="1"/>
          <p:nvPr/>
        </p:nvSpPr>
        <p:spPr>
          <a:xfrm>
            <a:off x="925395" y="3290520"/>
            <a:ext cx="1033803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uma classe, clique com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botão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direito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classe 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Refactor - Rename</a:t>
            </a:r>
            <a:endParaRPr sz="12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06399" y="3681037"/>
            <a:ext cx="3929820" cy="194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/>
        </p:nvSpPr>
        <p:spPr>
          <a:xfrm>
            <a:off x="659566" y="9525"/>
            <a:ext cx="1081338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RENOMEAR VARIÁVEIS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519953" y="1246812"/>
            <a:ext cx="1064110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renomear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uma variável de forma simples,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existem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várias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ocorrências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vamos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queremos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variável </a:t>
            </a:r>
            <a:r>
              <a:rPr lang="en-US" sz="14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preco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Selecione a variável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qualquer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pressione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ALT+SHIFT+R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novo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pronto as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variável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modificadas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5" name="Google Shape;305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8630" y="2875781"/>
            <a:ext cx="3210373" cy="108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480630" y="2923413"/>
            <a:ext cx="3057952" cy="103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/>
        </p:nvSpPr>
        <p:spPr>
          <a:xfrm>
            <a:off x="524656" y="-46037"/>
            <a:ext cx="10948299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960842" y="885494"/>
            <a:ext cx="97925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Primeiro exemplo no Eclipse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execução pressione CTRL + F11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3" name="Google Shape;313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21157" y="1732865"/>
            <a:ext cx="457140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 txBox="1"/>
          <p:nvPr/>
        </p:nvSpPr>
        <p:spPr>
          <a:xfrm>
            <a:off x="1102639" y="2823214"/>
            <a:ext cx="979254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Segundo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Eclipse  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uma classe com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Exemplo2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atalhos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Barra de </a:t>
            </a: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espaço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Completa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determinado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trecho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 + Barra de </a:t>
            </a: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espaço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método main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syso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+ Barra de </a:t>
            </a: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espaço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3856" y="4132451"/>
            <a:ext cx="4622198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443082" y="799353"/>
            <a:ext cx="1115331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utilizado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passamos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argumentos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o método main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mesmo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implementado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Eclipse.</a:t>
            </a:r>
            <a:endParaRPr sz="1200" b="0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6094412" y="3003688"/>
            <a:ext cx="537854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menu, clique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Configurations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preencha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argumentos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0841" y="1187178"/>
            <a:ext cx="453331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40712" y="3003688"/>
            <a:ext cx="5135607" cy="288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/>
        </p:nvSpPr>
        <p:spPr>
          <a:xfrm>
            <a:off x="720631" y="1375569"/>
            <a:ext cx="10109294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implementação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classe 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 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pressione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tecla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clique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opção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Open Implementation.  Caso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seja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exibida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mensagem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 Not Found, 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opção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Change Attached Source - 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diretório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jdk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procure pelo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src.zip</a:t>
            </a:r>
            <a:endParaRPr sz="1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-196825" y="3141663"/>
            <a:ext cx="1166978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Indentação e Alertas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código abaixo ao digitar o comando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CTRL+Espaço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bloco é inserido e automaticamente o texto abaixo é indentado.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F –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 para indentar o seu código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Eclipse emite alertas através do ícone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66656" y="4376738"/>
            <a:ext cx="4926959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207222" y="3867152"/>
            <a:ext cx="152380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585427" y="914599"/>
            <a:ext cx="40527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Visualizando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implementação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uma classe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134365" y="1214437"/>
            <a:ext cx="1147507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Importações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O –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 para importar um recurso de outro pacote.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1" name="Google Shape;341;p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36675" y="2600325"/>
            <a:ext cx="32289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1199993" y="982993"/>
            <a:ext cx="979254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Replicação de Código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CTRL+ALT+</a:t>
            </a:r>
            <a:r>
              <a:rPr lang="en-US" sz="1800" b="1" i="0" u="none" strike="noStrike" cap="none" dirty="0">
                <a:solidFill>
                  <a:srgbClr val="22222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↓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replica uma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várias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CTRL+ALT+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↑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replica uma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várias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acima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7" name="Google Shape;347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1740" y="2393905"/>
            <a:ext cx="4863467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/>
        </p:nvSpPr>
        <p:spPr>
          <a:xfrm>
            <a:off x="719573" y="779463"/>
            <a:ext cx="47999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Blocos</a:t>
            </a: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ALT+SHIFT+A – 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Modo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seleção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4" name="Google Shape;354;p3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75652" y="808037"/>
            <a:ext cx="241269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30683" y="1631145"/>
            <a:ext cx="4177756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076159" y="1631146"/>
            <a:ext cx="4279343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2"/>
          <p:cNvSpPr txBox="1"/>
          <p:nvPr/>
        </p:nvSpPr>
        <p:spPr>
          <a:xfrm>
            <a:off x="922747" y="3267075"/>
            <a:ext cx="9792541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Apagar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d –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Apagar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Del –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Apagar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próxima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instrução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Backspace –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Apagar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instrução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anterior.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912164" y="4652963"/>
            <a:ext cx="979254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Movimentação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 +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↓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Move linha para baixo.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 +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↑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Move linha para cima.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6076158" y="1202027"/>
            <a:ext cx="4799975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Após a seleção preencha com zeros.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/>
        </p:nvSpPr>
        <p:spPr>
          <a:xfrm>
            <a:off x="479684" y="1021510"/>
            <a:ext cx="721203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Marcar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Ocorrências</a:t>
            </a: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Permite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visualizar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ocorrências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uma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determinada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variável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67" name="Google Shape;367;p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18565" y="1021510"/>
            <a:ext cx="200053" cy="2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61036" y="2433068"/>
            <a:ext cx="3315163" cy="148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/>
        </p:nvSpPr>
        <p:spPr>
          <a:xfrm>
            <a:off x="719573" y="779463"/>
            <a:ext cx="350280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Seleção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SHIFT+ALT + </a:t>
            </a:r>
            <a:r>
              <a:rPr lang="en-US" sz="16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↑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Seleciona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719573" y="1725040"/>
            <a:ext cx="9792541" cy="343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Navegação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R -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Pesquisa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classes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T -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Pesquisa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classes de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do Java.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M - 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Janela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Inteira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W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Fechar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janela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atual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SHIFT + W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Fechar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todas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janelas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PG DOWN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Próxima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aba.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PG UP 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Aba anterior.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E 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Exibe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caixa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diálogo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busca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uma classe.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Q 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O cursor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vai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o local da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última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edição</a:t>
            </a:r>
            <a:r>
              <a:rPr lang="en-US" sz="14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777187" y="5285507"/>
            <a:ext cx="979254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CTRL++  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Aumentar zoom.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CTRL-- 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Diminuir zoom.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7422776" y="780536"/>
            <a:ext cx="447787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Atalhos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CTRL+SHIFT+ </a:t>
            </a:r>
            <a:r>
              <a:rPr lang="en-US" sz="16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Exibe todos os atalhos do Eclipse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242274" y="179960"/>
            <a:ext cx="2620819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VERSÕES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47088" y="737877"/>
            <a:ext cx="10943858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Java7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2011 –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Algumas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características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importantes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permite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strings em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condições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switch,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inferência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criação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genéricos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uma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biblioteca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tratar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entrada 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saída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melhorias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streams para XML e Unicode. 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Java8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2014 –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Melhoria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performance,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manipulação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data 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expressões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Lamba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Java9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2017 -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melhoria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desempenho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às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aplicações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jshell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suporte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HTTP 2.0 entre outros.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Java10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2018 -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Inferência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locais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Garbage-Collector Interface entre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outras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melhorias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Java11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2018 –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Anotações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expressões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lambda,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padronizaçao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HTTP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Java12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2019 –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Novos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String,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alterações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expressões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Switch,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transform entre outros.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14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2020 -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Melhoria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utlização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alguns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instanceof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switch e outros.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17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2021 -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Implementação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classes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seladas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atualizações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melhorias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linguagem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18</a:t>
            </a:r>
            <a:r>
              <a:rPr lang="pt-BR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ano 2022 - Melhorias de desempenho, estabilidade e segurança.  UTF8 por padrão, </a:t>
            </a:r>
            <a:r>
              <a:rPr lang="pt-BR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Simple</a:t>
            </a:r>
            <a:r>
              <a:rPr lang="pt-BR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Web Server entre outros.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pt-BR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21</a:t>
            </a:r>
            <a:r>
              <a:rPr lang="pt-BR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ano 2023 -</a:t>
            </a:r>
            <a:r>
              <a:rPr lang="pt-BR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oferece milhares de melhorias de desempenho, estabilidade e segurança, incluindo aprimoramentos na plataforma que ajudarão os desenvolvedores a aumentar a produtividade e impulsionar a inovação e o crescimento em suas organizações. 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lang="pt-BR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Fonte: </a:t>
            </a:r>
            <a:r>
              <a:rPr lang="pt-BR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https://blogs.oracle.com/oracle-brasil/post/oracle-lanca-java-21</a:t>
            </a:r>
            <a:endParaRPr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/>
        </p:nvSpPr>
        <p:spPr>
          <a:xfrm>
            <a:off x="719573" y="779463"/>
            <a:ext cx="9792541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Manipulação de Erros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+ 1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Realiza correções automaticamente.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3" name="Google Shape;383;p3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9573" y="1604963"/>
            <a:ext cx="5663463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5"/>
          <p:cNvSpPr txBox="1"/>
          <p:nvPr/>
        </p:nvSpPr>
        <p:spPr>
          <a:xfrm>
            <a:off x="719573" y="3663951"/>
            <a:ext cx="9792541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F11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 o código.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F11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Modo debug.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/>
        </p:nvSpPr>
        <p:spPr>
          <a:xfrm>
            <a:off x="719574" y="779463"/>
            <a:ext cx="5089556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T – 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Exibe a estrutura de herança de um elemento.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91" name="Google Shape;391;p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9573" y="1628776"/>
            <a:ext cx="4393628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6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/>
        </p:nvSpPr>
        <p:spPr>
          <a:xfrm>
            <a:off x="704483" y="3188278"/>
            <a:ext cx="9792725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Atalho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recursos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 + SHIFT + S</a:t>
            </a: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Busca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qualquer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+ 3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estou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pesquisando</a:t>
            </a:r>
            <a:r>
              <a:rPr lang="en-US" sz="14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pelo console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98" name="Google Shape;398;p3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9569" y="4953405"/>
            <a:ext cx="10387248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7"/>
          <p:cNvSpPr txBox="1"/>
          <p:nvPr/>
        </p:nvSpPr>
        <p:spPr>
          <a:xfrm>
            <a:off x="719473" y="779475"/>
            <a:ext cx="9792725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Localização e Substituição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CTRL + F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Move a linha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 + UP/DOWN</a:t>
            </a: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0" name="Google Shape;400;p37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/>
        </p:nvSpPr>
        <p:spPr>
          <a:xfrm>
            <a:off x="431745" y="579438"/>
            <a:ext cx="1824329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Buscas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467722" y="1143000"/>
            <a:ext cx="1123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realizar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buscar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em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conteúdo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através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menu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Search.</a:t>
            </a:r>
            <a:endParaRPr sz="14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07" name="Google Shape;407;p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5535" y="1768473"/>
            <a:ext cx="8207048" cy="400453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/>
        </p:nvSpPr>
        <p:spPr>
          <a:xfrm>
            <a:off x="1102642" y="1199128"/>
            <a:ext cx="979254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Dentro do diretório como o nome do projeto onde o Workspace foi criado temos a estrutura de pastas. abaixo: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4" name="Google Shape;414;p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93617" y="1665758"/>
            <a:ext cx="7048562" cy="106555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9"/>
          <p:cNvSpPr/>
          <p:nvPr/>
        </p:nvSpPr>
        <p:spPr>
          <a:xfrm>
            <a:off x="1211811" y="2859915"/>
            <a:ext cx="104976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pasta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contém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.class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pasta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src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.java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classpath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serve para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informar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onde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serão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armazenados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.class e .java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.project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utilizado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pelo eclipse para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configurações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referente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1102641" y="3842274"/>
            <a:ext cx="113606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visualizarmos a estrutura de pastas no Eclipse pressione CTRL+3 digite </a:t>
            </a:r>
            <a:r>
              <a:rPr lang="en-US" sz="12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navigator</a:t>
            </a:r>
            <a:endParaRPr sz="1200" b="1" i="0" u="none" strike="noStrike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7" name="Google Shape;417;p3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423846" y="4282702"/>
            <a:ext cx="2780938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9"/>
          <p:cNvSpPr txBox="1"/>
          <p:nvPr/>
        </p:nvSpPr>
        <p:spPr>
          <a:xfrm>
            <a:off x="1087476" y="751024"/>
            <a:ext cx="97925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Pastas do Projeto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/>
        </p:nvSpPr>
        <p:spPr>
          <a:xfrm>
            <a:off x="526981" y="776288"/>
            <a:ext cx="979254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menu </a:t>
            </a: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– Preferences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conforme imagem abaixo fazemos a customização da fonte no editor do Eclipse.  No exemplo vamos alterar o tamanho da fonte para 12 e negrito.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25" name="Google Shape;425;p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58720" y="1916113"/>
            <a:ext cx="4918998" cy="381594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0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/>
        </p:nvSpPr>
        <p:spPr>
          <a:xfrm>
            <a:off x="479684" y="605575"/>
            <a:ext cx="1120856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200" b="1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Alterando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tamanho</a:t>
            </a:r>
            <a:r>
              <a:rPr lang="en-US" sz="1200" b="1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200" b="1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coluna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fazemos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indentação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mesmo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fica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mesma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Para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opção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aumentar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tamanho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coluna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que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seja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exibido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uma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única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precisamos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Eclipse.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32" name="Google Shape;432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9573" y="1620266"/>
            <a:ext cx="5906848" cy="101477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1"/>
          <p:cNvSpPr txBox="1"/>
          <p:nvPr/>
        </p:nvSpPr>
        <p:spPr>
          <a:xfrm>
            <a:off x="617955" y="2580426"/>
            <a:ext cx="5375634" cy="2769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Menu </a:t>
            </a:r>
            <a:r>
              <a:rPr lang="en-US" sz="12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– Preferences</a:t>
            </a:r>
            <a:r>
              <a:rPr lang="en-US" sz="12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digite </a:t>
            </a:r>
            <a:r>
              <a:rPr lang="en-US" sz="12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Formatter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34" name="Google Shape;434;p4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9573" y="3070209"/>
            <a:ext cx="5091291" cy="287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626421" y="3060377"/>
            <a:ext cx="4108421" cy="222683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1"/>
          <p:cNvSpPr txBox="1"/>
          <p:nvPr/>
        </p:nvSpPr>
        <p:spPr>
          <a:xfrm>
            <a:off x="6645117" y="2568634"/>
            <a:ext cx="3871385" cy="2809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alibri" panose="020F050202020403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em </a:t>
            </a:r>
            <a:r>
              <a:rPr lang="en-US" sz="1200" b="0" i="0" u="none" strike="noStrike" cap="none" dirty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insira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perfil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/>
        </p:nvSpPr>
        <p:spPr>
          <a:xfrm>
            <a:off x="556961" y="798331"/>
            <a:ext cx="979254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próxima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tela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insira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tamanho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coluna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Line Wrapping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9034" y="1132188"/>
            <a:ext cx="7341754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 txBox="1"/>
          <p:nvPr/>
        </p:nvSpPr>
        <p:spPr>
          <a:xfrm>
            <a:off x="556961" y="4429507"/>
            <a:ext cx="979254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pressionar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CTRL+SHIFT+F o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colocado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uma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única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5" name="Google Shape;445;p4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9035" y="4905604"/>
            <a:ext cx="8850726" cy="112358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2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/>
        </p:nvSpPr>
        <p:spPr>
          <a:xfrm>
            <a:off x="376045" y="594281"/>
            <a:ext cx="97925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2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Aumentando o desempenho desabilitando alguns recursos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52" name="Google Shape;452;p4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34310" y="2826605"/>
            <a:ext cx="4363600" cy="313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41971" y="1108570"/>
            <a:ext cx="8631526" cy="111053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 txBox="1"/>
          <p:nvPr/>
        </p:nvSpPr>
        <p:spPr>
          <a:xfrm>
            <a:off x="1854974" y="2282853"/>
            <a:ext cx="2320708" cy="430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1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Desablitar</a:t>
            </a:r>
            <a:r>
              <a:rPr lang="en-US" sz="11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verificação</a:t>
            </a:r>
            <a:r>
              <a:rPr lang="en-US" sz="11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ortográfica</a:t>
            </a:r>
            <a:r>
              <a:rPr lang="en-US" sz="11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None/>
            </a:pPr>
            <a:r>
              <a:rPr lang="en-US" sz="1100" b="0" i="0" u="none" strike="noStrike" cap="none" dirty="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- Preferences - </a:t>
            </a:r>
            <a:r>
              <a:rPr lang="en-US" sz="1100" b="0" i="0" u="none" strike="noStrike" cap="none" dirty="0" err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Speeling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6765002" y="2358859"/>
            <a:ext cx="2496284" cy="430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Desablitar validações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- Preferences - Validation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56" name="Google Shape;456;p4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190444" y="2929457"/>
            <a:ext cx="4520611" cy="287650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3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/>
        </p:nvSpPr>
        <p:spPr>
          <a:xfrm>
            <a:off x="464694" y="-87312"/>
            <a:ext cx="1100826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16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431745" y="579438"/>
            <a:ext cx="1824329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Codificação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467722" y="1143001"/>
            <a:ext cx="1123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codificação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importante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ambientes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desenvolvimento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sistema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operacionais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diferentes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65" name="Google Shape;465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4335" y="1766887"/>
            <a:ext cx="5761986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4"/>
          <p:cNvSpPr txBox="1"/>
          <p:nvPr/>
        </p:nvSpPr>
        <p:spPr>
          <a:xfrm>
            <a:off x="7185369" y="4246728"/>
            <a:ext cx="1850476" cy="8318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File </a:t>
            </a: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Enconding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UTF-8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b="0" i="0" u="none" strike="noStrike" cap="none" dirty="0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 err="1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Delimitador</a:t>
            </a:r>
            <a:r>
              <a:rPr lang="en-US" sz="1200" b="0" i="0" u="none" strike="noStrike" cap="none" dirty="0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Unix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255269" y="194945"/>
            <a:ext cx="4798511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pt-BR" alt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pt-BR" alt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pt-BR" altLang="en-US" sz="2000" b="1" i="0" u="none" strike="noStrike" cap="none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Long-Term</a:t>
            </a:r>
            <a:r>
              <a:rPr lang="pt-BR" alt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altLang="en-US" sz="2000" b="1" i="0" u="none" strike="noStrike" cap="none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Support</a:t>
            </a:r>
            <a:r>
              <a:rPr lang="pt-BR" alt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</a:p>
        </p:txBody>
      </p:sp>
      <p:sp>
        <p:nvSpPr>
          <p:cNvPr id="3" name="Caixa de Texto 0"/>
          <p:cNvSpPr txBox="1"/>
          <p:nvPr/>
        </p:nvSpPr>
        <p:spPr>
          <a:xfrm>
            <a:off x="255270" y="1434363"/>
            <a:ext cx="11503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800" dirty="0"/>
              <a:t>É uma edição ou versão que terá um período prolongado de suporte no caso do Java a cada três anos, recebendo apenas atualizações trimestrais de segurança, estabilidade e desempenho.</a:t>
            </a:r>
          </a:p>
        </p:txBody>
      </p:sp>
      <p:sp>
        <p:nvSpPr>
          <p:cNvPr id="2" name="Caixa de Texto 1"/>
          <p:cNvSpPr txBox="1"/>
          <p:nvPr/>
        </p:nvSpPr>
        <p:spPr>
          <a:xfrm>
            <a:off x="378788" y="2685457"/>
            <a:ext cx="950468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SzTx/>
            </a:pPr>
            <a:r>
              <a:rPr lang="pt-BR" altLang="en-US" sz="1800" dirty="0">
                <a:sym typeface="+mn-ea"/>
              </a:rPr>
              <a:t>As versões LTS atuais do Java são Java 7, Java 8, Java 11,17 e 21.</a:t>
            </a:r>
          </a:p>
          <a:p>
            <a:pPr lvl="0" algn="l">
              <a:buSzTx/>
            </a:pPr>
            <a:endParaRPr lang="pt-BR" altLang="en-US" sz="1800" dirty="0">
              <a:sym typeface="+mn-ea"/>
            </a:endParaRPr>
          </a:p>
          <a:p>
            <a:pPr lvl="0" algn="l">
              <a:buSzTx/>
            </a:pPr>
            <a:r>
              <a:rPr lang="pt-BR" altLang="en-US" sz="1800" dirty="0">
                <a:sym typeface="+mn-ea"/>
              </a:rPr>
              <a:t>A Oracle pretende oferecer suporte às versões Java LTS da seguinte forma:</a:t>
            </a:r>
          </a:p>
          <a:p>
            <a:pPr lvl="0" algn="l">
              <a:buSzTx/>
            </a:pPr>
            <a:endParaRPr lang="pt-BR" altLang="en-US" sz="1800" dirty="0">
              <a:sym typeface="+mn-ea"/>
            </a:endParaRPr>
          </a:p>
          <a:p>
            <a:pPr marL="285750" lvl="0" indent="-285750" algn="l">
              <a:buSzTx/>
              <a:buFont typeface="Arial" panose="020B0604020202020204" pitchFamily="34" charset="0"/>
              <a:buChar char="•"/>
            </a:pPr>
            <a:r>
              <a:rPr lang="pt-BR" altLang="en-US" sz="1800" dirty="0">
                <a:sym typeface="+mn-ea"/>
              </a:rPr>
              <a:t>Java 8 até pelo menos 2030</a:t>
            </a:r>
          </a:p>
          <a:p>
            <a:pPr marL="285750" lvl="0" indent="-285750" algn="l">
              <a:buSzTx/>
              <a:buFont typeface="Arial" panose="020B0604020202020204" pitchFamily="34" charset="0"/>
              <a:buChar char="•"/>
            </a:pPr>
            <a:r>
              <a:rPr lang="pt-BR" altLang="en-US" sz="1800" dirty="0">
                <a:sym typeface="+mn-ea"/>
              </a:rPr>
              <a:t>Java 11 foi estendido até pelo menos janeiro 2032</a:t>
            </a:r>
          </a:p>
          <a:p>
            <a:pPr marL="285750" lvl="0" indent="-285750" algn="l">
              <a:buSzTx/>
              <a:buFont typeface="Arial" panose="020B0604020202020204" pitchFamily="34" charset="0"/>
              <a:buChar char="•"/>
            </a:pPr>
            <a:r>
              <a:rPr lang="pt-BR" altLang="en-US" sz="1800" dirty="0">
                <a:sym typeface="+mn-ea"/>
              </a:rPr>
              <a:t>Java 17 até pelo menos 2029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800" dirty="0">
                <a:sym typeface="+mn-ea"/>
              </a:rPr>
              <a:t>Java 21 até pelo menos 2031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/>
        </p:nvSpPr>
        <p:spPr>
          <a:xfrm>
            <a:off x="494674" y="-1584"/>
            <a:ext cx="1097828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CONFIGURANDO O ECLIPSE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2" name="Google Shape;472;p45"/>
          <p:cNvSpPr txBox="1"/>
          <p:nvPr/>
        </p:nvSpPr>
        <p:spPr>
          <a:xfrm>
            <a:off x="431745" y="579438"/>
            <a:ext cx="1824329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rgbClr val="22222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2222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467722" y="1143000"/>
            <a:ext cx="1123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Clique no menu Window – Preferences – General - Appearance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74" name="Google Shape;474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2213" y="1910948"/>
            <a:ext cx="5823982" cy="386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/>
        </p:nvSpPr>
        <p:spPr>
          <a:xfrm>
            <a:off x="449705" y="157163"/>
            <a:ext cx="110232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EXPORTANDO E IMPORTANDO PROJETOS NO ECLIPSE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0" name="Google Shape;480;p46"/>
          <p:cNvSpPr txBox="1"/>
          <p:nvPr/>
        </p:nvSpPr>
        <p:spPr>
          <a:xfrm>
            <a:off x="467722" y="1114413"/>
            <a:ext cx="112316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Abra a pasta do seu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workspace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copie a pasta para o local de destino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1" name="Google Shape;481;p46"/>
          <p:cNvSpPr txBox="1"/>
          <p:nvPr/>
        </p:nvSpPr>
        <p:spPr>
          <a:xfrm>
            <a:off x="467722" y="797409"/>
            <a:ext cx="112316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Exportaçao Projeto Java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82" name="Google Shape;482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7722" y="1699287"/>
            <a:ext cx="8088847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6"/>
          <p:cNvSpPr txBox="1"/>
          <p:nvPr/>
        </p:nvSpPr>
        <p:spPr>
          <a:xfrm>
            <a:off x="467722" y="2208666"/>
            <a:ext cx="1123168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Importação Projeto Java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467722" y="2593508"/>
            <a:ext cx="1123168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importar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copie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pasta para o workspace da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máquina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destino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abra o Eclipse e clique no menu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 - Import - General – Existing project into Workspace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Selecione o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diretório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pasta.</a:t>
            </a:r>
            <a:endParaRPr sz="11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85" name="Google Shape;485;p4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9834" y="3302919"/>
            <a:ext cx="2700009" cy="257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13317" y="3295428"/>
            <a:ext cx="2700009" cy="244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97702" y="911339"/>
            <a:ext cx="1123168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instalação de um novo plugin, selecione o menu help install new software. Selecione All Available Sites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faremos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instalação do Swing. 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Swing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caixa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texto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selecione a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opção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Swing Design</a:t>
            </a:r>
            <a:endParaRPr sz="11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2502" y="1656463"/>
            <a:ext cx="4857118" cy="235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60885" y="3429000"/>
            <a:ext cx="4723785" cy="229061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7"/>
          <p:cNvSpPr txBox="1"/>
          <p:nvPr/>
        </p:nvSpPr>
        <p:spPr>
          <a:xfrm>
            <a:off x="7154757" y="3107074"/>
            <a:ext cx="329522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Selecione Window Builder Core UI</a:t>
            </a:r>
            <a:endParaRPr sz="10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5" name="Google Shape;495;p47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INSTALAÇÃO DE PLUGINS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/>
          <p:nvPr/>
        </p:nvSpPr>
        <p:spPr>
          <a:xfrm>
            <a:off x="647614" y="792106"/>
            <a:ext cx="540949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Marque a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primeira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opção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clique em Finish. </a:t>
            </a:r>
            <a:endParaRPr sz="1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01" name="Google Shape;501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7613" y="1230314"/>
            <a:ext cx="5797639" cy="281134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8"/>
          <p:cNvSpPr txBox="1"/>
          <p:nvPr/>
        </p:nvSpPr>
        <p:spPr>
          <a:xfrm>
            <a:off x="660305" y="4459239"/>
            <a:ext cx="888250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Existem outros plugins que podem ajudar o desenvolvedor como o FindBugs e o CheckStyle por exemplo.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3" name="Google Shape;503;p48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INSTALAÇÃO DE PLUGINS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 txBox="1"/>
          <p:nvPr/>
        </p:nvSpPr>
        <p:spPr>
          <a:xfrm>
            <a:off x="476189" y="0"/>
            <a:ext cx="11714224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 QUICK DIFF</a:t>
            </a:r>
            <a:endParaRPr sz="16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9" name="Google Shape;509;p49"/>
          <p:cNvSpPr txBox="1"/>
          <p:nvPr/>
        </p:nvSpPr>
        <p:spPr>
          <a:xfrm>
            <a:off x="647614" y="1001730"/>
            <a:ext cx="110094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Eclipse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suporta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plugins para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controle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versão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git 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svn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Podemos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comparar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linhas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foram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modificadas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nosso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foram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feitas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commit.  Esta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configuração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habilitada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atalho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CTRL+SHIFT+Q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clicando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botão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direito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mouse em um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próximo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identificador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10" name="Google Shape;510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35601" y="2185994"/>
            <a:ext cx="4281881" cy="372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10403" y="1688454"/>
            <a:ext cx="2373020" cy="159087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9"/>
          <p:cNvSpPr txBox="1"/>
          <p:nvPr/>
        </p:nvSpPr>
        <p:spPr>
          <a:xfrm>
            <a:off x="4399994" y="1606502"/>
            <a:ext cx="43999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também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alterar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cores de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destaque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Windows Preferences</a:t>
            </a:r>
            <a:endParaRPr sz="10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/>
          <p:nvPr/>
        </p:nvSpPr>
        <p:spPr>
          <a:xfrm>
            <a:off x="476189" y="0"/>
            <a:ext cx="11714224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Copiar as configurações para um novo workspace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8" name="Google Shape;518;p50"/>
          <p:cNvSpPr/>
          <p:nvPr/>
        </p:nvSpPr>
        <p:spPr>
          <a:xfrm>
            <a:off x="328271" y="948625"/>
            <a:ext cx="1111517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configurações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efetuadas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um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determinado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workspace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automaticamente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replicadas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novos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workspaces.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efetuar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cópia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seguir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passos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Dentro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workspace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localize 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copie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pasta </a:t>
            </a:r>
            <a:r>
              <a:rPr lang="en-US" sz="14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.settings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o novo workspace.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Só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copiar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pasta.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19" name="Google Shape;519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6189" y="2764507"/>
            <a:ext cx="452437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428162" y="3093372"/>
            <a:ext cx="6131492" cy="129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1"/>
          <p:cNvSpPr txBox="1"/>
          <p:nvPr/>
        </p:nvSpPr>
        <p:spPr>
          <a:xfrm>
            <a:off x="479685" y="1148975"/>
            <a:ext cx="9690476" cy="355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1 - Abra o Eclipse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2 -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seu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workspace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3 -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Adicione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perspectivas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e Debug</a:t>
            </a:r>
            <a:endParaRPr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4 -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novo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introducao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5 -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</a:t>
            </a:r>
            <a:r>
              <a:rPr lang="en-US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aulas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6 -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uma classe “</a:t>
            </a:r>
            <a:r>
              <a:rPr lang="en-US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Exercicio.java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dentro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método “main”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7 -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Imprimir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tela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cada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frase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</a:t>
            </a:r>
            <a:r>
              <a:rPr lang="en-US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Técnico de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Programação</a:t>
            </a:r>
            <a:r>
              <a:rPr lang="en-US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8 -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Imprimir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tela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“Hello World !!”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usando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Sytem.err.println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pesquisar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diferença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dirty="0"/>
              <a:t>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ntre o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</a:t>
            </a:r>
            <a:r>
              <a:rPr lang="en-US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out  e err.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6" name="Google Shape;526;p5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ctrTitle"/>
          </p:nvPr>
        </p:nvSpPr>
        <p:spPr>
          <a:xfrm>
            <a:off x="314794" y="0"/>
            <a:ext cx="1139943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PROCESSO DE COMPILAÇÃO E INTERPRETAÇÃO DE PROGRAMAS JAVA 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34" name="Google Shape;134;p6"/>
          <p:cNvSpPr txBox="1">
            <a:spLocks noGrp="1"/>
          </p:cNvSpPr>
          <p:nvPr>
            <p:ph type="subTitle" idx="1"/>
          </p:nvPr>
        </p:nvSpPr>
        <p:spPr>
          <a:xfrm>
            <a:off x="314960" y="345440"/>
            <a:ext cx="11398885" cy="271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dos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recursos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Java é 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portabilidade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gerado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Esta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portabilidade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atingida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através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utilização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bytecodes. Bytecode é um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formato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intermediário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entre 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fonte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programador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consegue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manipular, e 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máquina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que 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computador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consegue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executar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Na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plataforma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Java, o bytecode é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interpretado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máquina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virtual Java (JVM).  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portabilidade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é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obtida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à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medida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máquinas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virtuais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estão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disponíveis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diferentes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plataformas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Assim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que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foi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compilado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uma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máquina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executado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qualquer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máquina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virtual Java,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independentemente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qual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seja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sistema operacional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processador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400" b="0" i="0" u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dirty="0"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3699" y="2714530"/>
            <a:ext cx="1428565" cy="95915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3140090" y="2714530"/>
            <a:ext cx="1589409" cy="722312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607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Editor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2052265" y="3011392"/>
            <a:ext cx="874069" cy="215900"/>
          </a:xfrm>
          <a:prstGeom prst="rightArrow">
            <a:avLst>
              <a:gd name="adj1" fmla="val 18044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5010980" y="3011392"/>
            <a:ext cx="876186" cy="215900"/>
          </a:xfrm>
          <a:prstGeom prst="rightArrow">
            <a:avLst>
              <a:gd name="adj1" fmla="val 18052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028963" y="2779618"/>
            <a:ext cx="1358723" cy="657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Fonte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531601" y="2995517"/>
            <a:ext cx="876186" cy="215900"/>
          </a:xfrm>
          <a:prstGeom prst="rightArrow">
            <a:avLst>
              <a:gd name="adj1" fmla="val 18052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8687150" y="2714530"/>
            <a:ext cx="1631737" cy="722312"/>
          </a:xfrm>
          <a:custGeom>
            <a:avLst/>
            <a:gdLst/>
            <a:ahLst/>
            <a:cxnLst/>
            <a:rect l="l" t="t" r="r" b="b"/>
            <a:pathLst>
              <a:path w="1223962" h="722313" extrusionOk="0">
                <a:moveTo>
                  <a:pt x="0" y="0"/>
                </a:moveTo>
                <a:lnTo>
                  <a:pt x="1103574" y="0"/>
                </a:lnTo>
                <a:lnTo>
                  <a:pt x="1223962" y="120388"/>
                </a:lnTo>
                <a:lnTo>
                  <a:pt x="1223962" y="722313"/>
                </a:lnTo>
                <a:lnTo>
                  <a:pt x="0" y="7223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  <a:buFont typeface="Calibri" panose="020F0502020204030204"/>
            </a:pPr>
            <a:r>
              <a:rPr lang="en-US"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Compilador</a:t>
            </a:r>
          </a:p>
        </p:txBody>
      </p:sp>
      <p:sp>
        <p:nvSpPr>
          <p:cNvPr id="142" name="Google Shape;142;p6"/>
          <p:cNvSpPr/>
          <p:nvPr/>
        </p:nvSpPr>
        <p:spPr>
          <a:xfrm rot="7620000">
            <a:off x="9025201" y="3667578"/>
            <a:ext cx="657225" cy="287829"/>
          </a:xfrm>
          <a:prstGeom prst="rightArrow">
            <a:avLst>
              <a:gd name="adj1" fmla="val 18052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7774540" y="4083993"/>
            <a:ext cx="1823965" cy="504056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333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Byte Code</a:t>
            </a: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6"/>
          <p:cNvSpPr/>
          <p:nvPr/>
        </p:nvSpPr>
        <p:spPr>
          <a:xfrm rot="7620000">
            <a:off x="7436585" y="4689134"/>
            <a:ext cx="655637" cy="287829"/>
          </a:xfrm>
          <a:prstGeom prst="rightArrow">
            <a:avLst>
              <a:gd name="adj1" fmla="val 18044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435741" y="5146346"/>
            <a:ext cx="1678743" cy="583439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333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JVM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Linux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Google Shape;146;p6"/>
          <p:cNvSpPr/>
          <p:nvPr/>
        </p:nvSpPr>
        <p:spPr>
          <a:xfrm rot="3240000">
            <a:off x="9396363" y="4692309"/>
            <a:ext cx="655637" cy="287829"/>
          </a:xfrm>
          <a:prstGeom prst="rightArrow">
            <a:avLst>
              <a:gd name="adj1" fmla="val 18044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9117184" y="5146345"/>
            <a:ext cx="1678743" cy="583439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333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JVM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0" y="1"/>
            <a:ext cx="3822492" cy="74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CARACTERÍSTICAS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359786" y="1126099"/>
            <a:ext cx="10656029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SE (Standard Edition)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JDK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Java Developer’s Kit, conjunto de ferramentas para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desenvolvimento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Java Runtime Environment, ambiente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interpretação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359786" y="2333099"/>
            <a:ext cx="10929044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O</a:t>
            </a:r>
            <a:r>
              <a:rPr lang="en-US" sz="1600" b="1" dirty="0">
                <a:solidFill>
                  <a:schemeClr val="dk1"/>
                </a:solidFill>
              </a:rPr>
              <a:t>pen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JDK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Java OPEN JDK é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free, no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entanto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é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preciso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atualizações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sempre que uma nova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lançada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Caso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sejam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feitas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atualizações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feitas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correções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bugs 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instaladas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novas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funcionalidades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lançadas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51439" y="4028391"/>
            <a:ext cx="8059267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Algumas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ferramentas do Java JDK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Compilador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-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javac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Interpretador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aplicações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Java - java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gerador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documentação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programas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javadoc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manipulador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comprimidos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jar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2;p7">
            <a:extLst>
              <a:ext uri="{FF2B5EF4-FFF2-40B4-BE49-F238E27FC236}">
                <a16:creationId xmlns:a16="http://schemas.microsoft.com/office/drawing/2014/main" id="{3B268066-4849-5012-9A07-3AADB6E659BC}"/>
              </a:ext>
            </a:extLst>
          </p:cNvPr>
          <p:cNvSpPr txBox="1"/>
          <p:nvPr/>
        </p:nvSpPr>
        <p:spPr>
          <a:xfrm>
            <a:off x="422787" y="0"/>
            <a:ext cx="3822492" cy="74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INSTALAÇÃO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03B4E7-7ADD-2268-2911-9CDC9E2951FD}"/>
              </a:ext>
            </a:extLst>
          </p:cNvPr>
          <p:cNvSpPr txBox="1"/>
          <p:nvPr/>
        </p:nvSpPr>
        <p:spPr>
          <a:xfrm>
            <a:off x="471950" y="1182693"/>
            <a:ext cx="8268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https://www.oracle.com/java/technologies/javase/jdk17-archive-downloads.html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5D0876-EFE8-120C-30A6-3AD354132727}"/>
              </a:ext>
            </a:extLst>
          </p:cNvPr>
          <p:cNvSpPr txBox="1"/>
          <p:nvPr/>
        </p:nvSpPr>
        <p:spPr>
          <a:xfrm>
            <a:off x="471949" y="838282"/>
            <a:ext cx="4207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Fazer o download e instalação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7447C8D-45C4-2458-BB1F-34E50E90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5" y="1653198"/>
            <a:ext cx="3397615" cy="255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5771299-9806-BE56-D475-CA54D945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62" y="2171289"/>
            <a:ext cx="3527584" cy="2666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08D4B9F-0656-E512-8982-2E64A2ED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668" y="2930723"/>
            <a:ext cx="3667095" cy="2794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41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2;p7">
            <a:extLst>
              <a:ext uri="{FF2B5EF4-FFF2-40B4-BE49-F238E27FC236}">
                <a16:creationId xmlns:a16="http://schemas.microsoft.com/office/drawing/2014/main" id="{3B268066-4849-5012-9A07-3AADB6E659BC}"/>
              </a:ext>
            </a:extLst>
          </p:cNvPr>
          <p:cNvSpPr txBox="1"/>
          <p:nvPr/>
        </p:nvSpPr>
        <p:spPr>
          <a:xfrm>
            <a:off x="422786" y="0"/>
            <a:ext cx="5671625" cy="74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2000" b="1" dirty="0">
                <a:solidFill>
                  <a:schemeClr val="lt1"/>
                </a:solidFill>
              </a:rPr>
              <a:t>CONFIGURAÇÃO VARIÁVEL DE AMBIENTE</a:t>
            </a:r>
            <a:endParaRPr sz="20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5D0876-EFE8-120C-30A6-3AD354132727}"/>
              </a:ext>
            </a:extLst>
          </p:cNvPr>
          <p:cNvSpPr txBox="1"/>
          <p:nvPr/>
        </p:nvSpPr>
        <p:spPr>
          <a:xfrm>
            <a:off x="452282" y="950392"/>
            <a:ext cx="374609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defRPr sz="12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Na pesquisa do Windows digite </a:t>
            </a:r>
            <a:r>
              <a:rPr lang="pt-BR" sz="1100" dirty="0">
                <a:solidFill>
                  <a:srgbClr val="FF0000"/>
                </a:solidFill>
              </a:rPr>
              <a:t>variáveis</a:t>
            </a:r>
            <a:r>
              <a:rPr lang="pt-BR" sz="1100" dirty="0"/>
              <a:t> e abra a propriedade de sistema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E3E0CC-9D59-041C-DAFB-848426F5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2" y="1591116"/>
            <a:ext cx="4046571" cy="43361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chemeClr val="bg1">
                <a:lumMod val="5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380FF87-62CC-C694-26C2-A0C015CB17CF}"/>
              </a:ext>
            </a:extLst>
          </p:cNvPr>
          <p:cNvSpPr txBox="1"/>
          <p:nvPr/>
        </p:nvSpPr>
        <p:spPr>
          <a:xfrm>
            <a:off x="5545393" y="945036"/>
            <a:ext cx="597483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/>
            </a:lvl1pPr>
          </a:lstStyle>
          <a:p>
            <a:pPr algn="just"/>
            <a:r>
              <a:rPr lang="pt-BR" sz="1100" dirty="0"/>
              <a:t>A variável pode ser utilizada para um determinado usuário ou para todos os usuários do sistema.   Clique em </a:t>
            </a:r>
            <a:r>
              <a:rPr lang="pt-BR" sz="1100" dirty="0">
                <a:solidFill>
                  <a:srgbClr val="FF0000"/>
                </a:solidFill>
              </a:rPr>
              <a:t>Novo</a:t>
            </a:r>
            <a:r>
              <a:rPr lang="pt-BR" sz="1100" dirty="0"/>
              <a:t> nas variáveis do sistema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EE82D87-47CE-B5B9-7A7F-D6983EC7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47" y="1591116"/>
            <a:ext cx="4580760" cy="43361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chemeClr val="bg1">
                <a:lumMod val="5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2588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3540</Words>
  <Application>Microsoft Office PowerPoint</Application>
  <PresentationFormat>Personalizar</PresentationFormat>
  <Paragraphs>409</Paragraphs>
  <Slides>56</Slides>
  <Notes>54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3" baseType="lpstr">
      <vt:lpstr>Noto Sans Symbols</vt:lpstr>
      <vt:lpstr>Trebuchet MS</vt:lpstr>
      <vt:lpstr>Roboto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PROCESSO DE COMPILAÇÃO E INTERPRETAÇÃO DE PROGRAMAS JAVA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ECLIPSE</vt:lpstr>
      <vt:lpstr>PERSPECTIVA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PROJECT EXPLORER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</dc:creator>
  <cp:lastModifiedBy>Roni Schanuel</cp:lastModifiedBy>
  <cp:revision>28</cp:revision>
  <dcterms:created xsi:type="dcterms:W3CDTF">2022-08-29T02:04:00Z</dcterms:created>
  <dcterms:modified xsi:type="dcterms:W3CDTF">2023-12-28T00:15:55Z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69A5156C7C9049339D1E54373756720C_13</vt:lpwstr>
  </property>
  <property fmtid="{D5CDD505-2E9C-101B-9397-08002B2CF9AE}" pid="3" name="KSOProductBuildVer">
    <vt:lpwstr>1046-12.2.0.13266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2023-10-20T12:55:56Z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1712d8d0-2185-4844-a92c-a5ac0b30afd9</vt:lpwstr>
  </property>
  <property fmtid="{D5CDD505-2E9C-101B-9397-08002B2CF9AE}" pid="10" name="MSIP_Label_5c88f678-0b6e-4995-8ab3-bcc8062be905_ContentBits">
    <vt:lpwstr>0</vt:lpwstr>
  </property>
</Properties>
</file>