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0" r:id="rId21"/>
  </p:sldIdLst>
  <p:sldSz cx="12190413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57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609600" y="128588"/>
            <a:ext cx="109696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 rot="5400000">
            <a:off x="2819400" y="-609600"/>
            <a:ext cx="6550025" cy="1096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 rot="5400000">
            <a:off x="6197596" y="2769044"/>
            <a:ext cx="8021637" cy="27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 rot="5400000">
            <a:off x="611380" y="126730"/>
            <a:ext cx="8021637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609600" y="128588"/>
            <a:ext cx="109696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69625" cy="655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609600" y="128588"/>
            <a:ext cx="109696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5381983" cy="655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2"/>
          </p:nvPr>
        </p:nvSpPr>
        <p:spPr>
          <a:xfrm>
            <a:off x="6194678" y="1600201"/>
            <a:ext cx="5384099" cy="655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40208" y="365126"/>
            <a:ext cx="105142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40208" y="1681163"/>
            <a:ext cx="515764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840208" y="2505075"/>
            <a:ext cx="515764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6171396" y="1681163"/>
            <a:ext cx="518304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6171396" y="2505075"/>
            <a:ext cx="518304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609600" y="128588"/>
            <a:ext cx="109696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1"/>
          </p:nvPr>
        </p:nvSpPr>
        <p:spPr>
          <a:xfrm>
            <a:off x="5183042" y="987426"/>
            <a:ext cx="617139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2"/>
          </p:nvPr>
        </p:nvSpPr>
        <p:spPr>
          <a:xfrm>
            <a:off x="840208" y="2057400"/>
            <a:ext cx="393225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>
            <a:spLocks noGrp="1"/>
          </p:cNvSpPr>
          <p:nvPr>
            <p:ph type="pic" idx="2"/>
          </p:nvPr>
        </p:nvSpPr>
        <p:spPr>
          <a:xfrm>
            <a:off x="5183042" y="987426"/>
            <a:ext cx="617139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840208" y="2057400"/>
            <a:ext cx="393225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-4763" y="0"/>
            <a:ext cx="12207876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7;p22"/>
          <p:cNvSpPr txBox="1">
            <a:spLocks noGrp="1"/>
          </p:cNvSpPr>
          <p:nvPr>
            <p:ph type="title"/>
          </p:nvPr>
        </p:nvSpPr>
        <p:spPr>
          <a:xfrm>
            <a:off x="609600" y="128588"/>
            <a:ext cx="109696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69625" cy="655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Char char="•"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Char char="–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•"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Char char="–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Char char="»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dt" idx="10"/>
          </p:nvPr>
        </p:nvSpPr>
        <p:spPr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/>
          <p:nvPr/>
        </p:nvSpPr>
        <p:spPr>
          <a:xfrm>
            <a:off x="4165600" y="6354763"/>
            <a:ext cx="3859213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22"/>
          <p:cNvSpPr txBox="1">
            <a:spLocks noGrp="1"/>
          </p:cNvSpPr>
          <p:nvPr>
            <p:ph type="sldNum" idx="12"/>
          </p:nvPr>
        </p:nvSpPr>
        <p:spPr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12" name="Google Shape;12;p22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113" y="5754688"/>
            <a:ext cx="12192000" cy="111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2"/>
          <p:cNvGrpSpPr/>
          <p:nvPr/>
        </p:nvGrpSpPr>
        <p:grpSpPr>
          <a:xfrm>
            <a:off x="6276975" y="6283325"/>
            <a:ext cx="5646738" cy="542925"/>
            <a:chOff x="6277365" y="118439"/>
            <a:chExt cx="5646438" cy="542741"/>
          </a:xfrm>
        </p:grpSpPr>
        <p:pic>
          <p:nvPicPr>
            <p:cNvPr id="14" name="Google Shape;14;p22"/>
            <p:cNvPicPr preferRelativeResize="0"/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2"/>
            <p:cNvPicPr preferRelativeResize="0"/>
            <p:nvPr/>
          </p:nvPicPr>
          <p:blipFill rotWithShape="1">
            <a:blip r:embed="rId15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2"/>
            <p:cNvPicPr preferRelativeResize="0"/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86" y="1519487"/>
            <a:ext cx="7606309" cy="427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6"/>
          <a:stretch>
            <a:fillRect/>
          </a:stretch>
        </p:blipFill>
        <p:spPr bwMode="auto">
          <a:xfrm>
            <a:off x="5053150" y="448"/>
            <a:ext cx="2593637" cy="151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tângulo 5"/>
          <p:cNvSpPr>
            <a:spLocks noChangeArrowheads="1"/>
          </p:cNvSpPr>
          <p:nvPr/>
        </p:nvSpPr>
        <p:spPr bwMode="auto">
          <a:xfrm>
            <a:off x="8894400" y="4124236"/>
            <a:ext cx="3080936" cy="41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endParaRPr lang="pt-BR" altLang="pt-BR" sz="2100" b="1">
              <a:latin typeface="Roboto" panose="0200000000000000000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969" y="448"/>
            <a:ext cx="4561882" cy="68364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13" y="3444873"/>
            <a:ext cx="2490463" cy="161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7" r="22079" b="16309"/>
          <a:stretch>
            <a:fillRect/>
          </a:stretch>
        </p:blipFill>
        <p:spPr bwMode="auto">
          <a:xfrm>
            <a:off x="648409" y="211559"/>
            <a:ext cx="3163476" cy="313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308" y="363937"/>
            <a:ext cx="3653949" cy="73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546802" y="-39142"/>
            <a:ext cx="7633294" cy="5315846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bg1"/>
              </a:solidFill>
            </a:endParaRPr>
          </a:p>
        </p:txBody>
      </p:sp>
      <p:pic>
        <p:nvPicPr>
          <p:cNvPr id="3082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" y="3922650"/>
            <a:ext cx="12188825" cy="294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CaixaDeTexto 20"/>
          <p:cNvSpPr txBox="1">
            <a:spLocks noChangeArrowheads="1"/>
          </p:cNvSpPr>
          <p:nvPr/>
        </p:nvSpPr>
        <p:spPr bwMode="auto">
          <a:xfrm>
            <a:off x="1021424" y="5240104"/>
            <a:ext cx="11153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pt-BR" sz="2400" dirty="0" err="1">
                <a:solidFill>
                  <a:schemeClr val="tx1"/>
                </a:solidFill>
                <a:latin typeface="Calibri" panose="020F0502020204030204"/>
                <a:ea typeface="Roboto" panose="02000000000000000000"/>
                <a:cs typeface="Calibri" panose="020F0502020204030204"/>
                <a:sym typeface="Calibri" panose="020F0502020204030204"/>
              </a:rPr>
              <a:t>Trabalhar</a:t>
            </a:r>
            <a:r>
              <a:rPr lang="en-US" altLang="pt-BR" sz="2400" dirty="0">
                <a:solidFill>
                  <a:schemeClr val="tx1"/>
                </a:solidFill>
                <a:latin typeface="Calibri" panose="020F0502020204030204"/>
                <a:ea typeface="Roboto" panose="02000000000000000000"/>
                <a:cs typeface="Calibri" panose="020F0502020204030204"/>
                <a:sym typeface="Calibri" panose="020F0502020204030204"/>
              </a:rPr>
              <a:t> com </a:t>
            </a:r>
            <a:r>
              <a:rPr lang="en-US" altLang="pt-BR" sz="2400" dirty="0" err="1">
                <a:solidFill>
                  <a:schemeClr val="tx1"/>
                </a:solidFill>
                <a:latin typeface="Calibri" panose="020F0502020204030204"/>
                <a:ea typeface="Roboto" panose="02000000000000000000"/>
                <a:cs typeface="Calibri" panose="020F0502020204030204"/>
                <a:sym typeface="Calibri" panose="020F0502020204030204"/>
              </a:rPr>
              <a:t>arquivos</a:t>
            </a:r>
            <a:r>
              <a:rPr lang="en-US" altLang="pt-BR" sz="2400" dirty="0">
                <a:solidFill>
                  <a:schemeClr val="tx1"/>
                </a:solidFill>
                <a:latin typeface="Calibri" panose="020F0502020204030204"/>
                <a:ea typeface="Roboto" panose="02000000000000000000"/>
                <a:cs typeface="Calibri" panose="020F0502020204030204"/>
                <a:sym typeface="Calibri" panose="020F0502020204030204"/>
              </a:rPr>
              <a:t> e </a:t>
            </a:r>
            <a:r>
              <a:rPr lang="en-US" altLang="pt-BR" sz="2400" dirty="0" err="1">
                <a:solidFill>
                  <a:schemeClr val="tx1"/>
                </a:solidFill>
                <a:latin typeface="Calibri" panose="020F0502020204030204"/>
                <a:ea typeface="Roboto" panose="02000000000000000000"/>
                <a:cs typeface="Calibri" panose="020F0502020204030204"/>
                <a:sym typeface="Calibri" panose="020F0502020204030204"/>
              </a:rPr>
              <a:t>fluxo</a:t>
            </a:r>
            <a:r>
              <a:rPr lang="en-US" altLang="pt-BR" sz="2400" dirty="0">
                <a:solidFill>
                  <a:schemeClr val="tx1"/>
                </a:solidFill>
                <a:latin typeface="Calibri" panose="020F0502020204030204"/>
                <a:ea typeface="Roboto" panose="02000000000000000000"/>
                <a:cs typeface="Calibri" panose="020F0502020204030204"/>
                <a:sym typeface="Calibri" panose="020F0502020204030204"/>
              </a:rPr>
              <a:t> e dados</a:t>
            </a:r>
            <a:endParaRPr lang="pt-BR" altLang="pt-BR" sz="2400" dirty="0">
              <a:solidFill>
                <a:schemeClr val="tx1"/>
              </a:solidFill>
              <a:ea typeface="Roboto" panose="0200000000000000000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594360" y="909320"/>
            <a:ext cx="10390505" cy="84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1" dirty="0"/>
              <a:t>Leitura de Arquivos utilizando Scanner e File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/>
              <a:t> A classe Scanner é muito poderosa, podendo ser utilizada com outros canais de entrada de dados como texto, arquivo, etc.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85" y="1866900"/>
            <a:ext cx="5979795" cy="3388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587623" y="864063"/>
            <a:ext cx="10969625" cy="5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delimitadores com Scanner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 arquivo texto na pasta C:\Aula\teste.csv com o conteúdo abaixo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8769" y="2372677"/>
            <a:ext cx="2582344" cy="159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505" y="1826895"/>
            <a:ext cx="6689090" cy="3322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473200"/>
            <a:ext cx="7319010" cy="3617595"/>
          </a:xfrm>
          <a:prstGeom prst="rect">
            <a:avLst/>
          </a:prstGeom>
        </p:spPr>
      </p:pic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594360" y="909320"/>
            <a:ext cx="940752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1" dirty="0"/>
              <a:t>Leitura de Arquivos utilizando Scanner e </a:t>
            </a:r>
            <a:r>
              <a:rPr lang="pt-BR" sz="1800" b="1" dirty="0" err="1"/>
              <a:t>FileReader</a:t>
            </a:r>
            <a:endParaRPr lang="pt-BR" sz="1400" dirty="0"/>
          </a:p>
        </p:txBody>
      </p:sp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</a:p>
        </p:txBody>
      </p:sp>
      <p:pic>
        <p:nvPicPr>
          <p:cNvPr id="163" name="Google Shape;16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2042795" y="1278908"/>
            <a:ext cx="6928485" cy="470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/>
        </p:nvSpPr>
        <p:spPr>
          <a:xfrm>
            <a:off x="593725" y="874880"/>
            <a:ext cx="10072758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 de código que apresenta as informações de um arquivo ou diretório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 - PROCESSAMENTO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594480" y="928671"/>
            <a:ext cx="10969625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 dirty="0"/>
              <a:t>Quando falamos em processamento de arquivo, passamos por três etapas:</a:t>
            </a:r>
          </a:p>
          <a:p>
            <a:pPr marL="800100" lvl="1" indent="-342900" algn="l" rtl="0">
              <a:spcBef>
                <a:spcPts val="7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pt-BR" sz="1800" dirty="0"/>
              <a:t>Abertura ou criação de um arquivo</a:t>
            </a:r>
          </a:p>
          <a:p>
            <a:pPr marL="800100" lvl="1" indent="-342900" algn="l" rtl="0">
              <a:spcBef>
                <a:spcPts val="7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pt-BR" sz="1800" dirty="0"/>
              <a:t>Leitura ou gravação de dados</a:t>
            </a:r>
          </a:p>
          <a:p>
            <a:pPr marL="800100" lvl="1" indent="-342900" algn="l" rtl="0">
              <a:spcBef>
                <a:spcPts val="7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r>
              <a:rPr lang="pt-BR" sz="1800" dirty="0"/>
              <a:t>Fechamento o arquivo</a:t>
            </a:r>
          </a:p>
          <a:p>
            <a:pPr marL="800100" lvl="1" indent="-342900" algn="l" rtl="0">
              <a:spcBef>
                <a:spcPts val="700"/>
              </a:spcBef>
              <a:spcAft>
                <a:spcPts val="0"/>
              </a:spcAft>
              <a:buSzPts val="1800"/>
              <a:buFont typeface="Calibri" panose="020F0502020204030204"/>
              <a:buAutoNum type="arabicPeriod"/>
            </a:pPr>
            <a:endParaRPr lang="pt-BR" sz="1800" dirty="0"/>
          </a:p>
          <a:p>
            <a:pPr marL="5715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pt-BR" sz="1800" dirty="0"/>
              <a:t>Caractere separador – utilizado para separar diretórios e arquivos em um caminho.</a:t>
            </a:r>
          </a:p>
          <a:p>
            <a:pPr marL="80010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1800" dirty="0"/>
              <a:t>O Windows utiliza \</a:t>
            </a:r>
          </a:p>
          <a:p>
            <a:pPr marL="80010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1800" dirty="0"/>
              <a:t>O UNIX utiliza /</a:t>
            </a:r>
          </a:p>
          <a:p>
            <a:pPr marL="80010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1800" dirty="0"/>
              <a:t>O Java processa ambos os caracteres. </a:t>
            </a:r>
            <a:r>
              <a:rPr lang="pt-BR" sz="1800" b="1" dirty="0" err="1"/>
              <a:t>File.pathSeparator</a:t>
            </a:r>
            <a:r>
              <a:rPr lang="pt-BR" sz="1800" b="1" dirty="0"/>
              <a:t> </a:t>
            </a:r>
            <a:r>
              <a:rPr lang="pt-BR" sz="1800" dirty="0"/>
              <a:t>pode ser utilizado para obter o caractere separador adequado do computador local</a:t>
            </a:r>
            <a:endParaRPr sz="1800" dirty="0"/>
          </a:p>
          <a:p>
            <a:pPr marL="400050" lvl="0" indent="-215900" algn="l" rtl="0"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 TEXTO</a:t>
            </a:r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594481" y="928671"/>
            <a:ext cx="2859919" cy="3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1400" b="1" dirty="0"/>
              <a:t>Leitura de arquivo texto</a:t>
            </a:r>
          </a:p>
          <a:p>
            <a:pPr marL="342900" lvl="0" indent="-215900" algn="l" rtl="0"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400" b="1" dirty="0"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4017" y="1864301"/>
            <a:ext cx="5544065" cy="195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088323" y="3926018"/>
            <a:ext cx="8990330" cy="181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/>
          <p:nvPr/>
        </p:nvSpPr>
        <p:spPr>
          <a:xfrm>
            <a:off x="6356185" y="3547933"/>
            <a:ext cx="1202856" cy="2461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Opção 2</a:t>
            </a:r>
          </a:p>
        </p:txBody>
      </p:sp>
      <p:sp>
        <p:nvSpPr>
          <p:cNvPr id="180" name="Google Shape;180;p14"/>
          <p:cNvSpPr txBox="1"/>
          <p:nvPr/>
        </p:nvSpPr>
        <p:spPr>
          <a:xfrm>
            <a:off x="2306162" y="1433195"/>
            <a:ext cx="1290478" cy="2461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/>
              <a:t>Opção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 TEXTO</a:t>
            </a:r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610355" y="861996"/>
            <a:ext cx="2833885" cy="32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1400" b="1" dirty="0"/>
              <a:t>Escrevendo em arquivo texto</a:t>
            </a:r>
          </a:p>
          <a:p>
            <a:pPr marL="342900" lvl="0" indent="-215900" algn="l" rtl="0"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400" b="1" dirty="0"/>
          </a:p>
        </p:txBody>
      </p:sp>
      <p:sp>
        <p:nvSpPr>
          <p:cNvPr id="187" name="Google Shape;187;p15"/>
          <p:cNvSpPr txBox="1"/>
          <p:nvPr/>
        </p:nvSpPr>
        <p:spPr>
          <a:xfrm>
            <a:off x="6719434" y="3498345"/>
            <a:ext cx="1337446" cy="2461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Opção 2</a:t>
            </a:r>
          </a:p>
        </p:txBody>
      </p:sp>
      <p:sp>
        <p:nvSpPr>
          <p:cNvPr id="188" name="Google Shape;188;p15"/>
          <p:cNvSpPr txBox="1"/>
          <p:nvPr/>
        </p:nvSpPr>
        <p:spPr>
          <a:xfrm>
            <a:off x="2511270" y="1309687"/>
            <a:ext cx="932970" cy="2461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Opção 1</a:t>
            </a:r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84849" y="3968752"/>
            <a:ext cx="6978502" cy="1690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6085" y="1600282"/>
            <a:ext cx="5705675" cy="156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688339" y="1017905"/>
            <a:ext cx="10969625" cy="7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pt-BR" sz="1400" dirty="0">
                <a:latin typeface="+mj-lt"/>
              </a:rPr>
              <a:t>1) Escreva um programa que leia um arquivo texto e retorne a quantidade de caracteres ele possui.</a:t>
            </a:r>
          </a:p>
          <a:p>
            <a:pPr marL="342900" lvl="0" indent="-215900" algn="l" rtl="0"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400" dirty="0">
              <a:latin typeface="+mj-lt"/>
            </a:endParaRPr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1897380" y="1627505"/>
            <a:ext cx="7802245" cy="3602990"/>
          </a:xfrm>
          <a:prstGeom prst="rect">
            <a:avLst/>
          </a:prstGeom>
        </p:spPr>
      </p:pic>
      <p:sp>
        <p:nvSpPr>
          <p:cNvPr id="5" name="Google Shape;185;p15">
            <a:extLst>
              <a:ext uri="{FF2B5EF4-FFF2-40B4-BE49-F238E27FC236}">
                <a16:creationId xmlns:a16="http://schemas.microsoft.com/office/drawing/2014/main" id="{FC5011B9-B57D-997B-0BA7-B0799A87DA95}"/>
              </a:ext>
            </a:extLst>
          </p:cNvPr>
          <p:cNvSpPr txBox="1">
            <a:spLocks/>
          </p:cNvSpPr>
          <p:nvPr/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algn="l"/>
            <a:r>
              <a:rPr lang="pt-BR" sz="20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 BINÁRIO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body" idx="1"/>
          </p:nvPr>
        </p:nvSpPr>
        <p:spPr>
          <a:xfrm>
            <a:off x="593845" y="1000426"/>
            <a:ext cx="39171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1400" b="1" dirty="0">
                <a:latin typeface="+mj-lt"/>
              </a:rPr>
              <a:t>Escrevendo em arquivo binário</a:t>
            </a:r>
          </a:p>
          <a:p>
            <a:pPr marL="342900" lvl="0" indent="-215900" algn="l" rtl="0"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400" b="1" dirty="0">
              <a:latin typeface="+mj-lt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880232" y="4786322"/>
            <a:ext cx="9858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 o arquivo não existir ele cria. Caso exista, ele substitui.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adicionar dados no arquivo, devemos passar um segundo parâmetro </a:t>
            </a: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true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construtor da classe </a:t>
            </a: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FileOutputStream</a:t>
            </a:r>
            <a:endParaRPr sz="1400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9FC00F-064F-7C3D-78BF-AF09008E8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2" y="1747784"/>
            <a:ext cx="7958968" cy="28345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 BINÁRIO</a:t>
            </a:r>
          </a:p>
        </p:txBody>
      </p:sp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594481" y="928671"/>
            <a:ext cx="3185040" cy="38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1400" b="1" dirty="0">
                <a:latin typeface="+mj-lt"/>
              </a:rPr>
              <a:t>Lendo em arquivo binário</a:t>
            </a:r>
          </a:p>
          <a:p>
            <a:pPr marL="342900" lvl="0" indent="-215900" algn="l" rtl="0"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1400" b="1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DC1040-7A76-4561-92B2-2BF19D369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7" y="1605136"/>
            <a:ext cx="7768474" cy="3101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RECAPITULANDO</a:t>
            </a: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609600" y="928688"/>
            <a:ext cx="10969625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400" b="1" dirty="0"/>
              <a:t>Datas</a:t>
            </a:r>
          </a:p>
          <a:p>
            <a:pPr marL="457200" lvl="1" indent="0" algn="l" rtl="0"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rPr lang="pt-BR" sz="2400" dirty="0"/>
              <a:t>Faça um programa para ler uma data no formato </a:t>
            </a:r>
            <a:r>
              <a:rPr lang="pt-BR" sz="2400" dirty="0" err="1"/>
              <a:t>dd</a:t>
            </a:r>
            <a:r>
              <a:rPr lang="pt-BR" sz="2400" dirty="0"/>
              <a:t>/MM/</a:t>
            </a:r>
            <a:r>
              <a:rPr lang="pt-BR" sz="2400" dirty="0" err="1"/>
              <a:t>yyyy</a:t>
            </a:r>
            <a:r>
              <a:rPr lang="pt-BR" sz="2400" dirty="0"/>
              <a:t> e apresente ela no formato </a:t>
            </a:r>
            <a:r>
              <a:rPr lang="pt-BR" sz="2400" dirty="0" err="1"/>
              <a:t>yyyyMMdd</a:t>
            </a:r>
            <a:endParaRPr lang="pt-BR" sz="2400" dirty="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37488" y="2643182"/>
            <a:ext cx="8890784" cy="271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;p20">
            <a:extLst>
              <a:ext uri="{FF2B5EF4-FFF2-40B4-BE49-F238E27FC236}">
                <a16:creationId xmlns:a16="http://schemas.microsoft.com/office/drawing/2014/main" id="{BC6F6012-905F-E1D5-8F52-9B361AF658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320" y="1365551"/>
            <a:ext cx="4075843" cy="350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2000" b="1" dirty="0"/>
              <a:t>Exercício 3: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pt-BR" sz="2000" b="1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/>
              <a:t>Faça um programa que leia no console o nome, idade e altura de uma pessoa e escreva em um arquivo binário. </a:t>
            </a:r>
          </a:p>
          <a:p>
            <a:pPr marL="342900" lvl="0" indent="-342900" algn="just" rtl="0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/>
              <a:t>Depois leia este arquivo e apresente os dados no console.</a:t>
            </a:r>
          </a:p>
          <a:p>
            <a:pPr marL="342900" lvl="0" indent="-215900" algn="just" rtl="0">
              <a:spcBef>
                <a:spcPts val="8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5" name="Google Shape;233;p21">
            <a:extLst>
              <a:ext uri="{FF2B5EF4-FFF2-40B4-BE49-F238E27FC236}">
                <a16:creationId xmlns:a16="http://schemas.microsoft.com/office/drawing/2014/main" id="{A3F3DB46-5242-35E4-929F-94E50DD9970B}"/>
              </a:ext>
            </a:extLst>
          </p:cNvPr>
          <p:cNvSpPr txBox="1">
            <a:spLocks/>
          </p:cNvSpPr>
          <p:nvPr/>
        </p:nvSpPr>
        <p:spPr>
          <a:xfrm>
            <a:off x="5805577" y="1365551"/>
            <a:ext cx="4429156" cy="357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•"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–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•"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–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»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spcBef>
                <a:spcPts val="0"/>
              </a:spcBef>
              <a:buSzPts val="2000"/>
              <a:buFont typeface="Times New Roman" panose="02020603050405020304"/>
              <a:buNone/>
            </a:pPr>
            <a:r>
              <a:rPr lang="pt-BR" sz="2000" b="1" dirty="0"/>
              <a:t>Exercício 4:</a:t>
            </a:r>
          </a:p>
          <a:p>
            <a:pPr marL="0" indent="0">
              <a:spcBef>
                <a:spcPts val="0"/>
              </a:spcBef>
              <a:buSzPts val="2000"/>
              <a:buFont typeface="Times New Roman" panose="02020603050405020304"/>
              <a:buNone/>
            </a:pPr>
            <a:endParaRPr lang="pt-BR" sz="2000" dirty="0"/>
          </a:p>
          <a:p>
            <a:pPr marL="342900">
              <a:spcBef>
                <a:spcPts val="0"/>
              </a:spcBef>
              <a:buSzPts val="2000"/>
            </a:pPr>
            <a:r>
              <a:rPr lang="pt-BR" sz="2000" dirty="0"/>
              <a:t>Faça um programa que leia um texto onde as palavras estão separadas por “–” e as apresentem sem os traços. Exemplo:</a:t>
            </a:r>
          </a:p>
          <a:p>
            <a:pPr marL="742950" lvl="1" indent="-285750">
              <a:buSzPts val="1600"/>
            </a:pPr>
            <a:r>
              <a:rPr lang="pt-BR" sz="1600" dirty="0"/>
              <a:t>O-rato-roeu-a-roupa-do-rei-de-Roma</a:t>
            </a:r>
          </a:p>
          <a:p>
            <a:pPr marL="342900" indent="-215900">
              <a:buSzPts val="2000"/>
              <a:buFont typeface="Times New Roman" panose="02020603050405020304"/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4624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 – INTRODUÇÃO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594480" y="1091231"/>
            <a:ext cx="10969625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2400" dirty="0"/>
              <a:t>A memória principal de um computador é volátil e precisamos armazenar dados em dispositivos secundários</a:t>
            </a:r>
          </a:p>
          <a:p>
            <a:pPr marL="742950" lvl="1" indent="-285750" algn="just" rtl="0">
              <a:spcBef>
                <a:spcPts val="700"/>
              </a:spcBef>
              <a:spcAft>
                <a:spcPts val="0"/>
              </a:spcAft>
              <a:buSzPts val="2800"/>
              <a:buChar char="–"/>
            </a:pPr>
            <a:r>
              <a:rPr lang="pt-BR" sz="2400" dirty="0"/>
              <a:t>A estrutura de dados que guarda essas informações no armazenamento secundário é o </a:t>
            </a:r>
            <a:r>
              <a:rPr lang="pt-BR" sz="2400" b="1" dirty="0"/>
              <a:t>arquivo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sz="2400" b="1" dirty="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pt-BR" sz="2400" dirty="0"/>
              <a:t>Computadores utilizam de arquivos para armazenar grande volume de dados que se mantêm mesmo depois da execução dos programas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370205" y="-26352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FLUXO DE DADOS (STREAM)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370205" y="827088"/>
            <a:ext cx="11593288" cy="502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o Java um arquivo é um </a:t>
            </a:r>
            <a:r>
              <a:rPr lang="pt-BR" sz="14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fluxo sequencial de caracteres ou bytes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finalizados por uma marca de final de arquivo ou pelo número total de bytes registrados.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pt-BR"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85000"/>
              </a:lnSpc>
              <a:spcBef>
                <a:spcPts val="800"/>
              </a:spcBef>
              <a:buSzPts val="16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Temos dois tipos de fluxo de entrada e saída:</a:t>
            </a:r>
          </a:p>
          <a:p>
            <a:pPr marL="457200" lvl="1" indent="0" algn="l" rtl="0">
              <a:lnSpc>
                <a:spcPct val="85000"/>
              </a:lnSpc>
              <a:spcBef>
                <a:spcPts val="700"/>
              </a:spcBef>
              <a:buSzPts val="16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que se baseiam em bytes: arquivos binários e os que se baseiam em caracteres: arquivos texto.</a:t>
            </a:r>
          </a:p>
          <a:p>
            <a:pPr marL="457200" lvl="1" indent="0" algn="l" rtl="0">
              <a:lnSpc>
                <a:spcPct val="85000"/>
              </a:lnSpc>
              <a:spcBef>
                <a:spcPts val="700"/>
              </a:spcBef>
              <a:buSzPts val="1600"/>
              <a:buNone/>
            </a:pPr>
            <a:endParaRPr lang="pt-BR"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47675" lvl="1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 Texto</a:t>
            </a:r>
          </a:p>
          <a:p>
            <a:pPr marL="447675" lvl="1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pt-BR" sz="14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arquivos texto os dados são representados linha à linha. Na prática é uma sequência de bytes representando caracteres.  As linhas são representadas pelo </a:t>
            </a:r>
            <a:r>
              <a:rPr lang="pt-BR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quebra de linha, por exemplo: '\n'.</a:t>
            </a: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os dados são armazenados como caracteres. por exemplo o número 20 utilizaria um byte para cada dígito do número.</a:t>
            </a: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pt-BR"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 Binários</a:t>
            </a:r>
          </a:p>
          <a:p>
            <a:pPr marL="457200" lvl="1" indent="0" algn="just" rtl="0"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arquivos binários são representados por uma sequência de bytes sem o conceito de quebra de linha. Ele armazena o dado literal, ou seja, não são caracteres. O número 20 ocuparia apenas 1 byte cujo valor em binário seria 00010100.</a:t>
            </a:r>
          </a:p>
          <a:p>
            <a:pPr marL="457200" lvl="1" indent="0" algn="just" rtl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0" algn="just" rtl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sz="14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Vantagens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0" algn="just" rtl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objetos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mais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facilmente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gravados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recuperados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0" algn="just" rtl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Gravação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geralmente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mais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rápida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0" algn="just" rtl="0">
              <a:lnSpc>
                <a:spcPct val="150000"/>
              </a:lnSpc>
              <a:spcBef>
                <a:spcPts val="0"/>
              </a:spcBef>
              <a:buSzPts val="1600"/>
              <a:buNone/>
            </a:pPr>
            <a:r>
              <a:rPr sz="14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Desvantagens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0" algn="just" rtl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Mais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difícil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serem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manipulados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0" algn="just" rtl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Somente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lido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pelo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programa</a:t>
            </a:r>
            <a:r>
              <a:rPr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o </a:t>
            </a:r>
            <a:r>
              <a:rPr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gravou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FLUXO DE DADOS (STREAM)</a:t>
            </a: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484406" y="928671"/>
            <a:ext cx="11221599" cy="156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800" dirty="0"/>
              <a:t>Java fornece uma série de recursos para o programador utilizar, independente do dispositivo real que será acessado. Isso estabelece uma grande abstração entre o programa e dispositivo acessado</a:t>
            </a:r>
          </a:p>
          <a:p>
            <a:pPr marL="742950" lvl="1" indent="-285750" algn="just" rtl="0"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pt-BR" sz="1800" dirty="0"/>
              <a:t>Teclado, disco, rede e outros</a:t>
            </a:r>
            <a:endParaRPr sz="1800" dirty="0"/>
          </a:p>
        </p:txBody>
      </p:sp>
      <p:pic>
        <p:nvPicPr>
          <p:cNvPr id="114" name="Google Shape;114;p5" descr="Java: Arquivos e fluxos de dado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94996" y="2274781"/>
            <a:ext cx="7600664" cy="303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FLUXO DE DADOS (STREAM)</a:t>
            </a:r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594480" y="928671"/>
            <a:ext cx="10969625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dirty="0"/>
              <a:t>Java cria três objetos de fluxo que são associados a dispositivos de entrada ou saída sempre que um programa inicia a execução: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2000" b="1" dirty="0"/>
              <a:t>System.in</a:t>
            </a:r>
            <a:r>
              <a:rPr lang="pt-BR" sz="2000" dirty="0"/>
              <a:t>: objeto de fluxo de entrada padrão, normalmente utilizado pelo programa para obter dados a partir do teclado;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2000" b="1" dirty="0" err="1"/>
              <a:t>System.out</a:t>
            </a:r>
            <a:r>
              <a:rPr lang="pt-BR" sz="2000" dirty="0"/>
              <a:t>: objeto de fluxo de saída padrão, normalmente utilizado pelo programa para enviar resultados para a tela do computador; e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2000" b="1" dirty="0" err="1"/>
              <a:t>System.err</a:t>
            </a:r>
            <a:r>
              <a:rPr lang="pt-BR" sz="2000" dirty="0"/>
              <a:t>: objeto de fluxo de erro padrão, normalmente utilizado pelo programa para gerar saída de mensagens de erro na tela.</a:t>
            </a:r>
          </a:p>
          <a:p>
            <a:pPr marL="342900" lvl="0" indent="-19050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594480" y="928671"/>
            <a:ext cx="10969625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 dirty="0"/>
              <a:t>Programas Java implementam o processamento de arquivos utilizando as classes do pacote </a:t>
            </a:r>
            <a:r>
              <a:rPr lang="pt-BR" sz="1800" b="1" dirty="0"/>
              <a:t>java.io</a:t>
            </a:r>
            <a:r>
              <a:rPr lang="pt-BR" sz="1800" dirty="0"/>
              <a:t>. A hierarquia de classes oferecida por este pacote, oferece mais de 50 classes distintas para o processamento de entrada e saída em arquivos baseados em bytes e caracteres e arquivos de acesso aleatório. Os arquivos são abertos criando-se objetos através de uma das classes de fluxo. Algumas principais são: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1800" dirty="0"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1800" b="1" dirty="0" err="1"/>
              <a:t>FileInputStream</a:t>
            </a:r>
            <a:r>
              <a:rPr lang="pt-BR" sz="1800" dirty="0"/>
              <a:t>: para entrada baseada em bytes de um arquivo;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1800" b="1" dirty="0" err="1"/>
              <a:t>FileOutputStream</a:t>
            </a:r>
            <a:r>
              <a:rPr lang="pt-BR" sz="1800" dirty="0"/>
              <a:t>: para saída baseada em bytes para um arquivo;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1800" b="1" dirty="0" err="1"/>
              <a:t>RandomAccessFile</a:t>
            </a:r>
            <a:r>
              <a:rPr lang="pt-BR" sz="1800" dirty="0"/>
              <a:t>: para entrada e saída baseada em bytes de e para um arquivo;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1800" b="1" dirty="0" err="1"/>
              <a:t>FileReader</a:t>
            </a:r>
            <a:r>
              <a:rPr lang="pt-BR" sz="1800" dirty="0"/>
              <a:t>: para entrada baseada em caracteres de um arquivo;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000"/>
              <a:buChar char="–"/>
            </a:pPr>
            <a:r>
              <a:rPr lang="pt-BR" sz="1800" b="1" dirty="0" err="1"/>
              <a:t>FileWriter</a:t>
            </a:r>
            <a:r>
              <a:rPr lang="pt-BR" sz="1800" dirty="0"/>
              <a:t>: para saída baseada em caracteres para um arquivo.</a:t>
            </a:r>
          </a:p>
          <a:p>
            <a:pPr marL="742950" lvl="1" indent="-158750" algn="l" rtl="0">
              <a:spcBef>
                <a:spcPts val="700"/>
              </a:spcBef>
              <a:spcAft>
                <a:spcPts val="0"/>
              </a:spcAft>
              <a:buSzPts val="20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594480" y="928671"/>
            <a:ext cx="10969625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800" dirty="0"/>
              <a:t>Hierarquia das classes de acesso a fluxos: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pt-BR" sz="2400" dirty="0" err="1"/>
              <a:t>Object</a:t>
            </a:r>
            <a:endParaRPr sz="2400" dirty="0"/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File</a:t>
            </a:r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 err="1"/>
              <a:t>InputStream</a:t>
            </a:r>
            <a:endParaRPr sz="1800" dirty="0"/>
          </a:p>
          <a:p>
            <a:pPr marL="1600200" lvl="3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FileInputStream</a:t>
            </a:r>
            <a:endParaRPr sz="1400" dirty="0"/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 err="1"/>
              <a:t>OutputStream</a:t>
            </a:r>
            <a:endParaRPr sz="1800" dirty="0"/>
          </a:p>
          <a:p>
            <a:pPr marL="1600200" lvl="3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FileOutputStream</a:t>
            </a:r>
            <a:endParaRPr sz="1400" dirty="0"/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Reader</a:t>
            </a:r>
            <a:endParaRPr sz="1800" dirty="0"/>
          </a:p>
          <a:p>
            <a:pPr marL="1600200" lvl="3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BufferedReader</a:t>
            </a:r>
            <a:endParaRPr sz="1400" dirty="0"/>
          </a:p>
          <a:p>
            <a:pPr marL="1600200" lvl="3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InputStreamReader</a:t>
            </a:r>
            <a:endParaRPr sz="1400" dirty="0"/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Writer</a:t>
            </a:r>
            <a:endParaRPr sz="1800" dirty="0"/>
          </a:p>
          <a:p>
            <a:pPr marL="1600200" lvl="3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OutputStreamWirter</a:t>
            </a:r>
            <a:endParaRPr sz="1400" dirty="0"/>
          </a:p>
          <a:p>
            <a:pPr marL="1600200" lvl="3" indent="-228600" algn="l" rtl="0">
              <a:spcBef>
                <a:spcPts val="5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PrintWriter</a:t>
            </a:r>
            <a:endParaRPr sz="1400" dirty="0"/>
          </a:p>
        </p:txBody>
      </p:sp>
      <p:sp>
        <p:nvSpPr>
          <p:cNvPr id="133" name="Google Shape;133;p8"/>
          <p:cNvSpPr/>
          <p:nvPr/>
        </p:nvSpPr>
        <p:spPr>
          <a:xfrm>
            <a:off x="3880628" y="2214554"/>
            <a:ext cx="214314" cy="128588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4309256" y="2571744"/>
            <a:ext cx="3643338" cy="5847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 para entrada ou saída baseada em bytes</a:t>
            </a:r>
            <a:endParaRPr sz="16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3880628" y="3571876"/>
            <a:ext cx="214314" cy="171451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4380694" y="4071942"/>
            <a:ext cx="3643338" cy="5847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 para entrada ou saída baseada em caracteres</a:t>
            </a:r>
            <a:endParaRPr sz="16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593725" y="0"/>
            <a:ext cx="10969625" cy="77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xfrm>
            <a:off x="594480" y="928671"/>
            <a:ext cx="10969625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dirty="0"/>
              <a:t>A classe </a:t>
            </a:r>
            <a:r>
              <a:rPr lang="pt-BR" sz="1800" b="1" dirty="0"/>
              <a:t>File</a:t>
            </a:r>
            <a:r>
              <a:rPr lang="pt-BR" sz="1800" dirty="0"/>
              <a:t> é utilizada para recuperar informações sobre arquivos ou diretórios em disco. Os objetos da classe File não abrem arquivos de dados e também não fornecem capacidades de processamento de arquivos, apenas são utilizados para especificar arquivos ou diretórios.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pt-BR"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800" dirty="0"/>
              <a:t>Ela possui vários métodos que permitem recuperar informações sobre o objeto instanciado.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boolean</a:t>
            </a:r>
            <a:r>
              <a:rPr lang="pt-BR" sz="1400" dirty="0"/>
              <a:t> delete()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 err="1"/>
              <a:t>getName</a:t>
            </a:r>
            <a:r>
              <a:rPr lang="pt-BR" sz="1400" dirty="0"/>
              <a:t>()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boolean</a:t>
            </a:r>
            <a:r>
              <a:rPr lang="pt-BR" sz="1400" dirty="0"/>
              <a:t> </a:t>
            </a:r>
            <a:r>
              <a:rPr lang="pt-BR" sz="1400" dirty="0" err="1"/>
              <a:t>isFile</a:t>
            </a:r>
            <a:r>
              <a:rPr lang="pt-BR" sz="1400" dirty="0"/>
              <a:t>()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boolean</a:t>
            </a:r>
            <a:r>
              <a:rPr lang="pt-BR" sz="1400" dirty="0"/>
              <a:t> </a:t>
            </a:r>
            <a:r>
              <a:rPr lang="pt-BR" sz="1400" dirty="0" err="1"/>
              <a:t>mkdir</a:t>
            </a:r>
            <a:r>
              <a:rPr lang="pt-BR" sz="1400" dirty="0"/>
              <a:t>()</a:t>
            </a: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400"/>
              <a:buChar char="–"/>
            </a:pPr>
            <a:r>
              <a:rPr lang="pt-BR" sz="1400" dirty="0" err="1"/>
              <a:t>boolean</a:t>
            </a:r>
            <a:r>
              <a:rPr lang="pt-BR" sz="1400" dirty="0"/>
              <a:t> </a:t>
            </a:r>
            <a:r>
              <a:rPr lang="pt-BR" sz="1400" dirty="0" err="1"/>
              <a:t>exits</a:t>
            </a:r>
            <a:r>
              <a:rPr lang="pt-BR" sz="1400" dirty="0"/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963</Words>
  <Application>Microsoft Office PowerPoint</Application>
  <PresentationFormat>Personalizar</PresentationFormat>
  <Paragraphs>115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Tema do Office</vt:lpstr>
      <vt:lpstr>Apresentação do PowerPoint</vt:lpstr>
      <vt:lpstr>RECAPITULANDO</vt:lpstr>
      <vt:lpstr>ARQUIVOS – INTRODUÇÃO</vt:lpstr>
      <vt:lpstr>FLUXO DE DADOS (STREAM)</vt:lpstr>
      <vt:lpstr>FLUXO DE DADOS (STREAM)</vt:lpstr>
      <vt:lpstr>FLUXO DE DADOS (STREAM)</vt:lpstr>
      <vt:lpstr>ARQUIVOS</vt:lpstr>
      <vt:lpstr>ARQUIVOS</vt:lpstr>
      <vt:lpstr>ARQUIVOS</vt:lpstr>
      <vt:lpstr>ARQUIVOS</vt:lpstr>
      <vt:lpstr>ARQUIVOS</vt:lpstr>
      <vt:lpstr>ARQUIVOS</vt:lpstr>
      <vt:lpstr>ARQUIVOS</vt:lpstr>
      <vt:lpstr>ARQUIVOS - PROCESSAMENTO</vt:lpstr>
      <vt:lpstr>ARQUIVOS TEXTO</vt:lpstr>
      <vt:lpstr>ARQUIVOS TEXTO</vt:lpstr>
      <vt:lpstr>EXERCÍCIO</vt:lpstr>
      <vt:lpstr>ARQUIVOS BINÁRIO</vt:lpstr>
      <vt:lpstr>ARQUIVOS BINÁRIO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</dc:creator>
  <cp:lastModifiedBy>Roni Schanuel</cp:lastModifiedBy>
  <cp:revision>13</cp:revision>
  <dcterms:created xsi:type="dcterms:W3CDTF">2012-05-10T23:05:00Z</dcterms:created>
  <dcterms:modified xsi:type="dcterms:W3CDTF">2023-12-28T13:04:12Z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C0D368CCF1D942CE8ED4E946BB38EBD4</vt:lpwstr>
  </property>
  <property fmtid="{D5CDD505-2E9C-101B-9397-08002B2CF9AE}" pid="3" name="KSOProductBuildVer">
    <vt:lpwstr>1046-11.2.0.11306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2023-12-22T09:18:52Z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a349fa18-ae6c-47b3-a47c-48cad3a9ea3e</vt:lpwstr>
  </property>
  <property fmtid="{D5CDD505-2E9C-101B-9397-08002B2CF9AE}" pid="10" name="MSIP_Label_5c88f678-0b6e-4995-8ab3-bcc8062be905_ContentBits">
    <vt:lpwstr>0</vt:lpwstr>
  </property>
</Properties>
</file>