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9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98" r:id="rId12"/>
    <p:sldId id="284" r:id="rId13"/>
    <p:sldId id="295" r:id="rId14"/>
    <p:sldId id="296" r:id="rId15"/>
    <p:sldId id="286" r:id="rId16"/>
  </p:sldIdLst>
  <p:sldSz cx="12190413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</p:spTree>
    <p:extLst>
      <p:ext uri="{BB962C8B-B14F-4D97-AF65-F5344CB8AC3E}">
        <p14:creationId xmlns:p14="http://schemas.microsoft.com/office/powerpoint/2010/main" val="100801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921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036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6786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D0B9EB-A660-4716-9906-8B4BAEFD28EA}" type="slidenum">
              <a:rPr lang="pt-BR" altLang="pt-BR" sz="1400" smtClean="0"/>
              <a:pPr>
                <a:spcBef>
                  <a:spcPct val="0"/>
                </a:spcBef>
              </a:pPr>
              <a:t>13</a:t>
            </a:fld>
            <a:endParaRPr lang="pt-BR" altLang="pt-BR" sz="1400"/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71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4279900" y="10156825"/>
            <a:ext cx="3278188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E0989A-FDF2-497F-A23C-5CA9CDDC91BB}" type="slidenum">
              <a:rPr lang="pt-BR" altLang="pt-BR" sz="1400" smtClean="0"/>
              <a:pPr>
                <a:spcBef>
                  <a:spcPct val="0"/>
                </a:spcBef>
              </a:pPr>
              <a:t>14</a:t>
            </a:fld>
            <a:endParaRPr lang="pt-BR" altLang="pt-BR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8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6081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051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939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519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860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493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3300" y="-7731125"/>
            <a:ext cx="29948188" cy="16849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7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3300" y="-7731125"/>
            <a:ext cx="29948188" cy="16849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8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974888" y="-7731125"/>
            <a:ext cx="29951363" cy="168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224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08FD2-5ADD-45EC-B5F8-CCF18F8B61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4DC42-40AF-497D-84C6-1F3F38EB8A6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0" y="128589"/>
            <a:ext cx="2740727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128589"/>
            <a:ext cx="8025355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B95CA-0AA1-4E22-BA56-05F9099911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4AA29-D0C4-4D9E-BD33-2E363E8D28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B2BF-21E2-44C9-8306-D714F09102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198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4678" y="1600201"/>
            <a:ext cx="5384099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3ABD5-1862-4F38-8BC3-692F005643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365126"/>
            <a:ext cx="1051423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208" y="1681163"/>
            <a:ext cx="51576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208" y="2505075"/>
            <a:ext cx="5157645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1396" y="1681163"/>
            <a:ext cx="51830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1396" y="2505075"/>
            <a:ext cx="5183043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7F6D-4BD0-494A-BFDA-87724AF609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38FE5-34FD-4CE4-8816-57F8D594DA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C69C-138B-43EA-964D-42A35EFA34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9439-122D-44BD-9464-F0CC239317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37F93-B067-4E3C-AF8D-32CA8E836C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8588"/>
            <a:ext cx="10969625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69625" cy="655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4763"/>
            <a:ext cx="28416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354763"/>
            <a:ext cx="385921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 altLang="pt-BR">
              <a:latin typeface="Arial" charset="0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6013" y="6354763"/>
            <a:ext cx="2843212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7418A38-DA74-464A-9CC7-7118080DBE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2" name="Imagem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3" name="Grupo 8"/>
          <p:cNvGrpSpPr>
            <a:grpSpLocks/>
          </p:cNvGrpSpPr>
          <p:nvPr userDrawn="1"/>
        </p:nvGrpSpPr>
        <p:grpSpPr bwMode="auto"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034" name="Imagem 9"/>
            <p:cNvPicPr>
              <a:picLocks noChangeAspect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0236605" y="205974"/>
              <a:ext cx="1687198" cy="33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Imagem 10"/>
            <p:cNvPicPr>
              <a:picLocks noChangeAspect="1"/>
            </p:cNvPicPr>
            <p:nvPr/>
          </p:nvPicPr>
          <p:blipFill>
            <a:blip r:embed="rId15"/>
            <a:srcRect l="24600" t="60611" r="22079" b="20393"/>
            <a:stretch>
              <a:fillRect/>
            </a:stretch>
          </p:blipFill>
          <p:spPr bwMode="auto">
            <a:xfrm>
              <a:off x="8358936" y="143709"/>
              <a:ext cx="1706857" cy="47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Imagem 11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277365" y="118439"/>
              <a:ext cx="2081571" cy="542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86" y="1519487"/>
            <a:ext cx="7606309" cy="427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6"/>
          <a:stretch>
            <a:fillRect/>
          </a:stretch>
        </p:blipFill>
        <p:spPr bwMode="auto">
          <a:xfrm>
            <a:off x="5053150" y="448"/>
            <a:ext cx="2593637" cy="151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tângulo 5"/>
          <p:cNvSpPr>
            <a:spLocks noChangeArrowheads="1"/>
          </p:cNvSpPr>
          <p:nvPr/>
        </p:nvSpPr>
        <p:spPr bwMode="auto">
          <a:xfrm>
            <a:off x="8894400" y="4124236"/>
            <a:ext cx="3080936" cy="41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endParaRPr lang="pt-BR" altLang="pt-BR" sz="2100" b="1">
              <a:latin typeface="Roboto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969" y="448"/>
            <a:ext cx="4561882" cy="68364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13" y="3444873"/>
            <a:ext cx="2490463" cy="161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7" r="22079" b="16309"/>
          <a:stretch>
            <a:fillRect/>
          </a:stretch>
        </p:blipFill>
        <p:spPr bwMode="auto">
          <a:xfrm>
            <a:off x="648409" y="211559"/>
            <a:ext cx="3163476" cy="313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08" y="363937"/>
            <a:ext cx="3653949" cy="73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4546802" y="-39142"/>
            <a:ext cx="7633294" cy="5315846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bg1"/>
              </a:solidFill>
            </a:endParaRPr>
          </a:p>
        </p:txBody>
      </p:sp>
      <p:pic>
        <p:nvPicPr>
          <p:cNvPr id="3082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5" y="3922650"/>
            <a:ext cx="12188825" cy="294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CaixaDeTexto 20"/>
          <p:cNvSpPr txBox="1">
            <a:spLocks noChangeArrowheads="1"/>
          </p:cNvSpPr>
          <p:nvPr/>
        </p:nvSpPr>
        <p:spPr bwMode="auto">
          <a:xfrm>
            <a:off x="1021424" y="5240104"/>
            <a:ext cx="11153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pt-BR" altLang="pt-BR" sz="2400" dirty="0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Acessar um banco de dados a partir do </a:t>
            </a:r>
            <a:r>
              <a:rPr lang="pt-BR" altLang="pt-BR" sz="2400" dirty="0" err="1">
                <a:solidFill>
                  <a:schemeClr val="tx1"/>
                </a:solidFill>
                <a:latin typeface="Calibri"/>
                <a:ea typeface="Roboto"/>
                <a:cs typeface="Calibri"/>
                <a:sym typeface="Calibri"/>
              </a:rPr>
              <a:t>backend</a:t>
            </a:r>
            <a:endParaRPr lang="pt-BR" altLang="pt-BR" sz="2400" dirty="0">
              <a:solidFill>
                <a:schemeClr val="tx1"/>
              </a:solidFill>
              <a:latin typeface="Calibri"/>
              <a:ea typeface="Roboto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171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33212" y="191222"/>
            <a:ext cx="561484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LISTAGEM DE REGISTRO DO BANCO DE DADOS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33212" y="764704"/>
            <a:ext cx="11394642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200" dirty="0">
                <a:solidFill>
                  <a:srgbClr val="000000"/>
                </a:solidFill>
              </a:rPr>
              <a:t>O processo para executar um comando de consulta é bem parecido com o processo de inserir registros no banco.  A diferença é que para executar um comando de consulta é necessário utilizar o método </a:t>
            </a:r>
            <a:r>
              <a:rPr lang="pt-BR" altLang="pt-BR" sz="1200" b="1" dirty="0" err="1">
                <a:solidFill>
                  <a:srgbClr val="000000"/>
                </a:solidFill>
              </a:rPr>
              <a:t>executeQuery</a:t>
            </a:r>
            <a:r>
              <a:rPr lang="pt-BR" altLang="pt-BR" sz="1200" b="1" dirty="0">
                <a:solidFill>
                  <a:srgbClr val="000000"/>
                </a:solidFill>
              </a:rPr>
              <a:t>()</a:t>
            </a:r>
            <a:r>
              <a:rPr lang="pt-BR" altLang="pt-BR" sz="1200" dirty="0">
                <a:solidFill>
                  <a:srgbClr val="000000"/>
                </a:solidFill>
              </a:rPr>
              <a:t> ao invés do </a:t>
            </a:r>
            <a:r>
              <a:rPr lang="pt-BR" altLang="pt-BR" sz="1200" b="1" dirty="0">
                <a:solidFill>
                  <a:srgbClr val="000000"/>
                </a:solidFill>
              </a:rPr>
              <a:t>execute()</a:t>
            </a:r>
            <a:r>
              <a:rPr lang="pt-BR" altLang="pt-BR" sz="1200" dirty="0">
                <a:solidFill>
                  <a:srgbClr val="000000"/>
                </a:solidFill>
              </a:rPr>
              <a:t>. Esse método devolve um objeto da interface </a:t>
            </a:r>
            <a:r>
              <a:rPr lang="pt-BR" altLang="pt-BR" sz="1200" b="1" dirty="0" err="1">
                <a:solidFill>
                  <a:srgbClr val="000000"/>
                </a:solidFill>
              </a:rPr>
              <a:t>java.sql.ResultSet</a:t>
            </a:r>
            <a:r>
              <a:rPr lang="pt-BR" altLang="pt-BR" sz="1200" dirty="0">
                <a:solidFill>
                  <a:srgbClr val="000000"/>
                </a:solidFill>
              </a:rPr>
              <a:t>, que é responsável por armazenar os resultados da consulta. Uma vez que você possui um </a:t>
            </a:r>
            <a:r>
              <a:rPr lang="pt-BR" altLang="pt-BR" sz="1200" b="1" dirty="0" err="1">
                <a:solidFill>
                  <a:srgbClr val="000000"/>
                </a:solidFill>
              </a:rPr>
              <a:t>ResultSet</a:t>
            </a:r>
            <a:r>
              <a:rPr lang="pt-BR" altLang="pt-BR" sz="1200" dirty="0">
                <a:solidFill>
                  <a:srgbClr val="000000"/>
                </a:solidFill>
              </a:rPr>
              <a:t>, você pode obter valores de qualquer campo na linha, ou mover para a próxima linha no conjunto. </a:t>
            </a:r>
            <a:r>
              <a:rPr lang="pt-BR" altLang="pt-BR" sz="1200" b="1" dirty="0" err="1">
                <a:solidFill>
                  <a:srgbClr val="000000"/>
                </a:solidFill>
              </a:rPr>
              <a:t>ResultSets</a:t>
            </a:r>
            <a:r>
              <a:rPr lang="pt-BR" altLang="pt-BR" sz="1200" dirty="0">
                <a:solidFill>
                  <a:srgbClr val="000000"/>
                </a:solidFill>
              </a:rPr>
              <a:t> são sempre posicionados antes da primeira linha se ela não for nula, portanto precisamos chamar </a:t>
            </a:r>
            <a:r>
              <a:rPr lang="pt-BR" altLang="pt-BR" sz="1200" b="1" dirty="0" err="1">
                <a:solidFill>
                  <a:srgbClr val="000000"/>
                </a:solidFill>
              </a:rPr>
              <a:t>ResultSet.next</a:t>
            </a:r>
            <a:r>
              <a:rPr lang="pt-BR" altLang="pt-BR" sz="1200" b="1" dirty="0">
                <a:solidFill>
                  <a:srgbClr val="000000"/>
                </a:solidFill>
              </a:rPr>
              <a:t>()</a:t>
            </a:r>
            <a:r>
              <a:rPr lang="pt-BR" altLang="pt-BR" sz="1200" dirty="0">
                <a:solidFill>
                  <a:srgbClr val="000000"/>
                </a:solidFill>
              </a:rPr>
              <a:t> para checar se foi retornado </a:t>
            </a:r>
            <a:r>
              <a:rPr lang="pt-BR" altLang="pt-BR" sz="1200" b="1" dirty="0" err="1">
                <a:solidFill>
                  <a:srgbClr val="000000"/>
                </a:solidFill>
              </a:rPr>
              <a:t>true</a:t>
            </a:r>
            <a:r>
              <a:rPr lang="pt-BR" altLang="pt-BR" sz="1200" dirty="0">
                <a:solidFill>
                  <a:srgbClr val="000000"/>
                </a:solidFill>
              </a:rPr>
              <a:t> para indicar que o </a:t>
            </a:r>
            <a:r>
              <a:rPr lang="pt-BR" altLang="pt-BR" sz="1200" b="1" dirty="0" err="1">
                <a:solidFill>
                  <a:srgbClr val="000000"/>
                </a:solidFill>
              </a:rPr>
              <a:t>ResultSet</a:t>
            </a:r>
            <a:r>
              <a:rPr lang="pt-BR" altLang="pt-BR" sz="1200" dirty="0">
                <a:solidFill>
                  <a:srgbClr val="000000"/>
                </a:solidFill>
              </a:rPr>
              <a:t> conseguiu avançar para o próximo registro ou </a:t>
            </a:r>
            <a:r>
              <a:rPr lang="pt-BR" altLang="pt-BR" sz="1200" b="1" dirty="0">
                <a:solidFill>
                  <a:srgbClr val="000000"/>
                </a:solidFill>
              </a:rPr>
              <a:t>false</a:t>
            </a:r>
            <a:r>
              <a:rPr lang="pt-BR" altLang="pt-BR" sz="1200" dirty="0">
                <a:solidFill>
                  <a:srgbClr val="000000"/>
                </a:solidFill>
              </a:rPr>
              <a:t> quando não existe mais linhas.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838622" y="2030810"/>
            <a:ext cx="3600400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Adicionar o método </a:t>
            </a:r>
            <a:r>
              <a:rPr lang="pt-BR" altLang="pt-BR" sz="1000" b="1" dirty="0" err="1">
                <a:solidFill>
                  <a:srgbClr val="000000"/>
                </a:solidFill>
              </a:rPr>
              <a:t>listarClientes</a:t>
            </a:r>
            <a:r>
              <a:rPr lang="pt-BR" altLang="pt-BR" sz="1000" b="1" dirty="0">
                <a:solidFill>
                  <a:srgbClr val="000000"/>
                </a:solidFill>
              </a:rPr>
              <a:t> em </a:t>
            </a:r>
            <a:r>
              <a:rPr lang="pt-BR" altLang="pt-BR" sz="1000" b="1" dirty="0" err="1">
                <a:solidFill>
                  <a:srgbClr val="2D2DB9"/>
                </a:solidFill>
              </a:rPr>
              <a:t>ClienteDao</a:t>
            </a:r>
            <a:endParaRPr lang="pt-BR" altLang="pt-BR" sz="1000" b="1" dirty="0">
              <a:solidFill>
                <a:srgbClr val="2D2DB9"/>
              </a:solidFill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095206" y="2155011"/>
            <a:ext cx="5400600" cy="71006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2D2DB9"/>
                </a:solidFill>
              </a:rPr>
              <a:t>Os dados contidos no </a:t>
            </a:r>
            <a:r>
              <a:rPr lang="pt-BR" altLang="pt-BR" sz="1000" b="1">
                <a:solidFill>
                  <a:srgbClr val="000000"/>
                </a:solidFill>
              </a:rPr>
              <a:t>ResultSet</a:t>
            </a:r>
            <a:r>
              <a:rPr lang="pt-BR" altLang="pt-BR" sz="1000" b="1">
                <a:solidFill>
                  <a:srgbClr val="2D2DB9"/>
                </a:solidFill>
              </a:rPr>
              <a:t> podem ser acessados através de métodos, como o </a:t>
            </a:r>
            <a:r>
              <a:rPr lang="pt-BR" altLang="pt-BR" sz="1000" b="1">
                <a:solidFill>
                  <a:srgbClr val="000000"/>
                </a:solidFill>
              </a:rPr>
              <a:t>getString, getInt, getDouble e outros</a:t>
            </a:r>
            <a:r>
              <a:rPr lang="pt-BR" altLang="pt-BR" sz="1000" b="1">
                <a:solidFill>
                  <a:srgbClr val="2D2DB9"/>
                </a:solidFill>
              </a:rPr>
              <a:t>. Esses métodos recebem como parâmetro uma string referente ao nome da coluna correspondente. Os </a:t>
            </a:r>
            <a:r>
              <a:rPr lang="pt-BR" altLang="pt-BR" sz="1000" b="1">
                <a:solidFill>
                  <a:srgbClr val="000000"/>
                </a:solidFill>
              </a:rPr>
              <a:t>ResultSets</a:t>
            </a:r>
            <a:r>
              <a:rPr lang="pt-BR" altLang="pt-BR" sz="1000" b="1">
                <a:solidFill>
                  <a:srgbClr val="2D2DB9"/>
                </a:solidFill>
              </a:rPr>
              <a:t> representam as linhas retomadas como uma resposta a uma consulta.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008DB0-0908-C8D5-9664-E48905C6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0" y="2420888"/>
            <a:ext cx="5128704" cy="35664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C93470-0B62-0655-8EE3-1302DFF8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392" y="4077072"/>
            <a:ext cx="3772227" cy="1402202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C120312F-F46C-F42C-F17F-4FBEB207B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286" y="3573016"/>
            <a:ext cx="3600400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Criar a classe </a:t>
            </a:r>
            <a:r>
              <a:rPr lang="pt-BR" altLang="pt-BR" sz="1000" b="1" dirty="0" err="1">
                <a:solidFill>
                  <a:srgbClr val="2D2DB9"/>
                </a:solidFill>
              </a:rPr>
              <a:t>TesteListar</a:t>
            </a:r>
            <a:endParaRPr lang="pt-BR" altLang="pt-BR" sz="1000" b="1" dirty="0">
              <a:solidFill>
                <a:srgbClr val="2D2D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34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487348" y="171390"/>
            <a:ext cx="561484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LISTAGEM DE REGISTRO DO BANCO DE DADOS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75382" y="863552"/>
            <a:ext cx="6192688" cy="525401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400" dirty="0">
                <a:solidFill>
                  <a:schemeClr val="tx1"/>
                </a:solidFill>
              </a:rPr>
              <a:t>Listagem com like</a:t>
            </a:r>
          </a:p>
          <a:p>
            <a:pPr algn="ctr" eaLnBrk="1" hangingPunct="1">
              <a:buClrTx/>
              <a:buFontTx/>
              <a:buNone/>
            </a:pPr>
            <a:r>
              <a:rPr lang="pt-BR" altLang="pt-BR" sz="1400" dirty="0">
                <a:solidFill>
                  <a:schemeClr val="tx1"/>
                </a:solidFill>
              </a:rPr>
              <a:t>Inserir o método abaixo na classe </a:t>
            </a:r>
            <a:r>
              <a:rPr lang="pt-BR" altLang="pt-BR" sz="1400" b="1" dirty="0" err="1">
                <a:solidFill>
                  <a:schemeClr val="tx1"/>
                </a:solidFill>
              </a:rPr>
              <a:t>ClienteDao</a:t>
            </a:r>
            <a:endParaRPr lang="pt-BR" altLang="pt-BR" sz="1400" b="1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19EA59-F7F0-3AD7-B874-2414C0B5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34" y="1597184"/>
            <a:ext cx="4957148" cy="43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43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98468" y="1412776"/>
            <a:ext cx="3888432" cy="309958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400" dirty="0">
                <a:solidFill>
                  <a:srgbClr val="000000"/>
                </a:solidFill>
              </a:rPr>
              <a:t>Criar a classe </a:t>
            </a:r>
            <a:r>
              <a:rPr lang="pt-BR" altLang="pt-BR" sz="1400" b="1" dirty="0" err="1">
                <a:solidFill>
                  <a:srgbClr val="000000"/>
                </a:solidFill>
              </a:rPr>
              <a:t>TesteListarPorNome</a:t>
            </a:r>
            <a:endParaRPr lang="pt-BR" altLang="pt-BR" sz="1400" b="1" dirty="0">
              <a:solidFill>
                <a:srgbClr val="00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7B49FE-B8C4-A9E8-4B4E-91055741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2204864"/>
            <a:ext cx="5622948" cy="208823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3B4E85A-8659-4EC4-05FD-3465D290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82" y="177167"/>
            <a:ext cx="561484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LISTAGEM DE REGISTRO 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027024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78582" y="188640"/>
            <a:ext cx="5881577" cy="3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1800" b="1" dirty="0">
                <a:solidFill>
                  <a:schemeClr val="bg1"/>
                </a:solidFill>
              </a:rPr>
              <a:t>METADADOS JDBC</a:t>
            </a: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478582" y="1268760"/>
            <a:ext cx="11233248" cy="346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1800" dirty="0" err="1">
                <a:solidFill>
                  <a:schemeClr val="tx1"/>
                </a:solidFill>
              </a:rPr>
              <a:t>Metadados</a:t>
            </a:r>
            <a:r>
              <a:rPr lang="pt-BR" altLang="pt-BR" sz="1800" dirty="0">
                <a:solidFill>
                  <a:schemeClr val="tx1"/>
                </a:solidFill>
              </a:rPr>
              <a:t> são informações sobre os seus dados. Os </a:t>
            </a:r>
            <a:r>
              <a:rPr lang="pt-BR" altLang="pt-BR" sz="1800" dirty="0" err="1">
                <a:solidFill>
                  <a:schemeClr val="tx1"/>
                </a:solidFill>
              </a:rPr>
              <a:t>metadados</a:t>
            </a:r>
            <a:r>
              <a:rPr lang="pt-BR" altLang="pt-BR" sz="1800" dirty="0">
                <a:solidFill>
                  <a:schemeClr val="tx1"/>
                </a:solidFill>
              </a:rPr>
              <a:t> de uma tabela são: nome das colunas, tipo de dados das colunas (VARCHAR, NUMBER), tamanho da coluna, proprietário da tabela e outras informações.</a:t>
            </a: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1800" dirty="0">
                <a:solidFill>
                  <a:schemeClr val="tx1"/>
                </a:solidFill>
              </a:rPr>
              <a:t>Em algumas situações é necessário recuperar esses </a:t>
            </a:r>
            <a:r>
              <a:rPr lang="pt-BR" altLang="pt-BR" sz="1800" dirty="0" err="1">
                <a:solidFill>
                  <a:schemeClr val="tx1"/>
                </a:solidFill>
              </a:rPr>
              <a:t>metadados</a:t>
            </a:r>
            <a:r>
              <a:rPr lang="pt-BR" altLang="pt-BR" sz="1800" dirty="0">
                <a:solidFill>
                  <a:schemeClr val="tx1"/>
                </a:solidFill>
              </a:rPr>
              <a:t> para construirmos nossas consultas dinamicamente, pois em uma grande base de dados algumas mudanças estruturais podem ocorrer com certa frequência. </a:t>
            </a: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800" dirty="0">
              <a:solidFill>
                <a:schemeClr val="tx1"/>
              </a:solidFill>
            </a:endParaRP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800" b="1" dirty="0"/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1555936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74297" y="802835"/>
            <a:ext cx="10551299" cy="39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1400" dirty="0">
                <a:solidFill>
                  <a:schemeClr val="tx1"/>
                </a:solidFill>
              </a:rPr>
              <a:t>Vamos explicar abaixo as alterações necessárias para exibição dos </a:t>
            </a:r>
            <a:r>
              <a:rPr lang="pt-BR" altLang="pt-BR" sz="1400" dirty="0" err="1">
                <a:solidFill>
                  <a:schemeClr val="tx1"/>
                </a:solidFill>
              </a:rPr>
              <a:t>metadados</a:t>
            </a:r>
            <a:r>
              <a:rPr lang="pt-BR" altLang="pt-BR" sz="1400" dirty="0">
                <a:solidFill>
                  <a:schemeClr val="tx1"/>
                </a:solidFill>
              </a:rPr>
              <a:t>. Foi criado o método </a:t>
            </a:r>
            <a:r>
              <a:rPr lang="pt-BR" altLang="pt-BR" sz="1400" b="1" dirty="0" err="1">
                <a:solidFill>
                  <a:schemeClr val="tx1"/>
                </a:solidFill>
              </a:rPr>
              <a:t>selectMetaData</a:t>
            </a:r>
            <a:r>
              <a:rPr lang="pt-BR" altLang="pt-BR" sz="1400" dirty="0">
                <a:solidFill>
                  <a:schemeClr val="tx1"/>
                </a:solidFill>
              </a:rPr>
              <a:t>.</a:t>
            </a:r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400" b="1" dirty="0"/>
          </a:p>
          <a:p>
            <a:pPr algn="just" eaLnBrk="1">
              <a:spcBef>
                <a:spcPts val="1089"/>
              </a:spcBef>
              <a:spcAft>
                <a:spcPts val="907"/>
              </a:spcAft>
              <a:buNone/>
            </a:pPr>
            <a:endParaRPr lang="pt-BR" altLang="pt-BR" sz="1400" b="1" dirty="0"/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7205878" y="3673575"/>
            <a:ext cx="3689667" cy="2482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89">
                <a:solidFill>
                  <a:schemeClr val="tx1"/>
                </a:solidFill>
              </a:rPr>
              <a:t>Retorna o nome da tabela, nome da coluna e o tipo.</a:t>
            </a:r>
          </a:p>
        </p:txBody>
      </p:sp>
      <p:sp>
        <p:nvSpPr>
          <p:cNvPr id="9221" name="CaixaDeTexto 10"/>
          <p:cNvSpPr txBox="1">
            <a:spLocks noChangeArrowheads="1"/>
          </p:cNvSpPr>
          <p:nvPr/>
        </p:nvSpPr>
        <p:spPr bwMode="auto">
          <a:xfrm>
            <a:off x="7031310" y="1703882"/>
            <a:ext cx="4359368" cy="2482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1089" dirty="0">
                <a:solidFill>
                  <a:schemeClr val="tx1"/>
                </a:solidFill>
              </a:rPr>
              <a:t>Classe utilizada para recuperar metadados é a </a:t>
            </a:r>
            <a:r>
              <a:rPr lang="pt-BR" altLang="pt-BR" sz="1089" b="1" dirty="0" err="1">
                <a:solidFill>
                  <a:schemeClr val="tx1"/>
                </a:solidFill>
              </a:rPr>
              <a:t>ResultSetMetaData</a:t>
            </a:r>
            <a:endParaRPr lang="pt-BR" altLang="pt-BR" sz="1089" b="1" dirty="0">
              <a:solidFill>
                <a:schemeClr val="tx1"/>
              </a:solidFill>
            </a:endParaRPr>
          </a:p>
        </p:txBody>
      </p:sp>
      <p:cxnSp>
        <p:nvCxnSpPr>
          <p:cNvPr id="9222" name="Conector de seta reta 14"/>
          <p:cNvCxnSpPr>
            <a:cxnSpLocks noChangeShapeType="1"/>
          </p:cNvCxnSpPr>
          <p:nvPr/>
        </p:nvCxnSpPr>
        <p:spPr bwMode="auto">
          <a:xfrm flipV="1">
            <a:off x="3939300" y="4716497"/>
            <a:ext cx="1895239" cy="604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Text Box 1"/>
          <p:cNvSpPr txBox="1">
            <a:spLocks noChangeArrowheads="1"/>
          </p:cNvSpPr>
          <p:nvPr/>
        </p:nvSpPr>
        <p:spPr bwMode="auto">
          <a:xfrm>
            <a:off x="474297" y="197609"/>
            <a:ext cx="5881577" cy="3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46" tIns="52024" rIns="81646" bIns="40823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spcBef>
                <a:spcPts val="1089"/>
              </a:spcBef>
              <a:spcAft>
                <a:spcPts val="907"/>
              </a:spcAft>
              <a:buNone/>
            </a:pPr>
            <a:r>
              <a:rPr lang="pt-BR" altLang="pt-BR" sz="1800" b="1" dirty="0">
                <a:solidFill>
                  <a:schemeClr val="bg1"/>
                </a:solidFill>
              </a:rPr>
              <a:t>METADADOS JDBC</a:t>
            </a:r>
          </a:p>
        </p:txBody>
      </p:sp>
      <p:pic>
        <p:nvPicPr>
          <p:cNvPr id="922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6" y="1487110"/>
            <a:ext cx="5246293" cy="425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5" name="Conector de seta reta 11"/>
          <p:cNvCxnSpPr>
            <a:cxnSpLocks noChangeShapeType="1"/>
          </p:cNvCxnSpPr>
          <p:nvPr/>
        </p:nvCxnSpPr>
        <p:spPr bwMode="auto">
          <a:xfrm flipV="1">
            <a:off x="5663158" y="2004691"/>
            <a:ext cx="1185248" cy="2721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Conector de seta reta 11"/>
          <p:cNvCxnSpPr>
            <a:cxnSpLocks noChangeShapeType="1"/>
          </p:cNvCxnSpPr>
          <p:nvPr/>
        </p:nvCxnSpPr>
        <p:spPr bwMode="auto">
          <a:xfrm>
            <a:off x="5663158" y="3323854"/>
            <a:ext cx="1208290" cy="4738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8276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50590" y="188640"/>
            <a:ext cx="436238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(</a:t>
            </a:r>
            <a:r>
              <a:rPr lang="pt-BR" altLang="pt-BR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Update Delete)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71588" y="1417239"/>
            <a:ext cx="6494383" cy="35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Exercício:</a:t>
            </a:r>
          </a:p>
          <a:p>
            <a:pPr eaLnBrk="1" hangingPunct="1">
              <a:spcBef>
                <a:spcPct val="0"/>
              </a:spcBef>
              <a:buClrTx/>
            </a:pPr>
            <a:endParaRPr lang="pt-BR" alt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1) Criar um novo banco de dados no 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Criar uma tabela com o nome 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 os seguintes campos:</a:t>
            </a:r>
          </a:p>
          <a:p>
            <a:pPr indent="-355600" eaLnBrk="1" hangingPunct="1">
              <a:spcBef>
                <a:spcPct val="0"/>
              </a:spcBef>
              <a:spcAft>
                <a:spcPts val="1200"/>
              </a:spcAft>
              <a:buClrTx/>
              <a:tabLst>
                <a:tab pos="0" algn="l"/>
                <a:tab pos="35560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numero_conta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, titular e saldo.</a:t>
            </a:r>
          </a:p>
          <a:p>
            <a:pPr indent="-355600" eaLnBrk="1" hangingPunct="1">
              <a:spcBef>
                <a:spcPct val="0"/>
              </a:spcBef>
              <a:spcAft>
                <a:spcPts val="1200"/>
              </a:spcAft>
              <a:buClrTx/>
              <a:tabLst>
                <a:tab pos="0" algn="l"/>
                <a:tab pos="35560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3) Em um novo projeto criar a classe 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355600" eaLnBrk="1" hangingPunct="1">
              <a:spcBef>
                <a:spcPct val="0"/>
              </a:spcBef>
              <a:spcAft>
                <a:spcPts val="1200"/>
              </a:spcAft>
              <a:buClrTx/>
              <a:tabLst>
                <a:tab pos="0" algn="l"/>
                <a:tab pos="35560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4) Criar a classe para conexão com o banco de dados.</a:t>
            </a:r>
          </a:p>
          <a:p>
            <a:pPr indent="-355600" eaLnBrk="1" hangingPunct="1">
              <a:spcBef>
                <a:spcPct val="0"/>
              </a:spcBef>
              <a:spcAft>
                <a:spcPts val="1200"/>
              </a:spcAft>
              <a:buClrTx/>
              <a:tabLst>
                <a:tab pos="0" algn="l"/>
                <a:tab pos="35560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5) Criar a classe 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ContaDao</a:t>
            </a: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 os seguintes métodos:</a:t>
            </a:r>
          </a:p>
          <a:p>
            <a:pPr indent="-355600" eaLnBrk="1" hangingPunct="1">
              <a:spcBef>
                <a:spcPct val="0"/>
              </a:spcBef>
              <a:spcAft>
                <a:spcPts val="1200"/>
              </a:spcAft>
              <a:buClrTx/>
              <a:tabLst>
                <a:tab pos="0" algn="l"/>
                <a:tab pos="35560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inserirConta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saqueDeposito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apagarConta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listarConta</a:t>
            </a:r>
            <a:r>
              <a:rPr lang="pt-BR" alt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alt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buscarConta</a:t>
            </a:r>
            <a:endParaRPr lang="pt-BR" alt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</a:pPr>
            <a:endParaRPr lang="pt-BR" alt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FontTx/>
              <a:buAutoNum type="arabicParenR"/>
            </a:pPr>
            <a:endParaRPr lang="pt-BR" alt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6" name="Retângulo 1"/>
          <p:cNvSpPr>
            <a:spLocks noChangeArrowheads="1"/>
          </p:cNvSpPr>
          <p:nvPr/>
        </p:nvSpPr>
        <p:spPr bwMode="auto">
          <a:xfrm>
            <a:off x="694606" y="955677"/>
            <a:ext cx="10729192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uma expressão comumente utilizada definir as quatro operações básicas usadas em Banco de Dados Relacionais.</a:t>
            </a:r>
          </a:p>
        </p:txBody>
      </p:sp>
    </p:spTree>
    <p:extLst>
      <p:ext uri="{BB962C8B-B14F-4D97-AF65-F5344CB8AC3E}">
        <p14:creationId xmlns:p14="http://schemas.microsoft.com/office/powerpoint/2010/main" val="118132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334566" y="135755"/>
            <a:ext cx="410590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JDBC (Java </a:t>
            </a:r>
            <a:r>
              <a:rPr lang="pt-BR" altLang="pt-BR" b="1" dirty="0" err="1"/>
              <a:t>DataBase</a:t>
            </a:r>
            <a:r>
              <a:rPr lang="pt-BR" altLang="pt-BR" b="1" dirty="0"/>
              <a:t> </a:t>
            </a:r>
            <a:r>
              <a:rPr lang="pt-BR" altLang="pt-BR" b="1" dirty="0" err="1"/>
              <a:t>Connectivity</a:t>
            </a:r>
            <a:r>
              <a:rPr lang="pt-BR" altLang="pt-BR" b="1" dirty="0"/>
              <a:t>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E783616F-8DD3-388C-E359-1A78FC33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669" y="2586577"/>
            <a:ext cx="5286375" cy="71006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- Abrir o </a:t>
            </a:r>
            <a:r>
              <a:rPr lang="pt-BR" altLang="pt-BR" sz="1000" b="1" dirty="0" err="1">
                <a:solidFill>
                  <a:srgbClr val="1F497D"/>
                </a:solidFill>
              </a:rPr>
              <a:t>PgAdmin</a:t>
            </a:r>
            <a:r>
              <a:rPr lang="pt-BR" altLang="pt-BR" sz="1000" b="1" dirty="0">
                <a:solidFill>
                  <a:srgbClr val="1F497D"/>
                </a:solidFill>
              </a:rPr>
              <a:t> ou </a:t>
            </a:r>
            <a:r>
              <a:rPr lang="pt-BR" altLang="pt-BR" sz="1000" b="1" dirty="0" err="1">
                <a:solidFill>
                  <a:srgbClr val="1F497D"/>
                </a:solidFill>
              </a:rPr>
              <a:t>Dbeaver</a:t>
            </a:r>
            <a:r>
              <a:rPr lang="pt-BR" altLang="pt-BR" sz="1000" b="1" dirty="0">
                <a:solidFill>
                  <a:srgbClr val="1F497D"/>
                </a:solidFill>
              </a:rPr>
              <a:t> e criar um banco de dados com o nome </a:t>
            </a:r>
            <a:r>
              <a:rPr lang="pt-BR" altLang="pt-BR" sz="1000" b="1" dirty="0">
                <a:solidFill>
                  <a:srgbClr val="FF0000"/>
                </a:solidFill>
              </a:rPr>
              <a:t>aula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- Criar um novo projeto no eclipse</a:t>
            </a:r>
          </a:p>
          <a:p>
            <a:pPr algn="just" eaLnBrk="1" hangingPunct="1">
              <a:buFont typeface="Arial" panose="020B0604020202020204" pitchFamily="34" charset="0"/>
              <a:buChar char="-"/>
            </a:pPr>
            <a:r>
              <a:rPr lang="en-US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 err="1">
                <a:solidFill>
                  <a:srgbClr val="1F497D"/>
                </a:solidFill>
              </a:rPr>
              <a:t>Criar</a:t>
            </a:r>
            <a:r>
              <a:rPr lang="en-US" altLang="pt-BR" sz="1000" b="1" dirty="0">
                <a:solidFill>
                  <a:srgbClr val="1F497D"/>
                </a:solidFill>
              </a:rPr>
              <a:t>  um  </a:t>
            </a:r>
            <a:r>
              <a:rPr lang="en-US" altLang="pt-BR" sz="1000" b="1" dirty="0" err="1">
                <a:solidFill>
                  <a:srgbClr val="1F497D"/>
                </a:solidFill>
              </a:rPr>
              <a:t>pacote</a:t>
            </a:r>
            <a:r>
              <a:rPr lang="en-US" altLang="pt-BR" sz="1000" b="1" dirty="0">
                <a:solidFill>
                  <a:srgbClr val="1F497D"/>
                </a:solidFill>
              </a:rPr>
              <a:t>  com o </a:t>
            </a:r>
            <a:r>
              <a:rPr lang="en-US" altLang="pt-BR" sz="1000" b="1" dirty="0" err="1">
                <a:solidFill>
                  <a:srgbClr val="1F497D"/>
                </a:solidFill>
              </a:rPr>
              <a:t>nome</a:t>
            </a:r>
            <a:r>
              <a:rPr lang="en-US" altLang="pt-BR" sz="1000" b="1" dirty="0">
                <a:solidFill>
                  <a:srgbClr val="1F497D"/>
                </a:solidFill>
              </a:rPr>
              <a:t> model e outro com o </a:t>
            </a:r>
            <a:r>
              <a:rPr lang="en-US" altLang="pt-BR" sz="1000" b="1" dirty="0" err="1">
                <a:solidFill>
                  <a:srgbClr val="1F497D"/>
                </a:solidFill>
              </a:rPr>
              <a:t>nome</a:t>
            </a:r>
            <a:r>
              <a:rPr lang="en-US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>
                <a:solidFill>
                  <a:srgbClr val="FF0000"/>
                </a:solidFill>
              </a:rPr>
              <a:t>persistence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pt-BR" sz="1000" b="1" dirty="0">
                <a:solidFill>
                  <a:srgbClr val="1F497D"/>
                </a:solidFill>
              </a:rPr>
              <a:t>- </a:t>
            </a:r>
            <a:r>
              <a:rPr lang="en-US" altLang="pt-BR" sz="1000" b="1" dirty="0" err="1">
                <a:solidFill>
                  <a:srgbClr val="1F497D"/>
                </a:solidFill>
              </a:rPr>
              <a:t>Criar</a:t>
            </a:r>
            <a:r>
              <a:rPr lang="en-US" altLang="pt-BR" sz="1000" b="1" dirty="0">
                <a:solidFill>
                  <a:srgbClr val="1F497D"/>
                </a:solidFill>
              </a:rPr>
              <a:t> o </a:t>
            </a:r>
            <a:r>
              <a:rPr lang="en-US" altLang="pt-BR" sz="1000" b="1" dirty="0" err="1">
                <a:solidFill>
                  <a:srgbClr val="1F497D"/>
                </a:solidFill>
              </a:rPr>
              <a:t>arquvivo</a:t>
            </a:r>
            <a:r>
              <a:rPr lang="en-US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 err="1">
                <a:solidFill>
                  <a:srgbClr val="FF0000"/>
                </a:solidFill>
              </a:rPr>
              <a:t>script.sql</a:t>
            </a:r>
            <a:endParaRPr lang="en-US" altLang="pt-BR" sz="1000" b="1" dirty="0">
              <a:solidFill>
                <a:srgbClr val="FF00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B880CF8-02F9-61A6-ACAE-43020C5C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66" y="856511"/>
            <a:ext cx="11200456" cy="1171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400" dirty="0">
                <a:solidFill>
                  <a:srgbClr val="000000"/>
                </a:solidFill>
              </a:rPr>
              <a:t>O JDBC  é uma API escrita em Java que serve como uma ponte entre nossos programas e o banco de dados, foi desenvolvida com a intenção de padronizar o acesso a diferentes bancos de dados, dando maior flexibilidade aos sistemas. A biblioteca da JBDC localizada no pacote </a:t>
            </a:r>
            <a:r>
              <a:rPr lang="pt-BR" altLang="pt-BR" sz="1400" b="1" dirty="0" err="1">
                <a:solidFill>
                  <a:srgbClr val="000000"/>
                </a:solidFill>
              </a:rPr>
              <a:t>java.sql</a:t>
            </a:r>
            <a:r>
              <a:rPr lang="pt-BR" altLang="pt-BR" sz="1400" dirty="0">
                <a:solidFill>
                  <a:srgbClr val="000000"/>
                </a:solidFill>
              </a:rPr>
              <a:t> provê um conjunto de </a:t>
            </a:r>
            <a:r>
              <a:rPr lang="pt-BR" altLang="pt-BR" sz="1400" b="1" dirty="0">
                <a:solidFill>
                  <a:srgbClr val="000000"/>
                </a:solidFill>
              </a:rPr>
              <a:t>interfaces.  </a:t>
            </a:r>
            <a:r>
              <a:rPr lang="pt-BR" altLang="pt-BR" sz="1400" dirty="0">
                <a:solidFill>
                  <a:srgbClr val="000000"/>
                </a:solidFill>
              </a:rPr>
              <a:t>Para implementar essas interfaces precisamos de classes concretas, que irão fazer a ponte entre o código cliente que usa a API JDBC e o banco de dados.  Esse conjunto de classes recebe o nome de </a:t>
            </a:r>
            <a:r>
              <a:rPr lang="pt-BR" altLang="pt-BR" sz="1400" b="1" dirty="0">
                <a:solidFill>
                  <a:srgbClr val="000000"/>
                </a:solidFill>
              </a:rPr>
              <a:t>driver.</a:t>
            </a:r>
            <a:r>
              <a:rPr lang="pt-BR" altLang="pt-BR" sz="1400" dirty="0">
                <a:solidFill>
                  <a:srgbClr val="000000"/>
                </a:solidFill>
              </a:rPr>
              <a:t>  A implementação das classes fica por conta do fabricante do banco de dados.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DD6EF8-66CC-802E-B920-ED35F6EA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62" y="2204864"/>
            <a:ext cx="56470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400" b="1" dirty="0">
                <a:solidFill>
                  <a:srgbClr val="000000"/>
                </a:solidFill>
              </a:rPr>
              <a:t>Criando o banco de dados no </a:t>
            </a:r>
            <a:r>
              <a:rPr lang="pt-BR" altLang="pt-BR" sz="1400" b="1" dirty="0" err="1">
                <a:solidFill>
                  <a:srgbClr val="000000"/>
                </a:solidFill>
              </a:rPr>
              <a:t>Postgres</a:t>
            </a:r>
            <a:r>
              <a:rPr lang="pt-BR" altLang="pt-BR" sz="1400" b="1" dirty="0">
                <a:solidFill>
                  <a:srgbClr val="000000"/>
                </a:solidFill>
              </a:rPr>
              <a:t> e a tabela como exemplo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83C4790-5066-E0CF-2950-F7BA85BA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6" y="3645024"/>
            <a:ext cx="22574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8054B1-9AC5-8AB5-283A-7401C2B55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42" y="4883571"/>
            <a:ext cx="5400600" cy="7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42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288531" y="190122"/>
            <a:ext cx="354165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CONEXÃO COM O POSTGRES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0085D-5DAD-F381-732F-7A153862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29" y="775065"/>
            <a:ext cx="3749426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baixar do link https://jdbc.postgresql.org/download.html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3AB967C-8DEE-E875-4CAF-0C63CD39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73" y="1155474"/>
            <a:ext cx="5954458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Descompactar o arquivo com driver e copiar o arquivo </a:t>
            </a:r>
            <a:r>
              <a:rPr lang="pt-BR" altLang="pt-BR" sz="1000" b="1" dirty="0">
                <a:solidFill>
                  <a:srgbClr val="FF0000"/>
                </a:solidFill>
              </a:rPr>
              <a:t>.</a:t>
            </a:r>
            <a:r>
              <a:rPr lang="pt-BR" altLang="pt-BR" sz="1000" b="1" dirty="0" err="1">
                <a:solidFill>
                  <a:srgbClr val="FF0000"/>
                </a:solidFill>
              </a:rPr>
              <a:t>jar</a:t>
            </a:r>
            <a:r>
              <a:rPr lang="pt-BR" altLang="pt-BR" sz="1000" b="1" dirty="0">
                <a:solidFill>
                  <a:srgbClr val="1F497D"/>
                </a:solidFill>
              </a:rPr>
              <a:t>  do </a:t>
            </a:r>
            <a:r>
              <a:rPr lang="pt-BR" altLang="pt-BR" sz="1000" b="1" dirty="0" err="1">
                <a:solidFill>
                  <a:srgbClr val="1F497D"/>
                </a:solidFill>
              </a:rPr>
              <a:t>postgres</a:t>
            </a:r>
            <a:r>
              <a:rPr lang="pt-BR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>
                <a:solidFill>
                  <a:srgbClr val="1F497D"/>
                </a:solidFill>
              </a:rPr>
              <a:t>para  a </a:t>
            </a:r>
            <a:r>
              <a:rPr lang="en-US" altLang="pt-BR" sz="1000" b="1" dirty="0" err="1">
                <a:solidFill>
                  <a:srgbClr val="1F497D"/>
                </a:solidFill>
              </a:rPr>
              <a:t>raiz</a:t>
            </a:r>
            <a:r>
              <a:rPr lang="en-US" altLang="pt-BR" sz="1000" b="1" dirty="0">
                <a:solidFill>
                  <a:srgbClr val="1F497D"/>
                </a:solidFill>
              </a:rPr>
              <a:t> do </a:t>
            </a:r>
            <a:r>
              <a:rPr lang="en-US" altLang="pt-BR" sz="1000" b="1" dirty="0" err="1">
                <a:solidFill>
                  <a:srgbClr val="1F497D"/>
                </a:solidFill>
              </a:rPr>
              <a:t>projeto</a:t>
            </a:r>
            <a:endParaRPr lang="en-US" altLang="pt-BR" sz="1000" b="1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0EFB8-1DF0-BDCD-BCD8-E8140ACD3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710" y="1703152"/>
            <a:ext cx="307838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200" b="1" dirty="0">
                <a:solidFill>
                  <a:srgbClr val="000000"/>
                </a:solidFill>
              </a:rPr>
              <a:t>Criar classe para conexão com o banco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C740496-BC7E-DB8B-D195-C666F292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021" y="2206626"/>
            <a:ext cx="3000375" cy="5508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- Endereço IP, porta e nome da base de dados</a:t>
            </a:r>
          </a:p>
          <a:p>
            <a:pPr eaLnBrk="1" hangingPunct="1">
              <a:buFont typeface="Arial" panose="020B0604020202020204" pitchFamily="34" charset="0"/>
              <a:buChar char="-"/>
            </a:pPr>
            <a:r>
              <a:rPr lang="pt-BR" altLang="pt-BR" sz="1000" b="1">
                <a:solidFill>
                  <a:srgbClr val="1F497D"/>
                </a:solidFill>
              </a:rPr>
              <a:t> Usuário do banco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- Senha do usuário.</a:t>
            </a:r>
          </a:p>
        </p:txBody>
      </p: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9DCC1176-510B-F58E-11A5-D12760EED8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76131" y="2489721"/>
            <a:ext cx="869950" cy="3175"/>
          </a:xfrm>
          <a:prstGeom prst="straightConnector1">
            <a:avLst/>
          </a:prstGeom>
          <a:noFill/>
          <a:ln w="9360" cap="sq">
            <a:solidFill>
              <a:srgbClr val="4A7EBB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7">
            <a:extLst>
              <a:ext uri="{FF2B5EF4-FFF2-40B4-BE49-F238E27FC236}">
                <a16:creationId xmlns:a16="http://schemas.microsoft.com/office/drawing/2014/main" id="{45A52252-ACF9-9DDF-1DB9-333B495A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951" y="3501073"/>
            <a:ext cx="3360738" cy="132334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 classe responsável pela criação de uma conexão JDBC é a </a:t>
            </a:r>
            <a:r>
              <a:rPr lang="pt-BR" altLang="pt-BR" sz="1000" b="1">
                <a:solidFill>
                  <a:srgbClr val="000000"/>
                </a:solidFill>
              </a:rPr>
              <a:t>DriverManager</a:t>
            </a:r>
            <a:r>
              <a:rPr lang="pt-BR" altLang="pt-BR" sz="1000" b="1">
                <a:solidFill>
                  <a:srgbClr val="1F497D"/>
                </a:solidFill>
              </a:rPr>
              <a:t> do pacote </a:t>
            </a:r>
            <a:r>
              <a:rPr lang="pt-BR" altLang="pt-BR" sz="1000" b="1">
                <a:solidFill>
                  <a:srgbClr val="000000"/>
                </a:solidFill>
              </a:rPr>
              <a:t>java.sql.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>
              <a:solidFill>
                <a:srgbClr val="000000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 url de conexão, o usuário e a senha devem ser passados ao método </a:t>
            </a:r>
            <a:r>
              <a:rPr lang="pt-BR" altLang="pt-BR" sz="1000" b="1">
                <a:solidFill>
                  <a:srgbClr val="000000"/>
                </a:solidFill>
              </a:rPr>
              <a:t>getConnection()</a:t>
            </a:r>
            <a:r>
              <a:rPr lang="pt-BR" altLang="pt-BR" sz="1000" b="1">
                <a:solidFill>
                  <a:srgbClr val="1F497D"/>
                </a:solidFill>
              </a:rPr>
              <a:t> para que ele possa retornar uma conexão.   Uma exceção do tipo </a:t>
            </a:r>
            <a:r>
              <a:rPr lang="pt-BR" altLang="pt-BR" sz="1000" b="1">
                <a:solidFill>
                  <a:srgbClr val="000000"/>
                </a:solidFill>
              </a:rPr>
              <a:t>SQLException </a:t>
            </a:r>
            <a:r>
              <a:rPr lang="pt-BR" altLang="pt-BR" sz="1000" b="1">
                <a:solidFill>
                  <a:srgbClr val="1F497D"/>
                </a:solidFill>
              </a:rPr>
              <a:t>é repassada por </a:t>
            </a:r>
            <a:r>
              <a:rPr lang="pt-BR" altLang="pt-BR" sz="1000" b="1">
                <a:solidFill>
                  <a:srgbClr val="000000"/>
                </a:solidFill>
              </a:rPr>
              <a:t>getConnection</a:t>
            </a:r>
            <a:r>
              <a:rPr lang="pt-BR" altLang="pt-BR" sz="1000" b="1">
                <a:solidFill>
                  <a:srgbClr val="1F497D"/>
                </a:solidFill>
              </a:rPr>
              <a:t> por isto temos que tratar com </a:t>
            </a:r>
            <a:r>
              <a:rPr lang="pt-BR" altLang="pt-BR" sz="1000" b="1">
                <a:solidFill>
                  <a:srgbClr val="000000"/>
                </a:solidFill>
              </a:rPr>
              <a:t>try/catch</a:t>
            </a:r>
            <a:r>
              <a:rPr lang="pt-BR" altLang="pt-BR" sz="1000" b="1">
                <a:solidFill>
                  <a:srgbClr val="1F497D"/>
                </a:solidFill>
              </a:rPr>
              <a:t>.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8BBD1D0-466E-2C03-C94C-4B0AA4E9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689" y="1790448"/>
            <a:ext cx="1571625" cy="215900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800" b="1" dirty="0">
                <a:solidFill>
                  <a:srgbClr val="1F497D"/>
                </a:solidFill>
              </a:rPr>
              <a:t>importar do pacote </a:t>
            </a:r>
            <a:r>
              <a:rPr lang="pt-BR" altLang="pt-BR" sz="800" b="1" dirty="0" err="1">
                <a:solidFill>
                  <a:srgbClr val="000000"/>
                </a:solidFill>
              </a:rPr>
              <a:t>java.sql</a:t>
            </a:r>
            <a:endParaRPr lang="pt-BR" altLang="pt-BR" sz="800" b="1" dirty="0">
              <a:solidFill>
                <a:srgbClr val="00000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893AB5-D90B-9F35-099B-646E9E67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" y="2204720"/>
            <a:ext cx="5664132" cy="37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7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2703546" y="1802737"/>
            <a:ext cx="1947862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a classe </a:t>
            </a:r>
            <a:r>
              <a:rPr lang="pt-BR" altLang="pt-BR" sz="1000" b="1">
                <a:solidFill>
                  <a:srgbClr val="2D2DB9"/>
                </a:solidFill>
              </a:rPr>
              <a:t>TestaConexao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020094" y="3853614"/>
            <a:ext cx="3643312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Ao executar o código recebemos a seguinte mensagem: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88" y="5758780"/>
            <a:ext cx="44005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4295006" y="5291169"/>
            <a:ext cx="6120681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pt-BR" sz="1000" b="1" dirty="0">
                <a:solidFill>
                  <a:srgbClr val="1F497D"/>
                </a:solidFill>
              </a:rPr>
              <a:t>Para </a:t>
            </a:r>
            <a:r>
              <a:rPr lang="en-US" altLang="pt-BR" sz="1000" b="1" dirty="0" err="1">
                <a:solidFill>
                  <a:srgbClr val="1F497D"/>
                </a:solidFill>
              </a:rPr>
              <a:t>corrigir</a:t>
            </a:r>
            <a:r>
              <a:rPr lang="en-US" altLang="pt-BR" sz="1000" b="1" dirty="0">
                <a:solidFill>
                  <a:srgbClr val="1F497D"/>
                </a:solidFill>
              </a:rPr>
              <a:t> o </a:t>
            </a:r>
            <a:r>
              <a:rPr lang="en-US" altLang="pt-BR" sz="1000" b="1" dirty="0" err="1">
                <a:solidFill>
                  <a:srgbClr val="1F497D"/>
                </a:solidFill>
              </a:rPr>
              <a:t>erro</a:t>
            </a:r>
            <a:r>
              <a:rPr lang="en-US" altLang="pt-BR" sz="1000" b="1" dirty="0">
                <a:solidFill>
                  <a:srgbClr val="1F497D"/>
                </a:solidFill>
              </a:rPr>
              <a:t> no Eclipse </a:t>
            </a:r>
            <a:r>
              <a:rPr lang="en-US" altLang="pt-BR" sz="1000" b="1" dirty="0" err="1">
                <a:solidFill>
                  <a:srgbClr val="1F497D"/>
                </a:solidFill>
              </a:rPr>
              <a:t>clicar</a:t>
            </a:r>
            <a:r>
              <a:rPr lang="en-US" altLang="pt-BR" sz="1000" b="1" dirty="0">
                <a:solidFill>
                  <a:srgbClr val="1F497D"/>
                </a:solidFill>
              </a:rPr>
              <a:t> com o </a:t>
            </a:r>
            <a:r>
              <a:rPr lang="en-US" altLang="pt-BR" sz="1000" b="1" dirty="0" err="1">
                <a:solidFill>
                  <a:srgbClr val="1F497D"/>
                </a:solidFill>
              </a:rPr>
              <a:t>botão</a:t>
            </a:r>
            <a:r>
              <a:rPr lang="en-US" altLang="pt-BR" sz="1000" b="1" dirty="0">
                <a:solidFill>
                  <a:srgbClr val="1F497D"/>
                </a:solidFill>
              </a:rPr>
              <a:t> </a:t>
            </a:r>
            <a:r>
              <a:rPr lang="en-US" altLang="pt-BR" sz="1000" b="1" dirty="0" err="1">
                <a:solidFill>
                  <a:srgbClr val="1F497D"/>
                </a:solidFill>
              </a:rPr>
              <a:t>direito</a:t>
            </a:r>
            <a:r>
              <a:rPr lang="en-US" altLang="pt-BR" sz="1000" b="1" dirty="0">
                <a:solidFill>
                  <a:srgbClr val="1F497D"/>
                </a:solidFill>
              </a:rPr>
              <a:t> no .jar </a:t>
            </a:r>
            <a:r>
              <a:rPr lang="en-US" altLang="pt-BR" sz="1000" b="1" dirty="0">
                <a:solidFill>
                  <a:srgbClr val="000000"/>
                </a:solidFill>
              </a:rPr>
              <a:t>Build Path-Add to Build Path</a:t>
            </a:r>
          </a:p>
        </p:txBody>
      </p:sp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2" y="2237432"/>
            <a:ext cx="4566990" cy="132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406574" y="188640"/>
            <a:ext cx="21865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DESIGN PATTERN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406574" y="815947"/>
            <a:ext cx="11161240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400" dirty="0">
                <a:solidFill>
                  <a:srgbClr val="000000"/>
                </a:solidFill>
              </a:rPr>
              <a:t>Design </a:t>
            </a:r>
            <a:r>
              <a:rPr lang="pt-BR" altLang="pt-BR" sz="1400" dirty="0" err="1">
                <a:solidFill>
                  <a:srgbClr val="000000"/>
                </a:solidFill>
              </a:rPr>
              <a:t>patterns</a:t>
            </a:r>
            <a:r>
              <a:rPr lang="pt-BR" altLang="pt-BR" sz="1400" dirty="0">
                <a:solidFill>
                  <a:srgbClr val="000000"/>
                </a:solidFill>
              </a:rPr>
              <a:t> são padrões utilizados em sistemas para melhorar a organização interna do código e facilitar sua manutenção e extensão.  O </a:t>
            </a:r>
            <a:r>
              <a:rPr lang="pt-BR" altLang="pt-BR" sz="1400" dirty="0" err="1">
                <a:solidFill>
                  <a:srgbClr val="000000"/>
                </a:solidFill>
              </a:rPr>
              <a:t>pattern</a:t>
            </a: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b="1" dirty="0" err="1">
                <a:solidFill>
                  <a:srgbClr val="000000"/>
                </a:solidFill>
              </a:rPr>
              <a:t>Factory</a:t>
            </a:r>
            <a:r>
              <a:rPr lang="pt-BR" altLang="pt-BR" sz="1400" dirty="0">
                <a:solidFill>
                  <a:srgbClr val="000000"/>
                </a:solidFill>
              </a:rPr>
              <a:t> implementa uma fábrica de objetos, abstraindo e isolando o modo de criação dos objetos.  A classe </a:t>
            </a:r>
            <a:r>
              <a:rPr lang="pt-BR" altLang="pt-BR" sz="1400" b="1" dirty="0" err="1">
                <a:solidFill>
                  <a:srgbClr val="000000"/>
                </a:solidFill>
              </a:rPr>
              <a:t>ConnectionFactory</a:t>
            </a:r>
            <a:r>
              <a:rPr lang="pt-BR" altLang="pt-BR" sz="1400" b="1" dirty="0">
                <a:solidFill>
                  <a:srgbClr val="000000"/>
                </a:solidFill>
              </a:rPr>
              <a:t> </a:t>
            </a:r>
            <a:r>
              <a:rPr lang="pt-BR" altLang="pt-BR" sz="1400" dirty="0">
                <a:solidFill>
                  <a:srgbClr val="000000"/>
                </a:solidFill>
              </a:rPr>
              <a:t>implementa o </a:t>
            </a:r>
            <a:r>
              <a:rPr lang="pt-BR" altLang="pt-BR" sz="1400" dirty="0" err="1">
                <a:solidFill>
                  <a:srgbClr val="000000"/>
                </a:solidFill>
              </a:rPr>
              <a:t>pattern</a:t>
            </a: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b="1" dirty="0" err="1">
                <a:solidFill>
                  <a:srgbClr val="000000"/>
                </a:solidFill>
              </a:rPr>
              <a:t>Factory</a:t>
            </a:r>
            <a:r>
              <a:rPr lang="pt-BR" altLang="pt-BR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14F774-C0BD-80EC-329A-E06F07349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26" y="5119243"/>
            <a:ext cx="2400508" cy="5258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5E21F05-1A17-C62D-9518-9687C042C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689" y="4261232"/>
            <a:ext cx="6560790" cy="18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2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852277" y="1742777"/>
            <a:ext cx="400050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 a classe </a:t>
            </a:r>
            <a:r>
              <a:rPr lang="pt-BR" altLang="pt-BR" sz="1000" b="1">
                <a:solidFill>
                  <a:srgbClr val="2D2DB9"/>
                </a:solidFill>
              </a:rPr>
              <a:t>Cliente </a:t>
            </a:r>
            <a:r>
              <a:rPr lang="pt-BR" altLang="pt-BR" sz="1000" b="1">
                <a:solidFill>
                  <a:srgbClr val="000000"/>
                </a:solidFill>
              </a:rPr>
              <a:t>no pacote </a:t>
            </a:r>
            <a:r>
              <a:rPr lang="pt-BR" altLang="pt-BR" sz="1000" b="1">
                <a:solidFill>
                  <a:srgbClr val="2D2DB9"/>
                </a:solidFill>
              </a:rPr>
              <a:t>model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3" y="2060848"/>
            <a:ext cx="4747891" cy="417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095206" y="3275252"/>
            <a:ext cx="4297363" cy="556179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Classe Java Beans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1F497D"/>
                </a:solidFill>
              </a:rPr>
              <a:t>Uma classe é considerada </a:t>
            </a:r>
            <a:r>
              <a:rPr lang="pt-BR" altLang="pt-BR" sz="1000" b="1">
                <a:solidFill>
                  <a:srgbClr val="000000"/>
                </a:solidFill>
              </a:rPr>
              <a:t>Java Beans </a:t>
            </a:r>
            <a:r>
              <a:rPr lang="pt-BR" altLang="pt-BR" sz="1000" b="1">
                <a:solidFill>
                  <a:srgbClr val="1F497D"/>
                </a:solidFill>
              </a:rPr>
              <a:t>quando possuem o construtor sem argumentos e os métodos getters e setters!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0392" y="223890"/>
            <a:ext cx="30585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DAO (Data Access </a:t>
            </a:r>
            <a:r>
              <a:rPr lang="pt-BR" altLang="pt-BR" b="1" dirty="0" err="1"/>
              <a:t>Object</a:t>
            </a:r>
            <a:r>
              <a:rPr lang="pt-BR" altLang="pt-BR" b="1" dirty="0"/>
              <a:t>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3346" y="957460"/>
            <a:ext cx="1127049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400" dirty="0">
                <a:solidFill>
                  <a:srgbClr val="000000"/>
                </a:solidFill>
              </a:rPr>
              <a:t>O DAO é um design </a:t>
            </a:r>
            <a:r>
              <a:rPr lang="pt-BR" altLang="pt-BR" sz="1400" dirty="0" err="1">
                <a:solidFill>
                  <a:srgbClr val="000000"/>
                </a:solidFill>
              </a:rPr>
              <a:t>pattern</a:t>
            </a:r>
            <a:r>
              <a:rPr lang="pt-BR" altLang="pt-BR" sz="1400" dirty="0">
                <a:solidFill>
                  <a:srgbClr val="000000"/>
                </a:solidFill>
              </a:rPr>
              <a:t> para acesso a dados com todas as características para acesso e manipulação de um banco de dados.  Geralmente, temos um DAO para cada objeto do domínio do sistema como por exemplo Pessoa, Produto Cliente, e outros.</a:t>
            </a:r>
          </a:p>
        </p:txBody>
      </p:sp>
    </p:spTree>
    <p:extLst>
      <p:ext uri="{BB962C8B-B14F-4D97-AF65-F5344CB8AC3E}">
        <p14:creationId xmlns:p14="http://schemas.microsoft.com/office/powerpoint/2010/main" val="2370544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34566" y="188640"/>
            <a:ext cx="30585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/>
              <a:t>DAO (Data Access Object)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8581" y="998720"/>
            <a:ext cx="4000500" cy="24606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>
                <a:solidFill>
                  <a:srgbClr val="000000"/>
                </a:solidFill>
              </a:rPr>
              <a:t>Criar  a classe </a:t>
            </a:r>
            <a:r>
              <a:rPr lang="pt-BR" altLang="pt-BR" sz="1000" b="1">
                <a:solidFill>
                  <a:srgbClr val="2D2DB9"/>
                </a:solidFill>
              </a:rPr>
              <a:t>ClienteDao </a:t>
            </a:r>
            <a:r>
              <a:rPr lang="pt-BR" altLang="pt-BR" sz="1000" b="1">
                <a:solidFill>
                  <a:srgbClr val="000000"/>
                </a:solidFill>
              </a:rPr>
              <a:t>no pacote </a:t>
            </a:r>
            <a:r>
              <a:rPr lang="pt-BR" altLang="pt-BR" sz="1000" b="1">
                <a:solidFill>
                  <a:srgbClr val="2D2DB9"/>
                </a:solidFill>
              </a:rPr>
              <a:t>persistence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167214" y="1121751"/>
            <a:ext cx="5904656" cy="286450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As cláusulas são executadas em um banco de dados através da interface </a:t>
            </a:r>
            <a:r>
              <a:rPr lang="pt-BR" altLang="pt-BR" sz="1000" b="1" dirty="0" err="1">
                <a:solidFill>
                  <a:srgbClr val="000000"/>
                </a:solidFill>
              </a:rPr>
              <a:t>PreparedStatement</a:t>
            </a:r>
            <a:r>
              <a:rPr lang="pt-BR" altLang="pt-BR" sz="1000" b="1" dirty="0">
                <a:solidFill>
                  <a:srgbClr val="1F497D"/>
                </a:solidFill>
              </a:rPr>
              <a:t>. 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 dirty="0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Para receber um </a:t>
            </a:r>
            <a:r>
              <a:rPr lang="pt-BR" altLang="pt-BR" sz="1000" b="1" dirty="0" err="1">
                <a:solidFill>
                  <a:srgbClr val="000000"/>
                </a:solidFill>
              </a:rPr>
              <a:t>PreparedStatement</a:t>
            </a:r>
            <a:r>
              <a:rPr lang="pt-BR" altLang="pt-BR" sz="1000" b="1" dirty="0">
                <a:solidFill>
                  <a:srgbClr val="000000"/>
                </a:solidFill>
              </a:rPr>
              <a:t> </a:t>
            </a:r>
            <a:r>
              <a:rPr lang="pt-BR" altLang="pt-BR" sz="1000" b="1" dirty="0">
                <a:solidFill>
                  <a:srgbClr val="1F497D"/>
                </a:solidFill>
              </a:rPr>
              <a:t>relativo à conexão, basta chamar o método </a:t>
            </a:r>
            <a:r>
              <a:rPr lang="pt-BR" altLang="pt-BR" sz="1000" b="1" dirty="0" err="1">
                <a:solidFill>
                  <a:srgbClr val="000000"/>
                </a:solidFill>
              </a:rPr>
              <a:t>prepareStatement</a:t>
            </a:r>
            <a:r>
              <a:rPr lang="pt-BR" altLang="pt-BR" sz="1000" b="1" dirty="0">
                <a:solidFill>
                  <a:srgbClr val="000000"/>
                </a:solidFill>
              </a:rPr>
              <a:t>, </a:t>
            </a:r>
            <a:r>
              <a:rPr lang="pt-BR" altLang="pt-BR" sz="1000" b="1" dirty="0">
                <a:solidFill>
                  <a:srgbClr val="1F497D"/>
                </a:solidFill>
              </a:rPr>
              <a:t>passando como argumento o comando SQL com os valores vindos de variáveis preenchidos com uma interrogação.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 dirty="0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Os comandos </a:t>
            </a:r>
            <a:r>
              <a:rPr lang="pt-BR" altLang="pt-BR" sz="1000" b="1" dirty="0" err="1">
                <a:solidFill>
                  <a:srgbClr val="000000"/>
                </a:solidFill>
              </a:rPr>
              <a:t>Select</a:t>
            </a:r>
            <a:r>
              <a:rPr lang="pt-BR" altLang="pt-BR" sz="1000" b="1" dirty="0">
                <a:solidFill>
                  <a:srgbClr val="000000"/>
                </a:solidFill>
              </a:rPr>
              <a:t>, </a:t>
            </a:r>
            <a:r>
              <a:rPr lang="pt-BR" altLang="pt-BR" sz="1000" b="1" dirty="0" err="1">
                <a:solidFill>
                  <a:srgbClr val="000000"/>
                </a:solidFill>
              </a:rPr>
              <a:t>Insert</a:t>
            </a:r>
            <a:r>
              <a:rPr lang="pt-BR" altLang="pt-BR" sz="1000" b="1" dirty="0">
                <a:solidFill>
                  <a:srgbClr val="000000"/>
                </a:solidFill>
              </a:rPr>
              <a:t>, Update e Delete</a:t>
            </a:r>
            <a:r>
              <a:rPr lang="pt-BR" altLang="pt-BR" sz="1000" b="1" dirty="0">
                <a:solidFill>
                  <a:srgbClr val="1F497D"/>
                </a:solidFill>
              </a:rPr>
              <a:t> tem uma parte fixa e uma parte variável. No exemplo: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 </a:t>
            </a:r>
            <a:r>
              <a:rPr lang="pt-BR" altLang="pt-BR" sz="1000" b="1" dirty="0" err="1">
                <a:solidFill>
                  <a:srgbClr val="000000"/>
                </a:solidFill>
              </a:rPr>
              <a:t>insert</a:t>
            </a:r>
            <a:r>
              <a:rPr lang="pt-BR" altLang="pt-BR" sz="1000" b="1" dirty="0">
                <a:solidFill>
                  <a:srgbClr val="000000"/>
                </a:solidFill>
              </a:rPr>
              <a:t> </a:t>
            </a:r>
            <a:r>
              <a:rPr lang="pt-BR" altLang="pt-BR" sz="1000" b="1" dirty="0" err="1">
                <a:solidFill>
                  <a:srgbClr val="000000"/>
                </a:solidFill>
              </a:rPr>
              <a:t>into</a:t>
            </a:r>
            <a:r>
              <a:rPr lang="pt-BR" altLang="pt-BR" sz="1000" b="1" dirty="0">
                <a:solidFill>
                  <a:srgbClr val="000000"/>
                </a:solidFill>
              </a:rPr>
              <a:t> cliente </a:t>
            </a:r>
            <a:r>
              <a:rPr lang="pt-BR" altLang="pt-BR" sz="1000" b="1" dirty="0" err="1">
                <a:solidFill>
                  <a:srgbClr val="000000"/>
                </a:solidFill>
              </a:rPr>
              <a:t>values</a:t>
            </a:r>
            <a:r>
              <a:rPr lang="pt-BR" altLang="pt-BR" sz="1000" b="1" dirty="0">
                <a:solidFill>
                  <a:srgbClr val="000000"/>
                </a:solidFill>
              </a:rPr>
              <a:t> (null,"Carla","98986787","abcd@abcd.com.br");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a parte que varia acima são os dados.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 dirty="0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 A maior parte dos bancos de dados SQL trabalha melhor se, em vez de ficarmos montando sempre consultas SQL diferentes, passarmos uma consulta fixa e variar só os dados. 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O </a:t>
            </a:r>
            <a:r>
              <a:rPr lang="pt-BR" altLang="pt-BR" sz="1000" b="1" dirty="0" err="1">
                <a:solidFill>
                  <a:srgbClr val="000000"/>
                </a:solidFill>
              </a:rPr>
              <a:t>PreparedStatement</a:t>
            </a:r>
            <a:r>
              <a:rPr lang="pt-BR" altLang="pt-BR" sz="1000" b="1" dirty="0">
                <a:solidFill>
                  <a:srgbClr val="1F497D"/>
                </a:solidFill>
              </a:rPr>
              <a:t> sempre entende:</a:t>
            </a: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 err="1">
                <a:solidFill>
                  <a:srgbClr val="000000"/>
                </a:solidFill>
              </a:rPr>
              <a:t>insert</a:t>
            </a:r>
            <a:r>
              <a:rPr lang="pt-BR" altLang="pt-BR" sz="1000" b="1" dirty="0">
                <a:solidFill>
                  <a:srgbClr val="000000"/>
                </a:solidFill>
              </a:rPr>
              <a:t> </a:t>
            </a:r>
            <a:r>
              <a:rPr lang="pt-BR" altLang="pt-BR" sz="1000" b="1" dirty="0" err="1">
                <a:solidFill>
                  <a:srgbClr val="000000"/>
                </a:solidFill>
              </a:rPr>
              <a:t>into</a:t>
            </a:r>
            <a:r>
              <a:rPr lang="pt-BR" altLang="pt-BR" sz="1000" b="1" dirty="0">
                <a:solidFill>
                  <a:srgbClr val="000000"/>
                </a:solidFill>
              </a:rPr>
              <a:t> cliente </a:t>
            </a:r>
            <a:r>
              <a:rPr lang="pt-BR" altLang="pt-BR" sz="1000" b="1" dirty="0" err="1">
                <a:solidFill>
                  <a:srgbClr val="000000"/>
                </a:solidFill>
              </a:rPr>
              <a:t>values</a:t>
            </a:r>
            <a:r>
              <a:rPr lang="pt-BR" altLang="pt-BR" sz="1000" b="1" dirty="0">
                <a:solidFill>
                  <a:srgbClr val="000000"/>
                </a:solidFill>
              </a:rPr>
              <a:t>(</a:t>
            </a:r>
            <a:r>
              <a:rPr lang="pt-BR" altLang="pt-BR" sz="1000" b="1" dirty="0" err="1">
                <a:solidFill>
                  <a:srgbClr val="000000"/>
                </a:solidFill>
              </a:rPr>
              <a:t>null</a:t>
            </a:r>
            <a:r>
              <a:rPr lang="pt-BR" altLang="pt-BR" sz="1000" b="1" dirty="0">
                <a:solidFill>
                  <a:srgbClr val="000000"/>
                </a:solidFill>
              </a:rPr>
              <a:t>,?,?,?)</a:t>
            </a:r>
          </a:p>
          <a:p>
            <a:pPr algn="just" eaLnBrk="1" hangingPunct="1">
              <a:buClrTx/>
              <a:buFontTx/>
              <a:buNone/>
            </a:pPr>
            <a:endParaRPr lang="pt-BR" altLang="pt-BR" sz="1000" b="1" dirty="0">
              <a:solidFill>
                <a:srgbClr val="1F497D"/>
              </a:solidFill>
            </a:endParaRPr>
          </a:p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 O símbolo de </a:t>
            </a:r>
            <a:r>
              <a:rPr lang="pt-BR" altLang="pt-BR" sz="1000" b="1" dirty="0">
                <a:solidFill>
                  <a:srgbClr val="000000"/>
                </a:solidFill>
              </a:rPr>
              <a:t>?</a:t>
            </a:r>
            <a:r>
              <a:rPr lang="pt-BR" altLang="pt-BR" sz="1000" b="1" dirty="0">
                <a:solidFill>
                  <a:srgbClr val="1F497D"/>
                </a:solidFill>
              </a:rPr>
              <a:t>  pode ser  os dados de Carla, Maria, João ou  quem precisarmos inserir. Os dados que variam, não o nome das colunas.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6167214" y="4365104"/>
            <a:ext cx="5904656" cy="863599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1F497D"/>
                </a:solidFill>
              </a:rPr>
              <a:t>Os parâmetros  foram </a:t>
            </a:r>
            <a:r>
              <a:rPr lang="pt-BR" altLang="pt-BR" sz="1000" b="1" dirty="0" err="1">
                <a:solidFill>
                  <a:srgbClr val="1F497D"/>
                </a:solidFill>
              </a:rPr>
              <a:t>defindidos</a:t>
            </a:r>
            <a:r>
              <a:rPr lang="pt-BR" altLang="pt-BR" sz="1000" b="1" dirty="0">
                <a:solidFill>
                  <a:srgbClr val="1F497D"/>
                </a:solidFill>
              </a:rPr>
              <a:t> através do caractere </a:t>
            </a:r>
            <a:r>
              <a:rPr lang="pt-BR" altLang="pt-BR" sz="1000" b="1" dirty="0">
                <a:solidFill>
                  <a:srgbClr val="000000"/>
                </a:solidFill>
              </a:rPr>
              <a:t>“?”</a:t>
            </a:r>
            <a:r>
              <a:rPr lang="pt-BR" altLang="pt-BR" sz="1000" b="1" dirty="0">
                <a:solidFill>
                  <a:srgbClr val="1F497D"/>
                </a:solidFill>
              </a:rPr>
              <a:t>. Antes de executar a query, é necessário determinar os valores dos parâmetros.  Essa tarefa pode ser realizada através do método </a:t>
            </a:r>
            <a:r>
              <a:rPr lang="pt-BR" altLang="pt-BR" sz="1000" b="1" dirty="0" err="1">
                <a:solidFill>
                  <a:srgbClr val="1F497D"/>
                </a:solidFill>
              </a:rPr>
              <a:t>setString</a:t>
            </a:r>
            <a:r>
              <a:rPr lang="pt-BR" altLang="pt-BR" sz="1000" b="1" dirty="0">
                <a:solidFill>
                  <a:srgbClr val="1F497D"/>
                </a:solidFill>
              </a:rPr>
              <a:t>(), que recebe a  posição do parâmetro que começa com 1 no código SQL e o valor correspondente do parâmetro. Temos outros métodos como </a:t>
            </a:r>
            <a:r>
              <a:rPr lang="pt-BR" altLang="pt-BR" sz="1000" b="1" dirty="0" err="1">
                <a:solidFill>
                  <a:srgbClr val="1F497D"/>
                </a:solidFill>
              </a:rPr>
              <a:t>setBoolean</a:t>
            </a:r>
            <a:r>
              <a:rPr lang="pt-BR" altLang="pt-BR" sz="1000" b="1" dirty="0">
                <a:solidFill>
                  <a:srgbClr val="1F497D"/>
                </a:solidFill>
              </a:rPr>
              <a:t>, </a:t>
            </a:r>
            <a:r>
              <a:rPr lang="pt-BR" altLang="pt-BR" sz="1000" b="1" dirty="0" err="1">
                <a:solidFill>
                  <a:srgbClr val="1F497D"/>
                </a:solidFill>
              </a:rPr>
              <a:t>setInt</a:t>
            </a:r>
            <a:r>
              <a:rPr lang="pt-BR" altLang="pt-BR" sz="1000" b="1" dirty="0">
                <a:solidFill>
                  <a:srgbClr val="1F497D"/>
                </a:solidFill>
              </a:rPr>
              <a:t>, </a:t>
            </a:r>
            <a:r>
              <a:rPr lang="pt-BR" altLang="pt-BR" sz="1000" b="1" dirty="0" err="1">
                <a:solidFill>
                  <a:srgbClr val="1F497D"/>
                </a:solidFill>
              </a:rPr>
              <a:t>setDouble</a:t>
            </a:r>
            <a:r>
              <a:rPr lang="pt-BR" altLang="pt-BR" sz="1000" b="1" dirty="0">
                <a:solidFill>
                  <a:srgbClr val="1F497D"/>
                </a:solidFill>
              </a:rPr>
              <a:t> para cada tipo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066C92-5FDF-CD29-12FE-FEB4397C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1" y="1772816"/>
            <a:ext cx="55194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7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861403" y="1177675"/>
            <a:ext cx="5646737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Criar  a classe </a:t>
            </a:r>
            <a:r>
              <a:rPr lang="pt-BR" altLang="pt-BR" sz="1000" b="1" dirty="0" err="1">
                <a:solidFill>
                  <a:srgbClr val="3333CC"/>
                </a:solidFill>
              </a:rPr>
              <a:t>TestaInserir</a:t>
            </a:r>
            <a:r>
              <a:rPr lang="pt-BR" altLang="pt-BR" sz="1000" b="1" dirty="0">
                <a:solidFill>
                  <a:srgbClr val="000000"/>
                </a:solidFill>
              </a:rPr>
              <a:t> </a:t>
            </a:r>
            <a:r>
              <a:rPr lang="pt-BR" altLang="pt-BR" sz="1000" b="1" dirty="0">
                <a:solidFill>
                  <a:srgbClr val="2D2DB9"/>
                </a:solidFill>
              </a:rPr>
              <a:t>no pacote </a:t>
            </a:r>
            <a:r>
              <a:rPr lang="pt-BR" altLang="pt-BR" sz="1000" b="1" dirty="0" err="1">
                <a:solidFill>
                  <a:srgbClr val="000000"/>
                </a:solidFill>
              </a:rPr>
              <a:t>persisntence</a:t>
            </a:r>
            <a:r>
              <a:rPr lang="pt-BR" altLang="pt-BR" sz="1000" b="1" dirty="0">
                <a:solidFill>
                  <a:srgbClr val="000000"/>
                </a:solidFill>
              </a:rPr>
              <a:t> e fazer a inserção do </a:t>
            </a:r>
            <a:r>
              <a:rPr lang="pt-BR" altLang="pt-BR" sz="1000" b="1" dirty="0" err="1">
                <a:solidFill>
                  <a:srgbClr val="000000"/>
                </a:solidFill>
              </a:rPr>
              <a:t>clliente</a:t>
            </a:r>
            <a:r>
              <a:rPr lang="pt-BR" altLang="pt-BR" sz="1000" b="1" dirty="0">
                <a:solidFill>
                  <a:srgbClr val="000000"/>
                </a:solidFill>
              </a:rPr>
              <a:t> no banco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FB3140-CC76-2132-A856-4A1981C2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28" y="188640"/>
            <a:ext cx="30585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/>
              <a:t>DAO (Data Access Object)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F13078-74C6-E3DF-59AD-D19F14B9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34" y="1772816"/>
            <a:ext cx="547946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0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78582" y="166714"/>
            <a:ext cx="587132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ALTERAÇÃO DE REGISTRO DO BANCO DE DADOS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206774" y="883869"/>
            <a:ext cx="4248472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Adicionar o método </a:t>
            </a:r>
            <a:r>
              <a:rPr lang="pt-BR" altLang="pt-BR" sz="1000" b="1" dirty="0" err="1">
                <a:solidFill>
                  <a:srgbClr val="000000"/>
                </a:solidFill>
              </a:rPr>
              <a:t>atualizarRegistro</a:t>
            </a:r>
            <a:r>
              <a:rPr lang="pt-BR" altLang="pt-BR" sz="1000" b="1" dirty="0">
                <a:solidFill>
                  <a:srgbClr val="000000"/>
                </a:solidFill>
              </a:rPr>
              <a:t> em </a:t>
            </a:r>
            <a:r>
              <a:rPr lang="pt-BR" altLang="pt-BR" sz="1000" b="1" dirty="0" err="1">
                <a:solidFill>
                  <a:srgbClr val="2D2DB9"/>
                </a:solidFill>
              </a:rPr>
              <a:t>ClienteDao</a:t>
            </a:r>
            <a:endParaRPr lang="pt-BR" altLang="pt-BR" sz="1000" b="1" dirty="0">
              <a:solidFill>
                <a:srgbClr val="2D2DB9"/>
              </a:solidFill>
            </a:endParaRP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7247334" y="3429000"/>
            <a:ext cx="3816350" cy="246063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Criar a classe </a:t>
            </a:r>
            <a:r>
              <a:rPr lang="pt-BR" altLang="pt-BR" sz="1000" b="1" dirty="0" err="1">
                <a:solidFill>
                  <a:srgbClr val="000000"/>
                </a:solidFill>
              </a:rPr>
              <a:t>TesteAtualizar</a:t>
            </a:r>
            <a:endParaRPr lang="pt-BR" altLang="pt-BR" sz="1000" b="1" dirty="0">
              <a:solidFill>
                <a:srgbClr val="0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6F4C49-EE89-0C70-C6F0-0CC341E2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1340768"/>
            <a:ext cx="6768752" cy="26708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FE073CE-D84D-A862-59C6-47A5A79A6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82" y="4019288"/>
            <a:ext cx="6120680" cy="16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20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481077" y="188640"/>
            <a:ext cx="50377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b="1" dirty="0"/>
              <a:t>APAGAR REGISTRO DO BANCO DE DADOS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126654" y="1058945"/>
            <a:ext cx="3707780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Adicionar o método </a:t>
            </a:r>
            <a:r>
              <a:rPr lang="pt-BR" altLang="pt-BR" sz="1000" b="1" dirty="0" err="1">
                <a:solidFill>
                  <a:srgbClr val="000000"/>
                </a:solidFill>
              </a:rPr>
              <a:t>removerRegistro</a:t>
            </a:r>
            <a:r>
              <a:rPr lang="pt-BR" altLang="pt-BR" sz="1000" b="1" dirty="0">
                <a:solidFill>
                  <a:srgbClr val="000000"/>
                </a:solidFill>
              </a:rPr>
              <a:t> em </a:t>
            </a:r>
            <a:r>
              <a:rPr lang="pt-BR" altLang="pt-BR" sz="1000" b="1" dirty="0" err="1">
                <a:solidFill>
                  <a:srgbClr val="2D2DB9"/>
                </a:solidFill>
              </a:rPr>
              <a:t>ClienteDao</a:t>
            </a:r>
            <a:endParaRPr lang="pt-BR" altLang="pt-BR" sz="1000" b="1" dirty="0">
              <a:solidFill>
                <a:srgbClr val="2D2DB9"/>
              </a:solidFill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7103318" y="3478934"/>
            <a:ext cx="2520280" cy="248402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4F81BD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000" b="1" dirty="0">
                <a:solidFill>
                  <a:srgbClr val="000000"/>
                </a:solidFill>
              </a:rPr>
              <a:t>Adicionar a classe </a:t>
            </a:r>
            <a:r>
              <a:rPr lang="pt-BR" altLang="pt-BR" sz="1000" b="1" dirty="0" err="1">
                <a:solidFill>
                  <a:srgbClr val="000000"/>
                </a:solidFill>
              </a:rPr>
              <a:t>TesteRemover</a:t>
            </a:r>
            <a:endParaRPr lang="pt-BR" altLang="pt-BR" sz="1000" b="1" dirty="0">
              <a:solidFill>
                <a:srgbClr val="00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ABAB05-486D-9EB9-3658-99DAAF2B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88" y="1420279"/>
            <a:ext cx="5832648" cy="21828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DE00C8-A98E-19D8-B487-5C7E7D195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254" y="3880863"/>
            <a:ext cx="5210938" cy="18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5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WenQuanYi Micro Hei"/>
        <a:cs typeface="WenQuanYi Micro Hei"/>
      </a:majorFont>
      <a:minorFont>
        <a:latin typeface="Calibri"/>
        <a:ea typeface="WenQuanYi Micro Hei"/>
        <a:cs typeface="WenQuanYi Micro Hei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1236</Words>
  <Application>Microsoft Office PowerPoint</Application>
  <PresentationFormat>Personalizar</PresentationFormat>
  <Paragraphs>84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roni</dc:creator>
  <cp:lastModifiedBy>Roni Schanuel</cp:lastModifiedBy>
  <cp:revision>182</cp:revision>
  <cp:lastPrinted>1601-01-01T00:00:00Z</cp:lastPrinted>
  <dcterms:created xsi:type="dcterms:W3CDTF">2012-05-10T23:05:11Z</dcterms:created>
  <dcterms:modified xsi:type="dcterms:W3CDTF">2023-12-28T13:14:38Z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2023-12-22T10:26:11Z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38e6e383-60e9-4cf2-b6cf-60fdba679aaf</vt:lpwstr>
  </property>
  <property fmtid="{D5CDD505-2E9C-101B-9397-08002B2CF9AE}" pid="8" name="MSIP_Label_5c88f678-0b6e-4995-8ab3-bcc8062be905_ContentBits">
    <vt:lpwstr>0</vt:lpwstr>
  </property>
</Properties>
</file>