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72" r:id="rId14"/>
    <p:sldId id="267" r:id="rId15"/>
    <p:sldId id="269" r:id="rId16"/>
    <p:sldId id="270" r:id="rId17"/>
    <p:sldId id="271" r:id="rId18"/>
    <p:sldId id="273" r:id="rId19"/>
    <p:sldId id="274" r:id="rId20"/>
    <p:sldId id="275" r:id="rId21"/>
    <p:sldId id="281" r:id="rId22"/>
    <p:sldId id="282" r:id="rId23"/>
    <p:sldId id="283" r:id="rId24"/>
    <p:sldId id="284" r:id="rId25"/>
    <p:sldId id="276" r:id="rId26"/>
    <p:sldId id="277" r:id="rId27"/>
    <p:sldId id="278" r:id="rId28"/>
    <p:sldId id="279" r:id="rId29"/>
    <p:sldId id="280" r:id="rId30"/>
    <p:sldId id="285" r:id="rId31"/>
    <p:sldId id="286" r:id="rId32"/>
    <p:sldId id="287" r:id="rId33"/>
    <p:sldId id="288" r:id="rId34"/>
  </p:sldIdLst>
  <p:sldSz cx="12190413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Roboto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7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009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232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91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60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456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802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20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248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45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87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88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13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25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47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18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0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 rot="5400000">
            <a:off x="3832225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 rot="5400000">
            <a:off x="10685808" y="1372898"/>
            <a:ext cx="5851525" cy="36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 rot="5400000">
            <a:off x="3271031" y="-2183697"/>
            <a:ext cx="5851525" cy="1076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grpSp>
        <p:nvGrpSpPr>
          <p:cNvPr id="23" name="Google Shape;23;p30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24" name="Google Shape;24;p30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0"/>
            <p:cNvPicPr preferRelativeResize="0"/>
            <p:nvPr/>
          </p:nvPicPr>
          <p:blipFill rotWithShape="1">
            <a:blip r:embed="rId3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0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-8564" y="-6795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2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2" name="Google Shape;12;p28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 descr="Foto editada de grupo de pessoas posando para foto&#10;&#10;Descrição gerada automa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3786" y="1519487"/>
            <a:ext cx="7606309" cy="427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/>
          <a:srcRect t="18079" b="23586"/>
          <a:stretch>
            <a:fillRect/>
          </a:stretch>
        </p:blipFill>
        <p:spPr>
          <a:xfrm>
            <a:off x="5053150" y="448"/>
            <a:ext cx="2593637" cy="15142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894400" y="4124236"/>
            <a:ext cx="3080936" cy="41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969" y="448"/>
            <a:ext cx="4561882" cy="6836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3013" y="3444873"/>
            <a:ext cx="2490463" cy="161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/>
          <a:srcRect l="24600" t="16537" r="22079" b="16308"/>
          <a:stretch>
            <a:fillRect/>
          </a:stretch>
        </p:blipFill>
        <p:spPr>
          <a:xfrm>
            <a:off x="648409" y="211559"/>
            <a:ext cx="3163476" cy="313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156308" y="363937"/>
            <a:ext cx="3653949" cy="7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4546802" y="-39142"/>
            <a:ext cx="7633294" cy="5315846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905" y="3922650"/>
            <a:ext cx="12188825" cy="29476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021424" y="5240104"/>
            <a:ext cx="11153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Programação Funcional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EC813-0C5C-B1E0-03D3-8CB7B5198E70}"/>
              </a:ext>
            </a:extLst>
          </p:cNvPr>
          <p:cNvSpPr txBox="1"/>
          <p:nvPr/>
        </p:nvSpPr>
        <p:spPr>
          <a:xfrm>
            <a:off x="752691" y="1039541"/>
            <a:ext cx="6622824" cy="2568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pt-BR" dirty="0"/>
              <a:t>Vamos utilizar um exemplo com a classe </a:t>
            </a:r>
            <a:r>
              <a:rPr lang="pt-BR" dirty="0">
                <a:solidFill>
                  <a:srgbClr val="FF0000"/>
                </a:solidFill>
              </a:rPr>
              <a:t>Aluno</a:t>
            </a:r>
            <a:r>
              <a:rPr lang="pt-BR" dirty="0"/>
              <a:t> utilizando o método </a:t>
            </a:r>
            <a:r>
              <a:rPr lang="pt-BR" dirty="0" err="1">
                <a:solidFill>
                  <a:srgbClr val="FF0000"/>
                </a:solidFill>
              </a:rPr>
              <a:t>forEach</a:t>
            </a:r>
            <a:r>
              <a:rPr lang="pt-BR" dirty="0"/>
              <a:t> da interface </a:t>
            </a:r>
            <a:r>
              <a:rPr lang="pt-BR" dirty="0" err="1">
                <a:solidFill>
                  <a:srgbClr val="FF0000"/>
                </a:solidFill>
              </a:rPr>
              <a:t>Iterable</a:t>
            </a:r>
            <a:r>
              <a:rPr lang="pt-BR" dirty="0"/>
              <a:t>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4A1C481-34E9-3354-7770-174F9E33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1913978"/>
            <a:ext cx="3063906" cy="277317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03CAF3-4068-B6B3-E2FD-64CDCA032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354" y="2986506"/>
            <a:ext cx="4271679" cy="223507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EE4792F-41BD-3483-9FC8-27D84D424509}"/>
              </a:ext>
            </a:extLst>
          </p:cNvPr>
          <p:cNvSpPr txBox="1"/>
          <p:nvPr/>
        </p:nvSpPr>
        <p:spPr>
          <a:xfrm>
            <a:off x="6331341" y="2267989"/>
            <a:ext cx="3464354" cy="2568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Listando os alunos de forma tradicional usando for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DA411E7-5B2F-FC0B-A2EA-8336F8BCA826}"/>
              </a:ext>
            </a:extLst>
          </p:cNvPr>
          <p:cNvSpPr txBox="1"/>
          <p:nvPr/>
        </p:nvSpPr>
        <p:spPr>
          <a:xfrm>
            <a:off x="449930" y="189888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71024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CF01CB5-C2BB-7CA9-8FA5-9480A5571B6B}"/>
              </a:ext>
            </a:extLst>
          </p:cNvPr>
          <p:cNvSpPr txBox="1"/>
          <p:nvPr/>
        </p:nvSpPr>
        <p:spPr>
          <a:xfrm>
            <a:off x="3280070" y="3638453"/>
            <a:ext cx="3915605" cy="25687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Usando o método default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da interface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endParaRPr lang="pt-BR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EBA47C-766D-D7E8-A710-9470EE5A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44" y="1946374"/>
            <a:ext cx="3417496" cy="16135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B54BBD-7959-4209-AF7D-1936BDB85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354" y="4163942"/>
            <a:ext cx="4156766" cy="190139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67509CF-606B-BB56-1286-FB0DB56378B8}"/>
              </a:ext>
            </a:extLst>
          </p:cNvPr>
          <p:cNvSpPr txBox="1"/>
          <p:nvPr/>
        </p:nvSpPr>
        <p:spPr>
          <a:xfrm>
            <a:off x="1137920" y="1414925"/>
            <a:ext cx="8646160" cy="240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espera como argumento um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, vamos precisar criar uma nova classe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ExibeDados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que implemente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287C9C2-E048-D8C0-6B87-AB9A5754DED6}"/>
              </a:ext>
            </a:extLst>
          </p:cNvPr>
          <p:cNvSpPr txBox="1"/>
          <p:nvPr/>
        </p:nvSpPr>
        <p:spPr>
          <a:xfrm>
            <a:off x="4586390" y="973935"/>
            <a:ext cx="2068410" cy="2405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DA411E7-5B2F-FC0B-A2EA-8336F8BCA826}"/>
              </a:ext>
            </a:extLst>
          </p:cNvPr>
          <p:cNvSpPr txBox="1"/>
          <p:nvPr/>
        </p:nvSpPr>
        <p:spPr>
          <a:xfrm>
            <a:off x="449930" y="189888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48289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81877-905C-17A2-6846-4EEAB91659DE}"/>
              </a:ext>
            </a:extLst>
          </p:cNvPr>
          <p:cNvSpPr txBox="1"/>
          <p:nvPr/>
        </p:nvSpPr>
        <p:spPr>
          <a:xfrm>
            <a:off x="389082" y="769602"/>
            <a:ext cx="6204758" cy="363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Melhorando o código usando classes anônimas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9B21096-AB6C-A677-BF5E-2C7261D7D112}"/>
              </a:ext>
            </a:extLst>
          </p:cNvPr>
          <p:cNvSpPr txBox="1"/>
          <p:nvPr/>
        </p:nvSpPr>
        <p:spPr>
          <a:xfrm>
            <a:off x="449930" y="1344727"/>
            <a:ext cx="10931242" cy="46821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No exemplo anterior criamos uma classe implementando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só para uso no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, abaixo substituímos a classe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ExibeDados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pela classe anônima.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533A75-5441-7125-BB0A-313B0913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1" y="2267697"/>
            <a:ext cx="4402232" cy="370638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8A66394-0ACC-8722-0D85-A63D22142753}"/>
              </a:ext>
            </a:extLst>
          </p:cNvPr>
          <p:cNvSpPr txBox="1"/>
          <p:nvPr/>
        </p:nvSpPr>
        <p:spPr>
          <a:xfrm>
            <a:off x="5618721" y="4651899"/>
            <a:ext cx="5762451" cy="28263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recebe um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que para ele já estará implícito.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6BC3266-0B2D-344C-2A76-5C2BA8E43E6E}"/>
              </a:ext>
            </a:extLst>
          </p:cNvPr>
          <p:cNvSpPr txBox="1"/>
          <p:nvPr/>
        </p:nvSpPr>
        <p:spPr>
          <a:xfrm>
            <a:off x="449930" y="189888"/>
            <a:ext cx="210023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53145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D4C0C-902C-6E50-2A7B-A54CC51A6460}"/>
              </a:ext>
            </a:extLst>
          </p:cNvPr>
          <p:cNvSpPr txBox="1"/>
          <p:nvPr/>
        </p:nvSpPr>
        <p:spPr>
          <a:xfrm>
            <a:off x="449930" y="954764"/>
            <a:ext cx="3826235" cy="363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Melhorando o código usando Lambda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E419C9-CF65-D176-B6AA-0E82DA32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32" y="1701712"/>
            <a:ext cx="3861856" cy="29465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F8EBF81-D037-6816-C29B-D0DFFCFA3166}"/>
              </a:ext>
            </a:extLst>
          </p:cNvPr>
          <p:cNvSpPr txBox="1"/>
          <p:nvPr/>
        </p:nvSpPr>
        <p:spPr>
          <a:xfrm>
            <a:off x="5093401" y="2118321"/>
            <a:ext cx="6270784" cy="459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Podemos inserir o código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dentro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reduzindo ainda mais o código.  Lembrando que o lambda só pode ser utilizado em interfaces funcionais.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493CACA-5411-0F15-1D7F-10B0608E8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01" y="2864281"/>
            <a:ext cx="4411345" cy="246824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6BC3266-0B2D-344C-2A76-5C2BA8E43E6E}"/>
              </a:ext>
            </a:extLst>
          </p:cNvPr>
          <p:cNvSpPr txBox="1"/>
          <p:nvPr/>
        </p:nvSpPr>
        <p:spPr>
          <a:xfrm>
            <a:off x="449930" y="189888"/>
            <a:ext cx="210023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3231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7A92-0BF5-5159-3A22-B682C569B9AC}"/>
              </a:ext>
            </a:extLst>
          </p:cNvPr>
          <p:cNvSpPr txBox="1"/>
          <p:nvPr/>
        </p:nvSpPr>
        <p:spPr>
          <a:xfrm>
            <a:off x="584400" y="208117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METHOD REFERENCE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6A6C4C-9CA1-65F7-60A9-77584C6C13BB}"/>
              </a:ext>
            </a:extLst>
          </p:cNvPr>
          <p:cNvSpPr txBox="1"/>
          <p:nvPr/>
        </p:nvSpPr>
        <p:spPr>
          <a:xfrm>
            <a:off x="615777" y="704761"/>
            <a:ext cx="10948694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referências a métodos ajudam a reduzir a quantidade de código.  No exemplo abaixo foi utilizado o delimitador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::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concatenando com o nome do método.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C6C737-6344-852A-F863-96041F7E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22" y="4816353"/>
            <a:ext cx="2352675" cy="4572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B1A6EE43-8419-B6E4-B203-C8236A426F2E}"/>
              </a:ext>
            </a:extLst>
          </p:cNvPr>
          <p:cNvSpPr txBox="1"/>
          <p:nvPr/>
        </p:nvSpPr>
        <p:spPr>
          <a:xfrm>
            <a:off x="6982474" y="3671174"/>
            <a:ext cx="4729428" cy="270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Precisamos inserir o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na classe 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imprimir os dados do aluno.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90C643-AD67-33DE-7EC8-B800E8BFC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50" y="4149603"/>
            <a:ext cx="2609850" cy="666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2FFAD5-AB04-AAB4-19CD-141479BB0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41" y="1354894"/>
            <a:ext cx="5923369" cy="31690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A19D55-E613-D48A-0968-F6826E11B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25" y="5108092"/>
            <a:ext cx="24669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36949-4FE0-F738-A1B2-43BA289407B7}"/>
              </a:ext>
            </a:extLst>
          </p:cNvPr>
          <p:cNvSpPr txBox="1"/>
          <p:nvPr/>
        </p:nvSpPr>
        <p:spPr>
          <a:xfrm>
            <a:off x="451946" y="163729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METHOD REFERENCE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FB0647A-399B-6791-DDED-30577D464724}"/>
              </a:ext>
            </a:extLst>
          </p:cNvPr>
          <p:cNvSpPr txBox="1"/>
          <p:nvPr/>
        </p:nvSpPr>
        <p:spPr>
          <a:xfrm>
            <a:off x="451946" y="892721"/>
            <a:ext cx="1141493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Method References, é descrito como uma expressão lambda compacta e fácil de ser lida é uma forma mais elegante e enxuta de se escrever uma expressão lambda cuja única tarefa é de invocar um método.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7E120F-58FC-23C7-75E2-30627E439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1" y="1440813"/>
            <a:ext cx="4701860" cy="4001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EBCBD88-A4F1-8A22-AFB0-3E39C88AB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01" y="1440813"/>
            <a:ext cx="4918480" cy="36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E5CA-28C4-5277-5E66-A0C596305CD2}"/>
              </a:ext>
            </a:extLst>
          </p:cNvPr>
          <p:cNvSpPr txBox="1"/>
          <p:nvPr/>
        </p:nvSpPr>
        <p:spPr>
          <a:xfrm>
            <a:off x="244037" y="152400"/>
            <a:ext cx="270236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98B9006-AA32-8373-82E4-A4DB27A71919}"/>
              </a:ext>
            </a:extLst>
          </p:cNvPr>
          <p:cNvSpPr txBox="1"/>
          <p:nvPr/>
        </p:nvSpPr>
        <p:spPr>
          <a:xfrm>
            <a:off x="335476" y="1293603"/>
            <a:ext cx="11673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1) Criar uma interface funcional com o nome </a:t>
            </a:r>
            <a:r>
              <a:rPr lang="pt-BR" b="1" dirty="0">
                <a:solidFill>
                  <a:srgbClr val="FF0000"/>
                </a:solidFill>
              </a:rPr>
              <a:t>Calculo</a:t>
            </a:r>
            <a:r>
              <a:rPr lang="pt-BR" dirty="0"/>
              <a:t>.  Criar o método abstrato </a:t>
            </a:r>
            <a:r>
              <a:rPr lang="pt-BR" b="1" dirty="0" err="1">
                <a:solidFill>
                  <a:srgbClr val="FF0000"/>
                </a:solidFill>
              </a:rPr>
              <a:t>operacao</a:t>
            </a:r>
            <a:r>
              <a:rPr lang="pt-BR" dirty="0"/>
              <a:t> com retorno de um inteiro e recebendo dois argumentos inteiros. Criar uma classe chamada </a:t>
            </a:r>
            <a:r>
              <a:rPr lang="pt-BR" b="1" dirty="0" err="1">
                <a:solidFill>
                  <a:srgbClr val="FF0000"/>
                </a:solidFill>
              </a:rPr>
              <a:t>TesteSoma</a:t>
            </a:r>
            <a:r>
              <a:rPr lang="pt-BR" dirty="0"/>
              <a:t> com método  </a:t>
            </a:r>
            <a:r>
              <a:rPr lang="pt-BR" b="1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 para realizar o cálculo da soma de dois inteiros e exibir o resultado da soma.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E9957E-D9FF-41C6-0621-A8D2DA186890}"/>
              </a:ext>
            </a:extLst>
          </p:cNvPr>
          <p:cNvSpPr txBox="1"/>
          <p:nvPr/>
        </p:nvSpPr>
        <p:spPr>
          <a:xfrm>
            <a:off x="426916" y="2500868"/>
            <a:ext cx="11480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2) Criar uma classe contendo uma lista de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o nome de várias linguagens de programação.  Usando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imprima o conteúdo da lista.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472D-110F-0DED-34BB-B8BCE6B14211}"/>
              </a:ext>
            </a:extLst>
          </p:cNvPr>
          <p:cNvSpPr txBox="1"/>
          <p:nvPr/>
        </p:nvSpPr>
        <p:spPr>
          <a:xfrm>
            <a:off x="244037" y="152400"/>
            <a:ext cx="185908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01B5B6-9CF4-8B9B-F87F-50798A0E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7" y="1532512"/>
            <a:ext cx="2705100" cy="78105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858FF86-96B5-958E-2A91-C98707031059}"/>
              </a:ext>
            </a:extLst>
          </p:cNvPr>
          <p:cNvSpPr txBox="1"/>
          <p:nvPr/>
        </p:nvSpPr>
        <p:spPr>
          <a:xfrm>
            <a:off x="1112717" y="3057811"/>
            <a:ext cx="1420931" cy="168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Usando classe anônima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3303768-BB88-1D48-1735-3201BEDD492F}"/>
              </a:ext>
            </a:extLst>
          </p:cNvPr>
          <p:cNvSpPr txBox="1"/>
          <p:nvPr/>
        </p:nvSpPr>
        <p:spPr>
          <a:xfrm>
            <a:off x="7517751" y="1226872"/>
            <a:ext cx="1420931" cy="168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Usando Lambda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8A07BC-752D-C3A1-41A4-3AF11FAD0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79" y="3429000"/>
            <a:ext cx="5313680" cy="15919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260A55-B599-C465-6A91-591345F89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258" y="1532512"/>
            <a:ext cx="5939155" cy="9582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3357E61-5BC4-29D3-16AF-BFB04FF61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293" y="3429000"/>
            <a:ext cx="5532120" cy="132207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40DA5D7-388E-AC4B-B03B-995726D6D098}"/>
              </a:ext>
            </a:extLst>
          </p:cNvPr>
          <p:cNvSpPr txBox="1"/>
          <p:nvPr/>
        </p:nvSpPr>
        <p:spPr>
          <a:xfrm>
            <a:off x="7128809" y="3057811"/>
            <a:ext cx="1734694" cy="1519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Usando </a:t>
            </a:r>
            <a:r>
              <a:rPr lang="pt-B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2EE4F6-FBD0-5D95-C8E3-F520A47058CE}"/>
              </a:ext>
            </a:extLst>
          </p:cNvPr>
          <p:cNvSpPr txBox="1"/>
          <p:nvPr/>
        </p:nvSpPr>
        <p:spPr>
          <a:xfrm>
            <a:off x="244037" y="919095"/>
            <a:ext cx="868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076C03-40FE-4451-AA11-0B211BE9331D}"/>
              </a:ext>
            </a:extLst>
          </p:cNvPr>
          <p:cNvSpPr txBox="1"/>
          <p:nvPr/>
        </p:nvSpPr>
        <p:spPr>
          <a:xfrm>
            <a:off x="1173578" y="1226872"/>
            <a:ext cx="1420931" cy="16801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Interface funcional</a:t>
            </a:r>
          </a:p>
        </p:txBody>
      </p:sp>
    </p:spTree>
    <p:extLst>
      <p:ext uri="{BB962C8B-B14F-4D97-AF65-F5344CB8AC3E}">
        <p14:creationId xmlns:p14="http://schemas.microsoft.com/office/powerpoint/2010/main" val="20707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bldLvl="0" animBg="1"/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331E606-E45B-61D4-4BDA-0CF555B597D3}"/>
              </a:ext>
            </a:extLst>
          </p:cNvPr>
          <p:cNvSpPr txBox="1"/>
          <p:nvPr/>
        </p:nvSpPr>
        <p:spPr>
          <a:xfrm>
            <a:off x="360680" y="1090712"/>
            <a:ext cx="73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D1597F-6F5B-2F58-0540-55C3F6D55B76}"/>
              </a:ext>
            </a:extLst>
          </p:cNvPr>
          <p:cNvSpPr txBox="1"/>
          <p:nvPr/>
        </p:nvSpPr>
        <p:spPr>
          <a:xfrm>
            <a:off x="244037" y="152400"/>
            <a:ext cx="1859083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F6168F8-CE09-E9B9-698C-13567A2B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6" y="1398489"/>
            <a:ext cx="6172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9090CC-8E36-4E4E-AE7E-7E55C42EC866}"/>
              </a:ext>
            </a:extLst>
          </p:cNvPr>
          <p:cNvSpPr txBox="1"/>
          <p:nvPr/>
        </p:nvSpPr>
        <p:spPr>
          <a:xfrm>
            <a:off x="338170" y="129060"/>
            <a:ext cx="216119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Streams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F7C07F-0855-30B3-9CD2-F71731017E42}"/>
              </a:ext>
            </a:extLst>
          </p:cNvPr>
          <p:cNvSpPr txBox="1"/>
          <p:nvPr/>
        </p:nvSpPr>
        <p:spPr>
          <a:xfrm>
            <a:off x="338170" y="978678"/>
            <a:ext cx="11020411" cy="622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Recurso introduzido a partir do Java 8 que oferece a possibilidade de trabalharmos com conjuntos de elementos de forma mais simples e organizada reduzindo de forma significativa a quantidade de código. A forma tradicional de utilizar Streams é através de uma coleção de dados.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5C4A50-DC1C-3480-56C8-ACA129B10060}"/>
              </a:ext>
            </a:extLst>
          </p:cNvPr>
          <p:cNvSpPr/>
          <p:nvPr/>
        </p:nvSpPr>
        <p:spPr>
          <a:xfrm>
            <a:off x="338170" y="1838909"/>
            <a:ext cx="11141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exemplo abaixo criamos uma lista e em seguida criamos uma variável do tipo Stream que recebe o valor retornado do método 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No final utilizamos o </a:t>
            </a:r>
            <a:r>
              <a:rPr lang="pt-B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para exibir os dados da lista.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6803A9-7C75-33ED-7B53-88152C11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95" y="3033675"/>
            <a:ext cx="7791894" cy="18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323D963-C291-F49F-FEF7-4FDA030E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612" y="2372574"/>
            <a:ext cx="5407114" cy="254994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85B9BAB-BA25-BD82-A9DF-030EB8340803}"/>
              </a:ext>
            </a:extLst>
          </p:cNvPr>
          <p:cNvSpPr txBox="1">
            <a:spLocks/>
          </p:cNvSpPr>
          <p:nvPr/>
        </p:nvSpPr>
        <p:spPr>
          <a:xfrm>
            <a:off x="449132" y="-134254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 ANÔNIMAS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F1C1A4-0D72-2503-8B6C-EFFA35C67BF2}"/>
              </a:ext>
            </a:extLst>
          </p:cNvPr>
          <p:cNvSpPr txBox="1">
            <a:spLocks/>
          </p:cNvSpPr>
          <p:nvPr/>
        </p:nvSpPr>
        <p:spPr>
          <a:xfrm>
            <a:off x="449132" y="955694"/>
            <a:ext cx="11174278" cy="8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uma classe interna que não é declarada de forma explícita sendo utilizada em determinada trecho do código.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7D6BF2-65A7-95F8-4EDE-DEAC38F1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63" y="2372574"/>
            <a:ext cx="4765119" cy="111499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40241C4-81FD-6553-5347-B805AB206712}"/>
              </a:ext>
            </a:extLst>
          </p:cNvPr>
          <p:cNvSpPr txBox="1"/>
          <p:nvPr/>
        </p:nvSpPr>
        <p:spPr>
          <a:xfrm>
            <a:off x="604434" y="1941250"/>
            <a:ext cx="1286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Exemplo: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033C08-9B73-15B6-19BA-8EDD7772AF10}"/>
              </a:ext>
            </a:extLst>
          </p:cNvPr>
          <p:cNvSpPr txBox="1"/>
          <p:nvPr/>
        </p:nvSpPr>
        <p:spPr>
          <a:xfrm>
            <a:off x="9320914" y="2529959"/>
            <a:ext cx="264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classes anônimas podemos modificar o comportamento da classe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E321A62-1D90-4B08-1C55-A61045F18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89" y="4837790"/>
            <a:ext cx="2248095" cy="4419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F3950A-94BD-CA6A-5F20-F6438ED99C08}"/>
              </a:ext>
            </a:extLst>
          </p:cNvPr>
          <p:cNvSpPr txBox="1"/>
          <p:nvPr/>
        </p:nvSpPr>
        <p:spPr>
          <a:xfrm>
            <a:off x="3486972" y="4858968"/>
            <a:ext cx="727246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1200" dirty="0"/>
              <a:t>Após executarmos, o compilador gera um novo arquivo para a classe anônima com o mesmo nome da</a:t>
            </a:r>
          </a:p>
          <a:p>
            <a:pPr algn="just"/>
            <a:r>
              <a:rPr lang="pt-BR" sz="1200" dirty="0"/>
              <a:t>classe só que acrescenta no final do nome do arquivo $1.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866BC5-39BA-FD25-4C8C-CE73F56840B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MÉTODOS DO STREAMS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868C6D9-CAA0-4563-B64B-CEA3D2F00F29}"/>
              </a:ext>
            </a:extLst>
          </p:cNvPr>
          <p:cNvSpPr txBox="1"/>
          <p:nvPr/>
        </p:nvSpPr>
        <p:spPr>
          <a:xfrm>
            <a:off x="541421" y="840904"/>
            <a:ext cx="9144000" cy="275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19FF784-4618-4C9F-AF0E-E72219023C46}"/>
              </a:ext>
            </a:extLst>
          </p:cNvPr>
          <p:cNvSpPr txBox="1"/>
          <p:nvPr/>
        </p:nvSpPr>
        <p:spPr>
          <a:xfrm>
            <a:off x="541421" y="1193144"/>
            <a:ext cx="11305438" cy="434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Permite que sejam realizadas transformações nos elemento da lista não sendo modificada a lista original. 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uma operação intermediária porque ele retorna uma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5D6146-4BBD-47BD-BBB2-F88027BD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87" y="2085304"/>
            <a:ext cx="4984685" cy="206066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E1C018-47D5-482B-8094-172D940F795D}"/>
              </a:ext>
            </a:extLst>
          </p:cNvPr>
          <p:cNvSpPr txBox="1"/>
          <p:nvPr/>
        </p:nvSpPr>
        <p:spPr>
          <a:xfrm>
            <a:off x="2358907" y="1667209"/>
            <a:ext cx="4890556" cy="25549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Podemos realizar operações intermediárias no resultado do nosso </a:t>
            </a:r>
            <a:r>
              <a:rPr lang="pt-BR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 utilizando </a:t>
            </a:r>
            <a:r>
              <a:rPr lang="pt-BR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Streams</a:t>
            </a:r>
          </a:p>
        </p:txBody>
      </p:sp>
      <p:sp>
        <p:nvSpPr>
          <p:cNvPr id="9" name="Caixa de Texto 3">
            <a:extLst>
              <a:ext uri="{FF2B5EF4-FFF2-40B4-BE49-F238E27FC236}">
                <a16:creationId xmlns:a16="http://schemas.microsoft.com/office/drawing/2014/main" id="{F8AE0922-7B27-4FBE-8537-F0F6C6C8816C}"/>
              </a:ext>
            </a:extLst>
          </p:cNvPr>
          <p:cNvSpPr txBox="1"/>
          <p:nvPr/>
        </p:nvSpPr>
        <p:spPr>
          <a:xfrm>
            <a:off x="929231" y="4546204"/>
            <a:ext cx="8368380" cy="4345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pt-BR" altLang="en-US" dirty="0"/>
              <a:t>Usando o Map</a:t>
            </a:r>
          </a:p>
          <a:p>
            <a:pPr algn="l"/>
            <a:endParaRPr lang="pt-BR" altLang="en-US" dirty="0"/>
          </a:p>
          <a:p>
            <a:pPr algn="l"/>
            <a:r>
              <a:rPr lang="pt-BR" altLang="en-US" dirty="0"/>
              <a:t>No exemplo abaixo temos a nossa lista de nomes usando o </a:t>
            </a:r>
            <a:r>
              <a:rPr lang="pt-BR" altLang="en-US" dirty="0" err="1">
                <a:solidFill>
                  <a:srgbClr val="FF0000"/>
                </a:solidFill>
              </a:rPr>
              <a:t>method</a:t>
            </a:r>
            <a:r>
              <a:rPr lang="pt-BR" altLang="en-US" dirty="0"/>
              <a:t> </a:t>
            </a:r>
            <a:r>
              <a:rPr lang="pt-BR" altLang="en-US" dirty="0" err="1">
                <a:solidFill>
                  <a:srgbClr val="FF0000"/>
                </a:solidFill>
              </a:rPr>
              <a:t>reference</a:t>
            </a:r>
            <a:r>
              <a:rPr lang="pt-BR" altLang="en-US" dirty="0"/>
              <a:t> e queremos criar uma nova lista apenas com apenas as primeiras 3 letras de cada nome.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3D2CAA-10CC-4F3E-85DA-BD5F7975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07" y="5123752"/>
            <a:ext cx="7029613" cy="5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866BC5-39BA-FD25-4C8C-CE73F56840B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MÉTODOS DO STREAMS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7F8C910-2128-4E23-B8D8-87A6715294E8}"/>
              </a:ext>
            </a:extLst>
          </p:cNvPr>
          <p:cNvSpPr txBox="1"/>
          <p:nvPr/>
        </p:nvSpPr>
        <p:spPr>
          <a:xfrm>
            <a:off x="348330" y="853622"/>
            <a:ext cx="11305438" cy="434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Permite que sejam realizadas transformações nos elemento da lista não sendo modificada a lista original. 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uma operação intermediária porque ele retorna uma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3AD1BF-8A86-4EA9-A1F3-9F7B4B11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66" y="1445819"/>
            <a:ext cx="4191000" cy="159067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6F4842F-B46A-4FBF-8E57-BA0435D19C44}"/>
              </a:ext>
            </a:extLst>
          </p:cNvPr>
          <p:cNvSpPr txBox="1"/>
          <p:nvPr/>
        </p:nvSpPr>
        <p:spPr>
          <a:xfrm>
            <a:off x="348330" y="3194170"/>
            <a:ext cx="11305438" cy="30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Outro exemplo de uma lista de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transformando para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322FBF-20D1-4419-BA8D-EEA64772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66" y="3781354"/>
            <a:ext cx="5581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866BC5-39BA-FD25-4C8C-CE73F56840B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MÉTODOS DO STREAMS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5309F4C-E76E-4AE4-9DC7-38FCABFD1819}"/>
              </a:ext>
            </a:extLst>
          </p:cNvPr>
          <p:cNvSpPr txBox="1"/>
          <p:nvPr/>
        </p:nvSpPr>
        <p:spPr>
          <a:xfrm>
            <a:off x="341553" y="832767"/>
            <a:ext cx="11001655" cy="66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Filtra elementos de uma Stream conforme condição informada. No exemplo abaixo filtramos a pontuação dos alunos acima de 50 e nome iniciados com “A”.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EF697D-0C3C-4F2A-997E-0163B355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0" y="1967264"/>
            <a:ext cx="6013680" cy="267367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D79D113-C3CB-43E7-B336-86795CF5B327}"/>
              </a:ext>
            </a:extLst>
          </p:cNvPr>
          <p:cNvSpPr/>
          <p:nvPr/>
        </p:nvSpPr>
        <p:spPr>
          <a:xfrm>
            <a:off x="6942338" y="1945213"/>
            <a:ext cx="4314547" cy="707886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interface funcional usada para representar essa expressão, que é o argumento do método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é a interface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Ela expõe um único método abstrato,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 t)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conforme documentação do Java.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B3283B-064F-43E2-A744-CE131EAA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34" y="3013009"/>
            <a:ext cx="4187851" cy="137758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3D55699-5C68-40C7-8DA6-918309F98205}"/>
              </a:ext>
            </a:extLst>
          </p:cNvPr>
          <p:cNvSpPr/>
          <p:nvPr/>
        </p:nvSpPr>
        <p:spPr>
          <a:xfrm>
            <a:off x="5490883" y="4902815"/>
            <a:ext cx="5766002" cy="55399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O tipo parametrizado 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vai representar o tipo do elemento do nosso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objetos do tipo 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nosso exemplo,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é como se nossa expressão lambda representasse a implementação do método </a:t>
            </a:r>
            <a:r>
              <a:rPr lang="pt-BR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pt-BR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 t)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 Após aplicarmos a filtragem é só chamar o método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imprimir o resultado.</a:t>
            </a:r>
          </a:p>
        </p:txBody>
      </p:sp>
    </p:spTree>
    <p:extLst>
      <p:ext uri="{BB962C8B-B14F-4D97-AF65-F5344CB8AC3E}">
        <p14:creationId xmlns:p14="http://schemas.microsoft.com/office/powerpoint/2010/main" val="41411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866BC5-39BA-FD25-4C8C-CE73F56840B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Métodos do Streams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7BD487-E962-467A-85E2-383FCFA9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0" y="1648861"/>
            <a:ext cx="5439484" cy="1440558"/>
          </a:xfrm>
          <a:prstGeom prst="rect">
            <a:avLst/>
          </a:prstGeom>
        </p:spPr>
      </p:pic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D1FD7703-36BB-4E77-8866-3F2643F2AB8F}"/>
              </a:ext>
            </a:extLst>
          </p:cNvPr>
          <p:cNvSpPr/>
          <p:nvPr/>
        </p:nvSpPr>
        <p:spPr>
          <a:xfrm>
            <a:off x="3649049" y="2373736"/>
            <a:ext cx="3128210" cy="216568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Os dois primeiros elementos serão ignorados  no resultado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03F061E-1656-4094-BFD9-FE9673F94BA6}"/>
              </a:ext>
            </a:extLst>
          </p:cNvPr>
          <p:cNvSpPr txBox="1"/>
          <p:nvPr/>
        </p:nvSpPr>
        <p:spPr>
          <a:xfrm>
            <a:off x="348330" y="3395234"/>
            <a:ext cx="9144000" cy="608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Limita a quantidade de elementos que serão exibidos.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A531DA-30E4-4A53-9AF5-5DC0057A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30" y="4084814"/>
            <a:ext cx="5533946" cy="144843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34580A6-83BD-41C2-8F8D-4EB8099A24DE}"/>
              </a:ext>
            </a:extLst>
          </p:cNvPr>
          <p:cNvSpPr txBox="1"/>
          <p:nvPr/>
        </p:nvSpPr>
        <p:spPr>
          <a:xfrm>
            <a:off x="348330" y="872729"/>
            <a:ext cx="4990903" cy="608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pula uma quantidade determinada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6171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866BC5-39BA-FD25-4C8C-CE73F56840B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MÉTODOS DO STREAMS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D70CE1-71D1-41F0-A82B-386B3E296BF8}"/>
              </a:ext>
            </a:extLst>
          </p:cNvPr>
          <p:cNvSpPr txBox="1"/>
          <p:nvPr/>
        </p:nvSpPr>
        <p:spPr>
          <a:xfrm>
            <a:off x="449930" y="877825"/>
            <a:ext cx="9144000" cy="614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Não permite elementos duplicados. Para isto a classe que iremos trabalhar deverá implementar o método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F81FAE-C218-4598-A0F0-5583F229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581151"/>
            <a:ext cx="5626885" cy="170358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888D93-E1B7-45C9-8A01-A9A1FF425775}"/>
              </a:ext>
            </a:extLst>
          </p:cNvPr>
          <p:cNvSpPr txBox="1"/>
          <p:nvPr/>
        </p:nvSpPr>
        <p:spPr>
          <a:xfrm>
            <a:off x="541421" y="3503418"/>
            <a:ext cx="9144000" cy="275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79BB096-997A-40D5-A726-31AB684D27E3}"/>
              </a:ext>
            </a:extLst>
          </p:cNvPr>
          <p:cNvSpPr txBox="1"/>
          <p:nvPr/>
        </p:nvSpPr>
        <p:spPr>
          <a:xfrm>
            <a:off x="541421" y="3839303"/>
            <a:ext cx="9144000" cy="2752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Retorna os elementos de forma ordenada.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11BB5D-6978-4E5F-A342-131AC7FF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4" y="4221295"/>
            <a:ext cx="5760720" cy="1599867"/>
          </a:xfrm>
          <a:prstGeom prst="rect">
            <a:avLst/>
          </a:prstGeom>
        </p:spPr>
      </p:pic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379912DF-8FBA-4F5D-9336-6D5371FE10E7}"/>
              </a:ext>
            </a:extLst>
          </p:cNvPr>
          <p:cNvSpPr/>
          <p:nvPr/>
        </p:nvSpPr>
        <p:spPr>
          <a:xfrm>
            <a:off x="3971882" y="2301152"/>
            <a:ext cx="3770185" cy="19651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Limitamos a dez elementos e não será impresso duas vezes a média 8.3</a:t>
            </a:r>
          </a:p>
        </p:txBody>
      </p:sp>
    </p:spTree>
    <p:extLst>
      <p:ext uri="{BB962C8B-B14F-4D97-AF65-F5344CB8AC3E}">
        <p14:creationId xmlns:p14="http://schemas.microsoft.com/office/powerpoint/2010/main" val="28791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7238F-F082-46E0-9196-EAC5D6139212}"/>
              </a:ext>
            </a:extLst>
          </p:cNvPr>
          <p:cNvSpPr txBox="1"/>
          <p:nvPr/>
        </p:nvSpPr>
        <p:spPr>
          <a:xfrm>
            <a:off x="449930" y="1116382"/>
            <a:ext cx="11305438" cy="434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Stream temos operações intermediárias onde utilizamos os métodos do tipo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retornam um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temos também operações terminais utilizando métodos como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allMatch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anyMatch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noneMatch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retornam um valor ou um objeto.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F8BC88-C27A-43F7-B587-5216942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6" y="1809945"/>
            <a:ext cx="6166570" cy="177663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E7C5ECE-6658-459C-8098-EE324E8FDD19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</p:spTree>
    <p:extLst>
      <p:ext uri="{BB962C8B-B14F-4D97-AF65-F5344CB8AC3E}">
        <p14:creationId xmlns:p14="http://schemas.microsoft.com/office/powerpoint/2010/main" val="131286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536A-0708-4B38-9CA5-B793EC3DB44E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8603A5D-24D3-4C62-A984-D8BC2CDB42E8}"/>
              </a:ext>
            </a:extLst>
          </p:cNvPr>
          <p:cNvSpPr txBox="1"/>
          <p:nvPr/>
        </p:nvSpPr>
        <p:spPr>
          <a:xfrm>
            <a:off x="449930" y="763928"/>
            <a:ext cx="11305438" cy="300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Outro exemplo criando a classe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8F2274-6CD4-4575-9453-459EFC32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85" y="1297716"/>
            <a:ext cx="4329545" cy="31330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E9C6B2-D15A-418B-BEB0-F3DC4181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40" y="1297716"/>
            <a:ext cx="6329795" cy="252845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493E4B8-1BA6-42D7-84D6-C1D2B43F592F}"/>
              </a:ext>
            </a:extLst>
          </p:cNvPr>
          <p:cNvSpPr/>
          <p:nvPr/>
        </p:nvSpPr>
        <p:spPr>
          <a:xfrm>
            <a:off x="5199519" y="4095111"/>
            <a:ext cx="6163241" cy="830997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Substituir o método acima para as outras opções abaixo para ver o resultado:</a:t>
            </a: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allMatch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- Retorna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se todos funcionários forem do setor ADM</a:t>
            </a: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anyMatch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- Retorna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se qualquer funcionários forem do setor ADM</a:t>
            </a:r>
          </a:p>
          <a:p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noneMatch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- Retorna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se nenhum funcionário for do setor ADM</a:t>
            </a:r>
          </a:p>
        </p:txBody>
      </p:sp>
    </p:spTree>
    <p:extLst>
      <p:ext uri="{BB962C8B-B14F-4D97-AF65-F5344CB8AC3E}">
        <p14:creationId xmlns:p14="http://schemas.microsoft.com/office/powerpoint/2010/main" val="228960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E22A21F-9A92-47B5-ACB0-E0E28420D217}"/>
              </a:ext>
            </a:extLst>
          </p:cNvPr>
          <p:cNvSpPr/>
          <p:nvPr/>
        </p:nvSpPr>
        <p:spPr>
          <a:xfrm>
            <a:off x="573731" y="937982"/>
            <a:ext cx="8462692" cy="1015663"/>
          </a:xfrm>
          <a:prstGeom prst="rect">
            <a:avLst/>
          </a:prstGeom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uma rotina com os seguintes critérios: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Filtrar os clientes pelo setor CPD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Ordenar de forma ascendente pelo salário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Limitar o resultado a três funcionários.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Armazenar o resultado em uma lista de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o nome dos funcionários.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08D424-D284-44E5-8B9E-8F858E00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36" y="3109632"/>
            <a:ext cx="5172075" cy="12382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2B432D6-60C1-423E-AEA5-CF0B0107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60" y="3119157"/>
            <a:ext cx="5495925" cy="1228725"/>
          </a:xfrm>
          <a:prstGeom prst="rect">
            <a:avLst/>
          </a:prstGeom>
        </p:spPr>
      </p:pic>
      <p:sp>
        <p:nvSpPr>
          <p:cNvPr id="5" name="Retângulo de cantos arredondados 8">
            <a:extLst>
              <a:ext uri="{FF2B5EF4-FFF2-40B4-BE49-F238E27FC236}">
                <a16:creationId xmlns:a16="http://schemas.microsoft.com/office/drawing/2014/main" id="{4F965841-0C1C-42D7-8065-EDD8567EF363}"/>
              </a:ext>
            </a:extLst>
          </p:cNvPr>
          <p:cNvSpPr/>
          <p:nvPr/>
        </p:nvSpPr>
        <p:spPr>
          <a:xfrm>
            <a:off x="1411942" y="2688834"/>
            <a:ext cx="2595282" cy="14791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Ordenação Ascendente</a:t>
            </a:r>
          </a:p>
        </p:txBody>
      </p:sp>
      <p:sp>
        <p:nvSpPr>
          <p:cNvPr id="6" name="Retângulo de cantos arredondados 9">
            <a:extLst>
              <a:ext uri="{FF2B5EF4-FFF2-40B4-BE49-F238E27FC236}">
                <a16:creationId xmlns:a16="http://schemas.microsoft.com/office/drawing/2014/main" id="{0CA73B3B-D0A6-4C08-A5C2-DCFDAC3C3D93}"/>
              </a:ext>
            </a:extLst>
          </p:cNvPr>
          <p:cNvSpPr/>
          <p:nvPr/>
        </p:nvSpPr>
        <p:spPr>
          <a:xfrm>
            <a:off x="6742981" y="2726119"/>
            <a:ext cx="2595282" cy="147919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Ordenação Descendente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9C28B19-1367-4800-86A0-A4F02E423B12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</p:spTree>
    <p:extLst>
      <p:ext uri="{BB962C8B-B14F-4D97-AF65-F5344CB8AC3E}">
        <p14:creationId xmlns:p14="http://schemas.microsoft.com/office/powerpoint/2010/main" val="8749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6EADC9-D799-4856-AEE2-7BFF029E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0" y="1631408"/>
            <a:ext cx="9862538" cy="4068057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5DC15E2-BADE-4C5B-885B-D83AB3EDC8DB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D5346B-7D54-4D14-88BF-BEE4E9ABD6E0}"/>
              </a:ext>
            </a:extLst>
          </p:cNvPr>
          <p:cNvSpPr/>
          <p:nvPr/>
        </p:nvSpPr>
        <p:spPr>
          <a:xfrm>
            <a:off x="1426724" y="1020035"/>
            <a:ext cx="113004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b="1" dirty="0"/>
              <a:t>Ordenando</a:t>
            </a:r>
          </a:p>
        </p:txBody>
      </p:sp>
    </p:spTree>
    <p:extLst>
      <p:ext uri="{BB962C8B-B14F-4D97-AF65-F5344CB8AC3E}">
        <p14:creationId xmlns:p14="http://schemas.microsoft.com/office/powerpoint/2010/main" val="30527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AF6E-2B8B-4BCB-86F4-EAA6D3389624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  <p:sp>
        <p:nvSpPr>
          <p:cNvPr id="3" name="Caixa de Texto 1">
            <a:extLst>
              <a:ext uri="{FF2B5EF4-FFF2-40B4-BE49-F238E27FC236}">
                <a16:creationId xmlns:a16="http://schemas.microsoft.com/office/drawing/2014/main" id="{27B8A482-C360-43C7-92C0-3A3E1E66B8B8}"/>
              </a:ext>
            </a:extLst>
          </p:cNvPr>
          <p:cNvSpPr txBox="1"/>
          <p:nvPr/>
        </p:nvSpPr>
        <p:spPr>
          <a:xfrm>
            <a:off x="3149989" y="939170"/>
            <a:ext cx="4171315" cy="2755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t-BR" altLang="en-US" sz="1200"/>
              <a:t>Listar todos funcionarios com salario maior ou igual a 3000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799000-49D6-4022-AEC7-B3D441965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66" y="1562340"/>
            <a:ext cx="6911340" cy="2346960"/>
          </a:xfrm>
          <a:prstGeom prst="rect">
            <a:avLst/>
          </a:prstGeom>
        </p:spPr>
      </p:pic>
      <p:sp>
        <p:nvSpPr>
          <p:cNvPr id="5" name="Caixa de Texto 5">
            <a:extLst>
              <a:ext uri="{FF2B5EF4-FFF2-40B4-BE49-F238E27FC236}">
                <a16:creationId xmlns:a16="http://schemas.microsoft.com/office/drawing/2014/main" id="{C07A413D-4C22-4D46-A7CA-E09E58249426}"/>
              </a:ext>
            </a:extLst>
          </p:cNvPr>
          <p:cNvSpPr txBox="1"/>
          <p:nvPr/>
        </p:nvSpPr>
        <p:spPr>
          <a:xfrm>
            <a:off x="3226884" y="4122180"/>
            <a:ext cx="4221479" cy="2755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pt-BR" altLang="en-US" sz="1200" dirty="0">
                <a:sym typeface="+mn-ea"/>
              </a:rPr>
              <a:t>Pegar os nomes dos </a:t>
            </a:r>
            <a:r>
              <a:rPr lang="pt-BR" altLang="en-US" sz="1200" dirty="0" err="1">
                <a:sym typeface="+mn-ea"/>
              </a:rPr>
              <a:t>funcionarios</a:t>
            </a:r>
            <a:r>
              <a:rPr lang="pt-BR" altLang="en-US" sz="1200" dirty="0">
                <a:sym typeface="+mn-ea"/>
              </a:rPr>
              <a:t> e passar para uma lista</a:t>
            </a:r>
          </a:p>
        </p:txBody>
      </p:sp>
      <p:pic>
        <p:nvPicPr>
          <p:cNvPr id="6" name="Espaço Reservado para Conteúdo 6">
            <a:extLst>
              <a:ext uri="{FF2B5EF4-FFF2-40B4-BE49-F238E27FC236}">
                <a16:creationId xmlns:a16="http://schemas.microsoft.com/office/drawing/2014/main" id="{93DE8D9D-AC36-47BB-8A11-A00733862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72" y="4747790"/>
            <a:ext cx="7787640" cy="83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6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D91D0-E290-380A-549D-8E7756F96FCD}"/>
              </a:ext>
            </a:extLst>
          </p:cNvPr>
          <p:cNvSpPr txBox="1">
            <a:spLocks/>
          </p:cNvSpPr>
          <p:nvPr/>
        </p:nvSpPr>
        <p:spPr>
          <a:xfrm>
            <a:off x="510092" y="-129969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 ANÔNIMAS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9C54D-89F2-C6A3-CCE1-632865566531}"/>
              </a:ext>
            </a:extLst>
          </p:cNvPr>
          <p:cNvSpPr txBox="1">
            <a:spLocks/>
          </p:cNvSpPr>
          <p:nvPr/>
        </p:nvSpPr>
        <p:spPr>
          <a:xfrm>
            <a:off x="510092" y="946991"/>
            <a:ext cx="11174278" cy="8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No exemplo abaixo criamos uma instância de Thread passando um Runnable no construtor.  Thread é uma forma do processo se dividir em uma ou mais tarefas, sendo muito utilizado para tirarmos vantagem de múltiplas CPUs por exemplo.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D26931-EC5E-282A-B391-881B81D7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" y="2001348"/>
            <a:ext cx="5596133" cy="27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1">
            <a:extLst>
              <a:ext uri="{FF2B5EF4-FFF2-40B4-BE49-F238E27FC236}">
                <a16:creationId xmlns:a16="http://schemas.microsoft.com/office/drawing/2014/main" id="{668EE877-3B07-40F8-B2DA-CED0A7D2A64C}"/>
              </a:ext>
            </a:extLst>
          </p:cNvPr>
          <p:cNvSpPr txBox="1"/>
          <p:nvPr/>
        </p:nvSpPr>
        <p:spPr>
          <a:xfrm>
            <a:off x="2910291" y="1181561"/>
            <a:ext cx="4171315" cy="2755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t-BR" altLang="en-US" sz="1200" dirty="0"/>
              <a:t>Quantidade de funcionários com salário acima de 3000</a:t>
            </a:r>
          </a:p>
        </p:txBody>
      </p:sp>
      <p:sp>
        <p:nvSpPr>
          <p:cNvPr id="5" name="Caixa de Texto 5">
            <a:extLst>
              <a:ext uri="{FF2B5EF4-FFF2-40B4-BE49-F238E27FC236}">
                <a16:creationId xmlns:a16="http://schemas.microsoft.com/office/drawing/2014/main" id="{087D197A-6892-446D-9235-64DCD11C8B1B}"/>
              </a:ext>
            </a:extLst>
          </p:cNvPr>
          <p:cNvSpPr txBox="1"/>
          <p:nvPr/>
        </p:nvSpPr>
        <p:spPr>
          <a:xfrm>
            <a:off x="3173977" y="3291205"/>
            <a:ext cx="4050030" cy="2755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/>
          <a:p>
            <a:pPr lvl="0" algn="ctr">
              <a:buClrTx/>
              <a:buSzTx/>
              <a:buFontTx/>
            </a:pPr>
            <a:r>
              <a:rPr lang="pt-BR" altLang="en-US" sz="1200">
                <a:sym typeface="+mn-ea"/>
              </a:rPr>
              <a:t>Média de salários, total de salários e maior salário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2DDECE-5A75-4C23-BD2F-8C4DE5FE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96" y="1598341"/>
            <a:ext cx="7327789" cy="700360"/>
          </a:xfrm>
          <a:prstGeom prst="rect">
            <a:avLst/>
          </a:prstGeom>
        </p:spPr>
      </p:pic>
      <p:pic>
        <p:nvPicPr>
          <p:cNvPr id="7" name="Espaço Reservado para Conteúdo 11">
            <a:extLst>
              <a:ext uri="{FF2B5EF4-FFF2-40B4-BE49-F238E27FC236}">
                <a16:creationId xmlns:a16="http://schemas.microsoft.com/office/drawing/2014/main" id="{2F34AA59-4FB1-4C15-8D5C-6D179FC9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55" y="3838244"/>
            <a:ext cx="5197560" cy="15892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D9E7DAA-77FB-49D8-B462-10CDED9EDB87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</p:spTree>
    <p:extLst>
      <p:ext uri="{BB962C8B-B14F-4D97-AF65-F5344CB8AC3E}">
        <p14:creationId xmlns:p14="http://schemas.microsoft.com/office/powerpoint/2010/main" val="297614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ED9E7DAA-77FB-49D8-B462-10CDED9EDB87}"/>
              </a:ext>
            </a:extLst>
          </p:cNvPr>
          <p:cNvSpPr txBox="1"/>
          <p:nvPr/>
        </p:nvSpPr>
        <p:spPr>
          <a:xfrm>
            <a:off x="348330" y="189888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defTabSz="91440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pt-BR" dirty="0"/>
              <a:t>Operações no Stream</a:t>
            </a:r>
          </a:p>
        </p:txBody>
      </p:sp>
      <p:sp>
        <p:nvSpPr>
          <p:cNvPr id="11" name="Caixa de Texto 1">
            <a:extLst>
              <a:ext uri="{FF2B5EF4-FFF2-40B4-BE49-F238E27FC236}">
                <a16:creationId xmlns:a16="http://schemas.microsoft.com/office/drawing/2014/main" id="{7A2DC938-ACD0-49D6-A3DB-6B9E4D022A09}"/>
              </a:ext>
            </a:extLst>
          </p:cNvPr>
          <p:cNvSpPr txBox="1"/>
          <p:nvPr/>
        </p:nvSpPr>
        <p:spPr>
          <a:xfrm>
            <a:off x="3743999" y="1455587"/>
            <a:ext cx="4171315" cy="2755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pt-BR" altLang="en-US" sz="1200" dirty="0"/>
              <a:t>Criar uma mapa de funcionários por departamento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115C9F-8425-49E4-A85D-BF83C3F2E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18" y="2118360"/>
            <a:ext cx="97917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1D627F-405B-41A1-8244-A677659F8FFD}"/>
              </a:ext>
            </a:extLst>
          </p:cNvPr>
          <p:cNvSpPr txBox="1">
            <a:spLocks/>
          </p:cNvSpPr>
          <p:nvPr/>
        </p:nvSpPr>
        <p:spPr>
          <a:xfrm>
            <a:off x="338104" y="220632"/>
            <a:ext cx="1851212" cy="19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74CC1F-4FEB-4888-B261-5AC184FC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43" y="827188"/>
            <a:ext cx="4582481" cy="27018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DA3B16-4A7D-4BD7-95F4-A4120017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3" y="3746377"/>
            <a:ext cx="4333209" cy="228443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767B14-712E-4CE1-AFE8-AE13341C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49" y="864195"/>
            <a:ext cx="4184208" cy="19439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96BE15-8409-4CD4-A449-155621B808D9}"/>
              </a:ext>
            </a:extLst>
          </p:cNvPr>
          <p:cNvSpPr txBox="1"/>
          <p:nvPr/>
        </p:nvSpPr>
        <p:spPr>
          <a:xfrm>
            <a:off x="6432558" y="3105834"/>
            <a:ext cx="5377022" cy="646331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exemplo ao executarmos o código uma exceção pode ser gerada caso um valor seja passado como nulo como argumento, desta forma temos que tratar o erro com </a:t>
            </a:r>
            <a:r>
              <a:rPr lang="pt-B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(seguro2 != </a:t>
            </a:r>
            <a:r>
              <a:rPr lang="pt-BR" sz="1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52005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03CBAE-789C-4C6D-AEBC-B25D4CD2BD86}"/>
              </a:ext>
            </a:extLst>
          </p:cNvPr>
          <p:cNvSpPr txBox="1">
            <a:spLocks/>
          </p:cNvSpPr>
          <p:nvPr/>
        </p:nvSpPr>
        <p:spPr>
          <a:xfrm>
            <a:off x="306339" y="240178"/>
            <a:ext cx="1851212" cy="19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D80515B-B327-431A-955A-0B7534C5FCCE}"/>
              </a:ext>
            </a:extLst>
          </p:cNvPr>
          <p:cNvSpPr txBox="1">
            <a:spLocks/>
          </p:cNvSpPr>
          <p:nvPr/>
        </p:nvSpPr>
        <p:spPr>
          <a:xfrm>
            <a:off x="160551" y="836825"/>
            <a:ext cx="11174278" cy="33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atributo </a:t>
            </a:r>
            <a:r>
              <a:rPr lang="pt-B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foi alterado na classe </a:t>
            </a:r>
            <a:r>
              <a:rPr lang="pt-BR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o tipo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irá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disponilizar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métodos para evitarmos exceções geradas pelo compilador.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BABAFA-30A8-41A6-9E09-8C32C5533543}"/>
              </a:ext>
            </a:extLst>
          </p:cNvPr>
          <p:cNvSpPr txBox="1"/>
          <p:nvPr/>
        </p:nvSpPr>
        <p:spPr>
          <a:xfrm>
            <a:off x="367506" y="2570852"/>
            <a:ext cx="5727700" cy="246221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classe de teste foram inseridos alguns métodos utilizando 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endParaRPr lang="pt-BR" sz="1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088270F-F578-4B93-8D43-FD5798BD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1" y="3058241"/>
            <a:ext cx="5662788" cy="29425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36893B-2B6D-4B0E-9BB7-49CC5B3C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8" y="1346449"/>
            <a:ext cx="2349440" cy="7328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FB0BD8-A886-47AC-A196-D50CAB00EC4D}"/>
              </a:ext>
            </a:extLst>
          </p:cNvPr>
          <p:cNvSpPr txBox="1"/>
          <p:nvPr/>
        </p:nvSpPr>
        <p:spPr>
          <a:xfrm>
            <a:off x="7107382" y="3058241"/>
            <a:ext cx="4976076" cy="707886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ofNullable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 Se temos certeza que receberemos um objeto que nunca será </a:t>
            </a:r>
            <a:r>
              <a:rPr lang="pt-BR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usamos o método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caso contrário utilizamos o método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ofNullable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retornará um vazio caso o objeto seja </a:t>
            </a:r>
            <a:r>
              <a:rPr lang="pt-BR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Se objeto passado for nulo o método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lançará uma exceção.</a:t>
            </a:r>
            <a:endParaRPr lang="pt-BR" sz="1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F8F7FE-ABF3-41A8-8B6A-2398D7A07A05}"/>
              </a:ext>
            </a:extLst>
          </p:cNvPr>
          <p:cNvSpPr txBox="1"/>
          <p:nvPr/>
        </p:nvSpPr>
        <p:spPr>
          <a:xfrm>
            <a:off x="7107382" y="4163741"/>
            <a:ext cx="4976076" cy="400110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Podemos utilizar o método </a:t>
            </a:r>
            <a:r>
              <a:rPr lang="pt-BR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gerar um novo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exemplo ao lado foi gerado um novo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tipo </a:t>
            </a:r>
            <a:r>
              <a:rPr lang="pt-BR" sz="1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54C9C-460C-4828-9CA4-D80D2F322AE3}"/>
              </a:ext>
            </a:extLst>
          </p:cNvPr>
          <p:cNvSpPr txBox="1"/>
          <p:nvPr/>
        </p:nvSpPr>
        <p:spPr>
          <a:xfrm>
            <a:off x="7107382" y="4762029"/>
            <a:ext cx="4976076" cy="553998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método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retorna uma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caso o carro não tenha um objeto do tipo seguro associado. Podemos usar também o </a:t>
            </a:r>
            <a:r>
              <a:rPr lang="pt-BR" sz="1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orElseThrow</a:t>
            </a:r>
            <a:r>
              <a:rPr lang="pt-BR" sz="1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lançar uma </a:t>
            </a:r>
            <a:r>
              <a:rPr lang="pt-BR" sz="1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pt-BR" sz="1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33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802F-21A4-E8E2-280F-8D337BE2DEF1}"/>
              </a:ext>
            </a:extLst>
          </p:cNvPr>
          <p:cNvSpPr txBox="1">
            <a:spLocks/>
          </p:cNvSpPr>
          <p:nvPr/>
        </p:nvSpPr>
        <p:spPr>
          <a:xfrm>
            <a:off x="469452" y="-14224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CLASSE ANÔNIMAS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38E57-D349-FBD1-CA28-838BFAB2C644}"/>
              </a:ext>
            </a:extLst>
          </p:cNvPr>
          <p:cNvSpPr txBox="1">
            <a:spLocks/>
          </p:cNvSpPr>
          <p:nvPr/>
        </p:nvSpPr>
        <p:spPr>
          <a:xfrm>
            <a:off x="391074" y="1018111"/>
            <a:ext cx="11435166" cy="8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outra forma de utilizarmos classe anônimas é através da utilização de interfaces, onde podemos instanciar uma classe anônima que implementa uma interface.  No exemplo abaixo instanciamos uma classe sem nome que implementa o método da interface.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A03662-C7D7-ADEC-46C7-DB7E7560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2" y="2399698"/>
            <a:ext cx="4028731" cy="1196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C88441-675A-D558-A99E-68BD4D91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229" y="2399698"/>
            <a:ext cx="5710068" cy="24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8B20E-0251-56C0-0FDE-48453159D3EC}"/>
              </a:ext>
            </a:extLst>
          </p:cNvPr>
          <p:cNvSpPr txBox="1">
            <a:spLocks/>
          </p:cNvSpPr>
          <p:nvPr/>
        </p:nvSpPr>
        <p:spPr>
          <a:xfrm>
            <a:off x="364102" y="110819"/>
            <a:ext cx="8532308" cy="45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FUNCIONAL NO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1895D5-CAE2-3443-8161-148E3368DFAC}"/>
              </a:ext>
            </a:extLst>
          </p:cNvPr>
          <p:cNvSpPr txBox="1">
            <a:spLocks/>
          </p:cNvSpPr>
          <p:nvPr/>
        </p:nvSpPr>
        <p:spPr>
          <a:xfrm>
            <a:off x="321534" y="796833"/>
            <a:ext cx="11474226" cy="71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um paradigma de programação com base em resultados em funções e a programação é feita com expressões.  No Java a partir da versão 8 foram adicionadas expressões como lambda e referências de métodos facilitando a utilização da programação funcional.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B9711-6465-197B-1705-023F307B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41" y="1444542"/>
            <a:ext cx="117348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O lambda,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() -&gt;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pt-BR" altLang="pt-BR" sz="1050" b="1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System.out.println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(“</a:t>
            </a:r>
            <a:r>
              <a:rPr lang="pt-BR" altLang="pt-BR" sz="1050" b="1" dirty="0" err="1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Hello</a:t>
            </a:r>
            <a:r>
              <a:rPr lang="pt-BR" altLang="pt-BR" sz="1050" b="1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!! </a:t>
            </a:r>
            <a:r>
              <a:rPr kumimoji="0" lang="pt-BR" altLang="pt-BR" sz="105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")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significa: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	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() 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não há parâmetros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	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separa a declaração dos parâmetros do corpo do método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r>
              <a:rPr lang="pt-BR" altLang="pt-BR" sz="1000" dirty="0">
                <a:solidFill>
                  <a:srgbClr val="242729"/>
                </a:solidFill>
                <a:cs typeface="Arial" panose="020B0604020202020204" pitchFamily="34" charset="0"/>
              </a:rPr>
              <a:t>O restante é o corpo do método, que se for apenas um comando não precisa ser declarado como um bloco usando {  }.</a:t>
            </a:r>
          </a:p>
          <a:p>
            <a:r>
              <a:rPr lang="pt-BR" altLang="pt-BR" sz="1000" dirty="0">
                <a:solidFill>
                  <a:srgbClr val="242729"/>
                </a:solidFill>
                <a:cs typeface="Arial" panose="020B0604020202020204" pitchFamily="34" charset="0"/>
              </a:rPr>
              <a:t> Dessa forma é o mesmo que instanciar uma classe anônima e implementar o método existente.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A41F39-41F7-F684-7E32-3F54CE75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1" y="2965496"/>
            <a:ext cx="1933552" cy="6876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A32E1A-7BB5-FB9A-95C4-FA1A8A09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58" y="4166095"/>
            <a:ext cx="4469107" cy="18402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3D3071-B98C-34BC-DDC4-6E7F0ADAD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456" y="4037998"/>
            <a:ext cx="4272015" cy="17448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25BBA4-8505-1CD3-C3A1-2E284BB3702A}"/>
              </a:ext>
            </a:extLst>
          </p:cNvPr>
          <p:cNvSpPr txBox="1"/>
          <p:nvPr/>
        </p:nvSpPr>
        <p:spPr>
          <a:xfrm>
            <a:off x="7678536" y="3429000"/>
            <a:ext cx="379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>
                <a:solidFill>
                  <a:srgbClr val="FF0000"/>
                </a:solidFill>
              </a:rPr>
              <a:t>Podemos criar a expressão Lambda selecionando o trecho de código e pressionando </a:t>
            </a:r>
            <a:r>
              <a:rPr lang="pt-BR" sz="1000" b="1" dirty="0">
                <a:solidFill>
                  <a:srgbClr val="0070C0"/>
                </a:solidFill>
              </a:rPr>
              <a:t>CTRL+1</a:t>
            </a:r>
          </a:p>
        </p:txBody>
      </p:sp>
    </p:spTree>
    <p:extLst>
      <p:ext uri="{BB962C8B-B14F-4D97-AF65-F5344CB8AC3E}">
        <p14:creationId xmlns:p14="http://schemas.microsoft.com/office/powerpoint/2010/main" val="4232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6D19705-9255-C753-266A-DD6C1212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88" y="4560961"/>
            <a:ext cx="3770487" cy="117342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614CFAA-9FB2-5EE6-6886-6D023F489ABD}"/>
              </a:ext>
            </a:extLst>
          </p:cNvPr>
          <p:cNvSpPr txBox="1">
            <a:spLocks/>
          </p:cNvSpPr>
          <p:nvPr/>
        </p:nvSpPr>
        <p:spPr>
          <a:xfrm>
            <a:off x="479612" y="-12296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PROGRAMAÇÃO FUNCIONAL NO JAVA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CF1F0F0-C90C-28E0-945D-997E624B4B89}"/>
              </a:ext>
            </a:extLst>
          </p:cNvPr>
          <p:cNvSpPr txBox="1">
            <a:spLocks/>
          </p:cNvSpPr>
          <p:nvPr/>
        </p:nvSpPr>
        <p:spPr>
          <a:xfrm>
            <a:off x="381673" y="743177"/>
            <a:ext cx="5856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utilizar um outro exemplo com um componente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Swing.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615BD67-D678-1671-4DA1-326AD3B0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02" y="1279342"/>
            <a:ext cx="3725712" cy="2937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1DC7CB-FB4F-EB97-C598-04CA898E8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94" y="2513760"/>
            <a:ext cx="5638800" cy="3524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0C6250-0A6B-5B5C-B4EF-8AF76BA45F1A}"/>
              </a:ext>
            </a:extLst>
          </p:cNvPr>
          <p:cNvSpPr txBox="1"/>
          <p:nvPr/>
        </p:nvSpPr>
        <p:spPr>
          <a:xfrm>
            <a:off x="5941937" y="1680682"/>
            <a:ext cx="4907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Adicionando outro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JButton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a expressão Lambda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890D55-DEC6-105E-C34F-D6B5FB9B5FEA}"/>
              </a:ext>
            </a:extLst>
          </p:cNvPr>
          <p:cNvSpPr/>
          <p:nvPr/>
        </p:nvSpPr>
        <p:spPr>
          <a:xfrm>
            <a:off x="5027638" y="3302703"/>
            <a:ext cx="5594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o Java sabe que estamos esperando um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ActionListener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como ele sabe que está sendo implementado um método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actionPerformed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Seta para a direita 11">
            <a:extLst>
              <a:ext uri="{FF2B5EF4-FFF2-40B4-BE49-F238E27FC236}">
                <a16:creationId xmlns:a16="http://schemas.microsoft.com/office/drawing/2014/main" id="{DAC882DB-1016-6FDB-6E07-805C9D8E234A}"/>
              </a:ext>
            </a:extLst>
          </p:cNvPr>
          <p:cNvSpPr/>
          <p:nvPr/>
        </p:nvSpPr>
        <p:spPr>
          <a:xfrm rot="7020948">
            <a:off x="6783671" y="3084730"/>
            <a:ext cx="437522" cy="141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CE320F-88EF-78D2-C653-111DC2A36E09}"/>
              </a:ext>
            </a:extLst>
          </p:cNvPr>
          <p:cNvSpPr/>
          <p:nvPr/>
        </p:nvSpPr>
        <p:spPr>
          <a:xfrm>
            <a:off x="479612" y="4562995"/>
            <a:ext cx="7213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Single Abstract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conceito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para qualquer interface que tenha um único método abstrato.  </a:t>
            </a: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compilador entende na utilização do lambda que a implementação será desse único método.  Visualizando a documentação da Interface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ActionListener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ao lado ela só possuiu um método abstrato.</a:t>
            </a:r>
          </a:p>
        </p:txBody>
      </p:sp>
    </p:spTree>
    <p:extLst>
      <p:ext uri="{BB962C8B-B14F-4D97-AF65-F5344CB8AC3E}">
        <p14:creationId xmlns:p14="http://schemas.microsoft.com/office/powerpoint/2010/main" val="166311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05ABB-058F-4559-CE52-15AB5B69C094}"/>
              </a:ext>
            </a:extLst>
          </p:cNvPr>
          <p:cNvSpPr txBox="1">
            <a:spLocks/>
          </p:cNvSpPr>
          <p:nvPr/>
        </p:nvSpPr>
        <p:spPr>
          <a:xfrm>
            <a:off x="396664" y="202604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INTERFACES FUNCIONAIS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018FE-F500-1824-6623-746F9A36A976}"/>
              </a:ext>
            </a:extLst>
          </p:cNvPr>
          <p:cNvSpPr txBox="1">
            <a:spLocks/>
          </p:cNvSpPr>
          <p:nvPr/>
        </p:nvSpPr>
        <p:spPr>
          <a:xfrm>
            <a:off x="317850" y="1002274"/>
            <a:ext cx="11538870" cy="63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114300" indent="0" algn="just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É uma interface que possui apenas um método abstrato. A maioria das interfaces funcionais possui a anotação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@FunctionalInterface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A anotação garante que quando o código for compilado a interface não poderá ter mais de um método abstrato, qualquer interface com um único método abstrato é uma interface funcional e sua implementação pode ser tratada com expressões lambda.</a:t>
            </a: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9A54A9-810F-B0B6-023D-300B5A6D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16" y="2885529"/>
            <a:ext cx="5065045" cy="176775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2092089-3F2F-4614-BCCB-864419780770}"/>
              </a:ext>
            </a:extLst>
          </p:cNvPr>
          <p:cNvSpPr txBox="1"/>
          <p:nvPr/>
        </p:nvSpPr>
        <p:spPr>
          <a:xfrm>
            <a:off x="496936" y="1999360"/>
            <a:ext cx="817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Abaixo um exemplo  de como criar uma interface funcional.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D216DB-C015-27A5-847B-86BC99074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97" y="2885529"/>
            <a:ext cx="3830696" cy="13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05D58-56FF-D47A-EFC2-CC2944CCAE64}"/>
              </a:ext>
            </a:extLst>
          </p:cNvPr>
          <p:cNvSpPr txBox="1"/>
          <p:nvPr/>
        </p:nvSpPr>
        <p:spPr>
          <a:xfrm>
            <a:off x="364939" y="193063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MÉTODOS DEFAULT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725210-539D-0814-97AE-C0D4F0A1866D}"/>
              </a:ext>
            </a:extLst>
          </p:cNvPr>
          <p:cNvSpPr/>
          <p:nvPr/>
        </p:nvSpPr>
        <p:spPr>
          <a:xfrm>
            <a:off x="480709" y="875984"/>
            <a:ext cx="11223611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métodos em um interface são sempre públicos e abstratos. Quando adicionamos um método novo em uma interface todas as classes devem implementar.  Isto acaba sendo um problema, a partir da versão 8 temos o recurso dos métodos default, utilizando a palavra reservada default, é possível criar métodos default em interfaces, que é uma implementação padrão da interface. A maior necessidade para a criação de métodos default é de adicionar novas funcionalidades às interfaces existentes.  Podemos ter vários métodos default em uma interface.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0F811E-885D-7EDD-9CE1-CB9E15A0C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6" y="1859215"/>
            <a:ext cx="2266376" cy="7818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8146A6-7D6B-7421-648E-C3A0009E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575" y="1782463"/>
            <a:ext cx="3430339" cy="119722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6E6EEE-0DF3-187B-341A-0B9F49D446ED}"/>
              </a:ext>
            </a:extLst>
          </p:cNvPr>
          <p:cNvSpPr txBox="1"/>
          <p:nvPr/>
        </p:nvSpPr>
        <p:spPr>
          <a:xfrm>
            <a:off x="6958349" y="2011742"/>
            <a:ext cx="4450976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exemplo ao lado se adicionarmos um novo método na interface </a:t>
            </a:r>
            <a:r>
              <a:rPr lang="pt-B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pt-BR" sz="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seremos obrigados a implementá-lo na classe </a:t>
            </a:r>
            <a:r>
              <a:rPr lang="pt-BR" sz="9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ContaCorrente</a:t>
            </a:r>
            <a:endParaRPr lang="pt-BR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F3B401-2490-9C97-6754-5F697DD405FA}"/>
              </a:ext>
            </a:extLst>
          </p:cNvPr>
          <p:cNvSpPr txBox="1"/>
          <p:nvPr/>
        </p:nvSpPr>
        <p:spPr>
          <a:xfrm>
            <a:off x="651106" y="2968151"/>
            <a:ext cx="1105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Inserindo o modificador default na definição do método investimento abaixo, temos um método com corpo na interface  não somos obrigados a implementar o método na classe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ContaCorrente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evitando assim problemas de erro de código.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D20CD-7386-66AF-CB5B-0CE981C5B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90" y="4922208"/>
            <a:ext cx="2975022" cy="13196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289AC8-67F6-BBEA-B4F3-881387A54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5914" y="4329258"/>
            <a:ext cx="3600284" cy="15533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402E85-4214-7D54-BE0A-A9A673299500}"/>
              </a:ext>
            </a:extLst>
          </p:cNvPr>
          <p:cNvSpPr txBox="1"/>
          <p:nvPr/>
        </p:nvSpPr>
        <p:spPr>
          <a:xfrm>
            <a:off x="6410949" y="3642497"/>
            <a:ext cx="4043691" cy="36933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900" dirty="0"/>
              <a:t>Mas se quisermos também podemos também mudar a</a:t>
            </a:r>
          </a:p>
          <a:p>
            <a:pPr algn="ctr"/>
            <a:r>
              <a:rPr lang="pt-BR" sz="900" dirty="0"/>
              <a:t> implementação do método investimento na classe </a:t>
            </a:r>
            <a:r>
              <a:rPr lang="pt-BR" sz="900" dirty="0" err="1"/>
              <a:t>ContaCorrente</a:t>
            </a:r>
            <a:endParaRPr lang="pt-BR" sz="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5F0DF0-6B61-D051-BEED-F6A1DF9B3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0" y="3652659"/>
            <a:ext cx="4122069" cy="11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999AF-D216-7C24-1CAA-153239730D06}"/>
              </a:ext>
            </a:extLst>
          </p:cNvPr>
          <p:cNvSpPr txBox="1"/>
          <p:nvPr/>
        </p:nvSpPr>
        <p:spPr>
          <a:xfrm>
            <a:off x="332854" y="184427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lt1"/>
              </a:buClr>
              <a:buSzPts val="1800"/>
              <a:buNone/>
              <a:defRPr sz="20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pt-BR" dirty="0"/>
              <a:t>MÉTODOS DEFAULT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4C4BE8-D930-AC95-0FD9-9BDF9896603F}"/>
              </a:ext>
            </a:extLst>
          </p:cNvPr>
          <p:cNvSpPr txBox="1"/>
          <p:nvPr/>
        </p:nvSpPr>
        <p:spPr>
          <a:xfrm>
            <a:off x="449930" y="819045"/>
            <a:ext cx="11423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Neste outro exemplo abaixo  temos a interface </a:t>
            </a:r>
            <a:r>
              <a:rPr lang="pt-BR" sz="1200" b="1" dirty="0" err="1">
                <a:solidFill>
                  <a:srgbClr val="FF0000"/>
                </a:solidFill>
              </a:rPr>
              <a:t>Iterable</a:t>
            </a:r>
            <a:r>
              <a:rPr lang="pt-BR" sz="1200" dirty="0"/>
              <a:t> da biblioteca do Java que possui apenas um método abstrato e possui dois métodos default 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805ECD9-12FF-8556-18B3-5513912B575B}"/>
              </a:ext>
            </a:extLst>
          </p:cNvPr>
          <p:cNvGrpSpPr/>
          <p:nvPr/>
        </p:nvGrpSpPr>
        <p:grpSpPr>
          <a:xfrm>
            <a:off x="2371409" y="1222281"/>
            <a:ext cx="5055551" cy="4751799"/>
            <a:chOff x="2452689" y="1254287"/>
            <a:chExt cx="5126982" cy="49078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5C8922B-203F-29D2-92FF-F30F0257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4189" y="1254287"/>
              <a:ext cx="5115482" cy="4298016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6BD6767-9153-CF14-E99D-62A3755B0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2689" y="5590614"/>
              <a:ext cx="4086225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73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1751</Words>
  <Application>Microsoft Office PowerPoint</Application>
  <PresentationFormat>Personalizar</PresentationFormat>
  <Paragraphs>139</Paragraphs>
  <Slides>33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Roboto</vt:lpstr>
      <vt:lpstr>Arial</vt:lpstr>
      <vt:lpstr>Consolas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Roni Schanuel</cp:lastModifiedBy>
  <cp:revision>37</cp:revision>
  <dcterms:created xsi:type="dcterms:W3CDTF">2022-04-19T20:47:00Z</dcterms:created>
  <dcterms:modified xsi:type="dcterms:W3CDTF">2023-12-27T17:43:45Z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983DDB41B3294EC7BA8EAB823A83A6FB</vt:lpwstr>
  </property>
  <property fmtid="{D5CDD505-2E9C-101B-9397-08002B2CF9AE}" pid="3" name="KSOProductBuildVer">
    <vt:lpwstr>1046-11.2.0.11306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2023-12-19T00:40:08Z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ec2e299f-510a-4e5d-9ea5-8ea445c78098</vt:lpwstr>
  </property>
  <property fmtid="{D5CDD505-2E9C-101B-9397-08002B2CF9AE}" pid="10" name="MSIP_Label_5c88f678-0b6e-4995-8ab3-bcc8062be905_ContentBits">
    <vt:lpwstr>0</vt:lpwstr>
  </property>
</Properties>
</file>