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302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9" r:id="rId24"/>
    <p:sldId id="300" r:id="rId25"/>
    <p:sldId id="301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304" r:id="rId40"/>
    <p:sldId id="291" r:id="rId41"/>
    <p:sldId id="303" r:id="rId42"/>
    <p:sldId id="292" r:id="rId43"/>
    <p:sldId id="294" r:id="rId44"/>
    <p:sldId id="298" r:id="rId45"/>
    <p:sldId id="295" r:id="rId46"/>
    <p:sldId id="296" r:id="rId47"/>
    <p:sldId id="297" r:id="rId48"/>
  </p:sldIdLst>
  <p:sldSz cx="12190413" cy="6858000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Roboto" panose="02000000000000000000" pitchFamily="2" charset="0"/>
      <p:regular r:id="rId54"/>
      <p:bold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4B38087-06AB-4186-8208-15CA7139D0D5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7E7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90459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35277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6268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" name="Google Shape;29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7" name="Google Shape;31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6" name="Google Shape;4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5325"/>
            <a:ext cx="0" cy="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6" name="Google Shape;42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5" name="Google Shape;44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3" name="Google Shape;45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6196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body" idx="1"/>
          </p:nvPr>
        </p:nvSpPr>
        <p:spPr>
          <a:xfrm rot="5400000">
            <a:off x="3832225" y="-1622425"/>
            <a:ext cx="4525963" cy="1097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2"/>
          <p:cNvSpPr txBox="1">
            <a:spLocks noGrp="1"/>
          </p:cNvSpPr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3"/>
          <p:cNvSpPr txBox="1">
            <a:spLocks noGrp="1"/>
          </p:cNvSpPr>
          <p:nvPr>
            <p:ph type="title"/>
          </p:nvPr>
        </p:nvSpPr>
        <p:spPr>
          <a:xfrm rot="5400000">
            <a:off x="7283708" y="1828980"/>
            <a:ext cx="5851525" cy="274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body" idx="1"/>
          </p:nvPr>
        </p:nvSpPr>
        <p:spPr>
          <a:xfrm rot="5400000">
            <a:off x="1696436" y="-812276"/>
            <a:ext cx="5851525" cy="80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5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3"/>
          <p:cNvSpPr txBox="1">
            <a:spLocks noGrp="1"/>
          </p:cNvSpPr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4"/>
          <p:cNvSpPr txBox="1"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5"/>
          <p:cNvSpPr txBox="1">
            <a:spLocks noGrp="1"/>
          </p:cNvSpPr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6"/>
          <p:cNvSpPr txBox="1">
            <a:spLocks noGrp="1"/>
          </p:cNvSpPr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7"/>
          <p:cNvSpPr txBox="1"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8"/>
          <p:cNvSpPr txBox="1">
            <a:spLocks noGrp="1"/>
          </p:cNvSpPr>
          <p:nvPr>
            <p:ph type="body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body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8"/>
          <p:cNvSpPr txBox="1">
            <a:spLocks noGrp="1"/>
          </p:cNvSpPr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9"/>
          <p:cNvSpPr txBox="1"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9"/>
          <p:cNvSpPr txBox="1">
            <a:spLocks noGrp="1"/>
          </p:cNvSpPr>
          <p:nvPr>
            <p:ph type="body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9" name="Google Shape;59;p49"/>
          <p:cNvSpPr txBox="1">
            <a:spLocks noGrp="1"/>
          </p:cNvSpPr>
          <p:nvPr>
            <p:ph type="body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9"/>
          <p:cNvSpPr txBox="1">
            <a:spLocks noGrp="1"/>
          </p:cNvSpPr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0"/>
          <p:cNvSpPr txBox="1"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0"/>
          <p:cNvSpPr txBox="1">
            <a:spLocks noGrp="1"/>
          </p:cNvSpPr>
          <p:nvPr>
            <p:ph type="body"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50"/>
          <p:cNvSpPr txBox="1">
            <a:spLocks noGrp="1"/>
          </p:cNvSpPr>
          <p:nvPr>
            <p:ph type="body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0"/>
          <p:cNvSpPr txBox="1">
            <a:spLocks noGrp="1"/>
          </p:cNvSpPr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1"/>
          <p:cNvSpPr txBox="1"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1"/>
          <p:cNvSpPr>
            <a:spLocks noGrp="1"/>
          </p:cNvSpPr>
          <p:nvPr>
            <p:ph type="pic" idx="2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51"/>
          <p:cNvSpPr txBox="1">
            <a:spLocks noGrp="1"/>
          </p:cNvSpPr>
          <p:nvPr>
            <p:ph type="body" idx="1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5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1"/>
          <p:cNvSpPr txBox="1">
            <a:spLocks noGrp="1"/>
          </p:cNvSpPr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3" name="Google Shape;13;p4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592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736013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  <p:sp>
        <p:nvSpPr>
          <p:cNvPr id="15" name="Google Shape;15;p42"/>
          <p:cNvSpPr/>
          <p:nvPr/>
        </p:nvSpPr>
        <p:spPr>
          <a:xfrm>
            <a:off x="-4763" y="0"/>
            <a:ext cx="12207876" cy="76041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" name="Google Shape;16;p42"/>
          <p:cNvPicPr preferRelativeResize="0"/>
          <p:nvPr/>
        </p:nvPicPr>
        <p:blipFill rotWithShape="1">
          <a:blip r:embed="rId13"/>
          <a:srcRect/>
          <a:stretch>
            <a:fillRect/>
          </a:stretch>
        </p:blipFill>
        <p:spPr>
          <a:xfrm>
            <a:off x="11113" y="5754688"/>
            <a:ext cx="12192000" cy="1117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42"/>
          <p:cNvGrpSpPr/>
          <p:nvPr/>
        </p:nvGrpSpPr>
        <p:grpSpPr>
          <a:xfrm>
            <a:off x="6276975" y="6283325"/>
            <a:ext cx="5646738" cy="542925"/>
            <a:chOff x="6277365" y="118439"/>
            <a:chExt cx="5646438" cy="542741"/>
          </a:xfrm>
        </p:grpSpPr>
        <p:pic>
          <p:nvPicPr>
            <p:cNvPr id="18" name="Google Shape;18;p42"/>
            <p:cNvPicPr preferRelativeResize="0"/>
            <p:nvPr/>
          </p:nvPicPr>
          <p:blipFill rotWithShape="1">
            <a:blip r:embed="rId14"/>
            <a:srcRect/>
            <a:stretch>
              <a:fillRect/>
            </a:stretch>
          </p:blipFill>
          <p:spPr>
            <a:xfrm>
              <a:off x="10236605" y="205974"/>
              <a:ext cx="1687198" cy="3376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42"/>
            <p:cNvPicPr preferRelativeResize="0"/>
            <p:nvPr/>
          </p:nvPicPr>
          <p:blipFill rotWithShape="1">
            <a:blip r:embed="rId15"/>
            <a:srcRect l="24600" t="60610" r="22079" b="20393"/>
            <a:stretch>
              <a:fillRect/>
            </a:stretch>
          </p:blipFill>
          <p:spPr>
            <a:xfrm>
              <a:off x="8358936" y="143709"/>
              <a:ext cx="1706857" cy="477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42"/>
            <p:cNvPicPr preferRelativeResize="0"/>
            <p:nvPr/>
          </p:nvPicPr>
          <p:blipFill rotWithShape="1">
            <a:blip r:embed="rId16"/>
            <a:srcRect/>
            <a:stretch>
              <a:fillRect/>
            </a:stretch>
          </p:blipFill>
          <p:spPr>
            <a:xfrm>
              <a:off x="6277365" y="118439"/>
              <a:ext cx="2081571" cy="5427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" descr="Foto editada de grupo de pessoas posando para foto&#10;&#10;Descrição gerada automaticament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74362" y="1519024"/>
            <a:ext cx="7606419" cy="4279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4"/>
          <a:srcRect t="18079" b="23583"/>
          <a:stretch>
            <a:fillRect/>
          </a:stretch>
        </p:blipFill>
        <p:spPr>
          <a:xfrm>
            <a:off x="5053184" y="446"/>
            <a:ext cx="2594063" cy="151329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/>
          <p:nvPr/>
        </p:nvSpPr>
        <p:spPr>
          <a:xfrm>
            <a:off x="8894450" y="4124531"/>
            <a:ext cx="3081370" cy="4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1" i="0" u="none" strike="noStrike" cap="none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5618" y="-9079"/>
            <a:ext cx="4561881" cy="68368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21590" y="3445459"/>
            <a:ext cx="2491568" cy="1612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6"/>
          <a:srcRect l="24600" t="16538" r="22079" b="16308"/>
          <a:stretch>
            <a:fillRect/>
          </a:stretch>
        </p:blipFill>
        <p:spPr>
          <a:xfrm>
            <a:off x="647030" y="211435"/>
            <a:ext cx="3164819" cy="313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155928" y="362843"/>
            <a:ext cx="3654744" cy="7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4547174" y="-12998"/>
            <a:ext cx="7633074" cy="5316895"/>
          </a:xfrm>
          <a:prstGeom prst="rect">
            <a:avLst/>
          </a:prstGeom>
          <a:solidFill>
            <a:srgbClr val="B6DDE7">
              <a:alpha val="5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0997" y="3923350"/>
            <a:ext cx="12190413" cy="294779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1021244" y="5239583"/>
            <a:ext cx="1115440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+mj-lt"/>
                <a:ea typeface="Roboto" panose="02000000000000000000"/>
                <a:cs typeface="Roboto" panose="02000000000000000000"/>
                <a:sym typeface="Roboto" panose="02000000000000000000"/>
              </a:rPr>
              <a:t>Dominar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+mj-lt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+mj-lt"/>
                <a:ea typeface="Roboto" panose="02000000000000000000"/>
                <a:cs typeface="Roboto" panose="02000000000000000000"/>
                <a:sym typeface="Roboto" panose="02000000000000000000"/>
              </a:rPr>
              <a:t>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+mj-lt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+mj-lt"/>
                <a:ea typeface="Roboto" panose="02000000000000000000"/>
                <a:cs typeface="Roboto" panose="02000000000000000000"/>
                <a:sym typeface="Roboto" panose="02000000000000000000"/>
              </a:rPr>
              <a:t>identificadores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+mj-lt"/>
                <a:ea typeface="Roboto" panose="02000000000000000000"/>
                <a:cs typeface="Roboto" panose="02000000000000000000"/>
                <a:sym typeface="Roboto" panose="02000000000000000000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+mj-lt"/>
                <a:ea typeface="Roboto" panose="02000000000000000000"/>
                <a:cs typeface="Roboto" panose="02000000000000000000"/>
                <a:sym typeface="Roboto" panose="02000000000000000000"/>
              </a:rPr>
              <a:t>palavras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+mj-lt"/>
                <a:ea typeface="Roboto" panose="02000000000000000000"/>
                <a:cs typeface="Roboto" panose="02000000000000000000"/>
                <a:sym typeface="Roboto" panose="02000000000000000000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+mj-lt"/>
                <a:ea typeface="Roboto" panose="02000000000000000000"/>
                <a:cs typeface="Roboto" panose="02000000000000000000"/>
                <a:sym typeface="Roboto" panose="02000000000000000000"/>
              </a:rPr>
              <a:t>chave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+mj-lt"/>
                <a:ea typeface="Roboto" panose="02000000000000000000"/>
                <a:cs typeface="Roboto" panose="02000000000000000000"/>
                <a:sym typeface="Roboto" panose="02000000000000000000"/>
              </a:rPr>
              <a:t>,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+mj-lt"/>
                <a:ea typeface="Roboto" panose="02000000000000000000"/>
                <a:cs typeface="Roboto" panose="02000000000000000000"/>
                <a:sym typeface="Roboto" panose="02000000000000000000"/>
              </a:rPr>
              <a:t>tipos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+mj-lt"/>
                <a:ea typeface="Roboto" panose="02000000000000000000"/>
                <a:cs typeface="Roboto" panose="02000000000000000000"/>
                <a:sym typeface="Roboto" panose="02000000000000000000"/>
              </a:rPr>
              <a:t> 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+mj-lt"/>
                <a:ea typeface="Roboto" panose="02000000000000000000"/>
                <a:cs typeface="Roboto" panose="02000000000000000000"/>
                <a:sym typeface="Roboto" panose="02000000000000000000"/>
              </a:rPr>
              <a:t>operadores</a:t>
            </a:r>
            <a:endParaRPr sz="1800" b="0" i="0" u="none" strike="noStrike" cap="none" dirty="0">
              <a:solidFill>
                <a:srgbClr val="000000"/>
              </a:solidFill>
              <a:latin typeface="+mj-lt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+mj-lt"/>
                <a:ea typeface="Roboto" panose="02000000000000000000"/>
                <a:cs typeface="Roboto" panose="02000000000000000000"/>
                <a:sym typeface="Roboto" panose="02000000000000000000"/>
              </a:rPr>
              <a:t>Saber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+mj-lt"/>
                <a:ea typeface="Roboto" panose="02000000000000000000"/>
                <a:cs typeface="Roboto" panose="02000000000000000000"/>
                <a:sym typeface="Roboto" panose="02000000000000000000"/>
              </a:rPr>
              <a:t>utilizar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+mj-lt"/>
                <a:ea typeface="Roboto" panose="02000000000000000000"/>
                <a:cs typeface="Roboto" panose="02000000000000000000"/>
                <a:sym typeface="Roboto" panose="02000000000000000000"/>
              </a:rPr>
              <a:t> as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+mj-lt"/>
                <a:ea typeface="Roboto" panose="02000000000000000000"/>
                <a:cs typeface="Roboto" panose="02000000000000000000"/>
                <a:sym typeface="Roboto" panose="02000000000000000000"/>
              </a:rPr>
              <a:t>estruturas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+mj-lt"/>
                <a:ea typeface="Roboto" panose="02000000000000000000"/>
                <a:cs typeface="Roboto" panose="02000000000000000000"/>
                <a:sym typeface="Roboto" panose="02000000000000000000"/>
              </a:rPr>
              <a:t> de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+mj-lt"/>
                <a:ea typeface="Roboto" panose="02000000000000000000"/>
                <a:cs typeface="Roboto" panose="02000000000000000000"/>
                <a:sym typeface="Roboto" panose="02000000000000000000"/>
              </a:rPr>
              <a:t>programação</a:t>
            </a:r>
            <a:endParaRPr sz="1800" b="0" i="0" u="none" strike="noStrike" cap="none" dirty="0">
              <a:solidFill>
                <a:schemeClr val="dk1"/>
              </a:solidFill>
              <a:latin typeface="+mj-lt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rPr>
              <a:t>Variáveis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rPr>
              <a:t>Tipos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rPr>
              <a:t>Operadores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rPr>
              <a:t> e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rPr>
              <a:t>Estruturas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rPr>
              <a:t> de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+mj-lt"/>
                <a:ea typeface="Calibri" panose="020F0502020204030204"/>
                <a:cs typeface="Calibri" panose="020F0502020204030204"/>
                <a:sym typeface="Calibri" panose="020F0502020204030204"/>
              </a:rPr>
              <a:t>repetição</a:t>
            </a:r>
            <a:endParaRPr sz="1800" b="0" i="0" u="none" strike="noStrike" cap="none" dirty="0">
              <a:solidFill>
                <a:schemeClr val="dk1"/>
              </a:solidFill>
              <a:latin typeface="+mj-lt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/>
          <p:nvPr/>
        </p:nvSpPr>
        <p:spPr>
          <a:xfrm>
            <a:off x="211360" y="147043"/>
            <a:ext cx="5811838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 CASTING DE TIPOS PRIMITIVOS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749910" y="1129442"/>
            <a:ext cx="1081881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Declare duas variáveis do tipo </a:t>
            </a:r>
            <a:r>
              <a:rPr lang="en-US" sz="16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double</a:t>
            </a:r>
            <a:r>
              <a:rPr lang="en-US" sz="1600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 realize sua soma.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 seguida, realize o casting da operação para </a:t>
            </a:r>
            <a:r>
              <a:rPr lang="en-US" sz="16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</a:t>
            </a:r>
            <a:r>
              <a:rPr lang="en-US" sz="1600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realizar sua divisão.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73" name="Google Shape;173;p1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55191" y="2454491"/>
            <a:ext cx="4700307" cy="2733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450850" y="131763"/>
            <a:ext cx="41529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OPERADORES ARITMÉTICOS</a:t>
            </a:r>
          </a:p>
        </p:txBody>
      </p:sp>
      <p:sp>
        <p:nvSpPr>
          <p:cNvPr id="179" name="Google Shape;179;p11"/>
          <p:cNvSpPr txBox="1"/>
          <p:nvPr/>
        </p:nvSpPr>
        <p:spPr>
          <a:xfrm>
            <a:off x="480557" y="686966"/>
            <a:ext cx="1118681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 operadores aritméticos seguem  as mesmas regras seguidas em álgebra. Quando existem vários operadores de mesma precedência, ela é avaliada da esquerda pra direita.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80" name="Google Shape;180;p11"/>
          <p:cNvGraphicFramePr/>
          <p:nvPr/>
        </p:nvGraphicFramePr>
        <p:xfrm>
          <a:off x="808793" y="2132856"/>
          <a:ext cx="10858575" cy="2225100"/>
        </p:xfrm>
        <a:graphic>
          <a:graphicData uri="http://schemas.openxmlformats.org/drawingml/2006/table">
            <a:tbl>
              <a:tblPr firstRow="1" bandRow="1">
                <a:noFill/>
                <a:tableStyleId>{E4B38087-06AB-4186-8208-15CA7139D0D5}</a:tableStyleId>
              </a:tblPr>
              <a:tblGrid>
                <a:gridCol w="361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Operador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Símbolo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Precedência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Multiplicação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*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1º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Divisão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/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1º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Resto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%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1º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Soma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+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2º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Subtração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-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2º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1" name="Google Shape;181;p11"/>
          <p:cNvSpPr txBox="1"/>
          <p:nvPr/>
        </p:nvSpPr>
        <p:spPr>
          <a:xfrm>
            <a:off x="808793" y="4869160"/>
            <a:ext cx="1085857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Importante: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precedência também é válida para parênteses mais internos quando presente, assim como na álgebra.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450850" y="131763"/>
            <a:ext cx="41529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OPERADORES RELACIONAL</a:t>
            </a:r>
          </a:p>
        </p:txBody>
      </p:sp>
      <p:sp>
        <p:nvSpPr>
          <p:cNvPr id="187" name="Google Shape;187;p12"/>
          <p:cNvSpPr txBox="1"/>
          <p:nvPr/>
        </p:nvSpPr>
        <p:spPr>
          <a:xfrm>
            <a:off x="1666050" y="440804"/>
            <a:ext cx="113578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 operadores relacionais avaliam dois operandos retornando um valor booleano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88" name="Google Shape;188;p12"/>
          <p:cNvGraphicFramePr/>
          <p:nvPr/>
        </p:nvGraphicFramePr>
        <p:xfrm>
          <a:off x="2062758" y="1844824"/>
          <a:ext cx="7239050" cy="2595950"/>
        </p:xfrm>
        <a:graphic>
          <a:graphicData uri="http://schemas.openxmlformats.org/drawingml/2006/table">
            <a:tbl>
              <a:tblPr firstRow="1" bandRow="1">
                <a:noFill/>
                <a:tableStyleId>{E4B38087-06AB-4186-8208-15CA7139D0D5}</a:tableStyleId>
              </a:tblPr>
              <a:tblGrid>
                <a:gridCol w="361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Operador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Símbolo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Igual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==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Diferente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!=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Menor que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&lt;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Menor ou igual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&lt;=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Maior que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&gt;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Maior ou igual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&gt;=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450850" y="131763"/>
            <a:ext cx="41529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OPERADORES ATRIBUIÇÃO</a:t>
            </a:r>
          </a:p>
        </p:txBody>
      </p:sp>
      <p:sp>
        <p:nvSpPr>
          <p:cNvPr id="194" name="Google Shape;194;p13"/>
          <p:cNvSpPr txBox="1"/>
          <p:nvPr/>
        </p:nvSpPr>
        <p:spPr>
          <a:xfrm>
            <a:off x="450850" y="714375"/>
            <a:ext cx="113578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 operadores de atribuição  como o próprio nome diz, fazem a atribuição de um valor a uma variável .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95" name="Google Shape;195;p13"/>
          <p:cNvGraphicFramePr/>
          <p:nvPr/>
        </p:nvGraphicFramePr>
        <p:xfrm>
          <a:off x="1666050" y="2357430"/>
          <a:ext cx="7239075" cy="2595940"/>
        </p:xfrm>
        <a:graphic>
          <a:graphicData uri="http://schemas.openxmlformats.org/drawingml/2006/table">
            <a:tbl>
              <a:tblPr firstRow="1" bandRow="1">
                <a:noFill/>
                <a:tableStyleId>{E4B38087-06AB-4186-8208-15CA7139D0D5}</a:tableStyleId>
              </a:tblPr>
              <a:tblGrid>
                <a:gridCol w="241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Operador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Símbolo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Equivalente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Atribuição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=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Soma e atribui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+=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 = a + 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Subtrai e atribui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-=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 = a - 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Multiplica e atribui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*=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 = a * 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Divide e atribui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/=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 = a / 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Pega o resto e atribui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%=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a = a % b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>
            <a:spLocks noGrp="1"/>
          </p:cNvSpPr>
          <p:nvPr>
            <p:ph type="title"/>
          </p:nvPr>
        </p:nvSpPr>
        <p:spPr>
          <a:xfrm>
            <a:off x="450850" y="131763"/>
            <a:ext cx="4152900" cy="58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OPERADORES LÓGICOS</a:t>
            </a:r>
          </a:p>
        </p:txBody>
      </p:sp>
      <p:sp>
        <p:nvSpPr>
          <p:cNvPr id="201" name="Google Shape;201;p14"/>
          <p:cNvSpPr txBox="1"/>
          <p:nvPr/>
        </p:nvSpPr>
        <p:spPr>
          <a:xfrm>
            <a:off x="450850" y="908720"/>
            <a:ext cx="1135780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 operadores lógicos representam o recurso que nos permite criar expressões lógicas maiores a partir da junção de duas ou mais expressões.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202" name="Google Shape;202;p14"/>
          <p:cNvGraphicFramePr/>
          <p:nvPr/>
        </p:nvGraphicFramePr>
        <p:xfrm>
          <a:off x="3286894" y="2492896"/>
          <a:ext cx="4826050" cy="1483400"/>
        </p:xfrm>
        <a:graphic>
          <a:graphicData uri="http://schemas.openxmlformats.org/drawingml/2006/table">
            <a:tbl>
              <a:tblPr firstRow="1" bandRow="1">
                <a:noFill/>
                <a:tableStyleId>{E4B38087-06AB-4186-8208-15CA7139D0D5}</a:tableStyleId>
              </a:tblPr>
              <a:tblGrid>
                <a:gridCol w="241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 dirty="0"/>
                        <a:t>Operador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Símbolo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Negação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!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&amp;&amp;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Ou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||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12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IF/ELSE</a:t>
            </a:r>
            <a:b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0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478582" y="1000125"/>
            <a:ext cx="10975231" cy="387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Definem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qual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comandos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deverá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ser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executado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determinada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condição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 Caso 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condição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comando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for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avaliada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verdadeira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será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executado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comandos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dentro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caso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contrário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else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condição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expressão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retorna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true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false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sintaxe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condicao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 {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codigo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else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{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codigo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190890" y="2420888"/>
            <a:ext cx="5651200" cy="2948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/>
          <p:nvPr/>
        </p:nvSpPr>
        <p:spPr>
          <a:xfrm>
            <a:off x="211360" y="147043"/>
            <a:ext cx="5811838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 IF/ELSE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p16"/>
          <p:cNvSpPr/>
          <p:nvPr/>
        </p:nvSpPr>
        <p:spPr>
          <a:xfrm>
            <a:off x="749910" y="1129442"/>
            <a:ext cx="1081881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Faça um programa com duas variáveis inteiras inicializadas com um valor, compare e imprima na tela o maior valor.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62974" y="2048758"/>
            <a:ext cx="5302355" cy="2443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>
            <a:spLocks noGrp="1"/>
          </p:cNvSpPr>
          <p:nvPr>
            <p:ph type="title"/>
          </p:nvPr>
        </p:nvSpPr>
        <p:spPr>
          <a:xfrm>
            <a:off x="262558" y="260648"/>
            <a:ext cx="109712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IF/ELSE</a:t>
            </a:r>
            <a:b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0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318120" y="913458"/>
            <a:ext cx="1086008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pt-BR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Curto-Circuito: ao avaliar expressões booleanas (lógicas AND e OR), a avaliação pode parar assim que encontrar a primeira condição que satisfaça ou negue a expressão.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06131" y="2072209"/>
            <a:ext cx="5194504" cy="377733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7"/>
          <p:cNvSpPr/>
          <p:nvPr/>
        </p:nvSpPr>
        <p:spPr>
          <a:xfrm>
            <a:off x="7829477" y="1826028"/>
            <a:ext cx="1925400" cy="24618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Outra forma de atribuição</a:t>
            </a:r>
            <a:endParaRPr sz="105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6" name="Google Shape;226;p1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077253" y="2400006"/>
            <a:ext cx="4912735" cy="1927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4"/>
          <p:cNvSpPr txBox="1">
            <a:spLocks noGrp="1"/>
          </p:cNvSpPr>
          <p:nvPr>
            <p:ph type="title"/>
          </p:nvPr>
        </p:nvSpPr>
        <p:spPr>
          <a:xfrm>
            <a:off x="262558" y="260648"/>
            <a:ext cx="10971213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IF/ELSE</a:t>
            </a:r>
            <a:b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200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2" name="Google Shape;232;p54"/>
          <p:cNvSpPr/>
          <p:nvPr/>
        </p:nvSpPr>
        <p:spPr>
          <a:xfrm>
            <a:off x="593725" y="1000125"/>
            <a:ext cx="270008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Operador Ternário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4" name="Google Shape;234;p54"/>
          <p:cNvSpPr txBox="1"/>
          <p:nvPr/>
        </p:nvSpPr>
        <p:spPr>
          <a:xfrm>
            <a:off x="694944" y="1388312"/>
            <a:ext cx="6486144" cy="7386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Sintaxe: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&lt;condição booleana&gt;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?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&lt;código(caso verdadeiro)&gt;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&lt;código(caso falso)&gt;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5" name="Google Shape;235;p54"/>
          <p:cNvSpPr/>
          <p:nvPr/>
        </p:nvSpPr>
        <p:spPr>
          <a:xfrm>
            <a:off x="9377416" y="3363815"/>
            <a:ext cx="2438400" cy="524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IF/ELSE</a:t>
            </a:r>
            <a:endParaRPr sz="105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7" name="Google Shape;237;p54"/>
          <p:cNvSpPr/>
          <p:nvPr/>
        </p:nvSpPr>
        <p:spPr>
          <a:xfrm>
            <a:off x="9377416" y="4733841"/>
            <a:ext cx="2438400" cy="5242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Utilizando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operador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ternário</a:t>
            </a:r>
            <a:endParaRPr sz="10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38" name="Google Shape;238;p54"/>
          <p:cNvCxnSpPr/>
          <p:nvPr/>
        </p:nvCxnSpPr>
        <p:spPr>
          <a:xfrm flipH="1">
            <a:off x="8119872" y="5012021"/>
            <a:ext cx="1188720" cy="182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4A31323F-7354-3897-4929-8B59AFCE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63" y="2703290"/>
            <a:ext cx="7018225" cy="3132926"/>
          </a:xfrm>
          <a:prstGeom prst="rect">
            <a:avLst/>
          </a:prstGeom>
        </p:spPr>
      </p:pic>
      <p:cxnSp>
        <p:nvCxnSpPr>
          <p:cNvPr id="236" name="Google Shape;236;p54"/>
          <p:cNvCxnSpPr/>
          <p:nvPr/>
        </p:nvCxnSpPr>
        <p:spPr>
          <a:xfrm flipH="1">
            <a:off x="6272784" y="3635771"/>
            <a:ext cx="3035808" cy="633984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>
            <a:spLocks noGrp="1"/>
          </p:cNvSpPr>
          <p:nvPr>
            <p:ph type="title"/>
          </p:nvPr>
        </p:nvSpPr>
        <p:spPr>
          <a:xfrm>
            <a:off x="379413" y="142875"/>
            <a:ext cx="41529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</a:p>
        </p:txBody>
      </p:sp>
      <p:sp>
        <p:nvSpPr>
          <p:cNvPr id="244" name="Google Shape;244;p18"/>
          <p:cNvSpPr txBox="1"/>
          <p:nvPr/>
        </p:nvSpPr>
        <p:spPr>
          <a:xfrm>
            <a:off x="431800" y="767376"/>
            <a:ext cx="10750550" cy="151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1)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SituacaoAluno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Faça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programa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duas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nota1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nota2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valor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inicial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definido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71780" marR="0" lvl="0" indent="-857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Calcule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média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caso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valor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maior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igual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7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deverá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ser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exibida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mensagem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“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Aprovado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18605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Caso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média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for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menor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7 “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Reprovado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  e se a media for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igual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10 “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Aprovado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Parabéns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45" name="Google Shape;245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37034" y="2951481"/>
            <a:ext cx="5684044" cy="2577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/>
          <p:nvPr/>
        </p:nvSpPr>
        <p:spPr>
          <a:xfrm>
            <a:off x="522288" y="214313"/>
            <a:ext cx="5834062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CONTEÚDO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766614" y="1052736"/>
            <a:ext cx="6092825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Tipos Primitivos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Estruturas de Seleção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Estruturas de Repetição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Conversões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Operadores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9"/>
          <p:cNvSpPr txBox="1">
            <a:spLocks noGrp="1"/>
          </p:cNvSpPr>
          <p:nvPr>
            <p:ph type="title"/>
          </p:nvPr>
        </p:nvSpPr>
        <p:spPr>
          <a:xfrm>
            <a:off x="450850" y="142875"/>
            <a:ext cx="41529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</a:p>
        </p:txBody>
      </p:sp>
      <p:sp>
        <p:nvSpPr>
          <p:cNvPr id="251" name="Google Shape;251;p19"/>
          <p:cNvSpPr txBox="1"/>
          <p:nvPr/>
        </p:nvSpPr>
        <p:spPr>
          <a:xfrm>
            <a:off x="450850" y="1052736"/>
            <a:ext cx="1075055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2) Crie uma classe com o nome </a:t>
            </a:r>
            <a:r>
              <a:rPr lang="en-US" sz="1400" b="0" i="0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CalculadoraSalario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defina uma variável com o nome</a:t>
            </a:r>
            <a:r>
              <a:rPr lang="pt-BR" alt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salário, inicialize a variável com algum valor e exiba no console o valor do salário com desconto do INSS.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252" name="Google Shape;252;p19"/>
          <p:cNvGraphicFramePr/>
          <p:nvPr/>
        </p:nvGraphicFramePr>
        <p:xfrm>
          <a:off x="2278782" y="2420888"/>
          <a:ext cx="8126950" cy="1854250"/>
        </p:xfrm>
        <a:graphic>
          <a:graphicData uri="http://schemas.openxmlformats.org/drawingml/2006/table">
            <a:tbl>
              <a:tblPr firstRow="1" bandRow="1">
                <a:noFill/>
                <a:tableStyleId>{E4B38087-06AB-4186-8208-15CA7139D0D5}</a:tableStyleId>
              </a:tblPr>
              <a:tblGrid>
                <a:gridCol w="812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Tabela INSS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até 1.751,81 descontará 8%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entre 1.751,82 até 2.919,72 descontará 9%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entre 2.919,73 até 5.839,45 descontará 10%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Acima 5.839,456 descontará 11%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379413" y="142875"/>
            <a:ext cx="41529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RESOLUÇÃO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42BA1B-25D9-287E-A31F-86DA84340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768" y="1221859"/>
            <a:ext cx="6690940" cy="386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379413" y="142875"/>
            <a:ext cx="41529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SWITCH</a:t>
            </a:r>
          </a:p>
        </p:txBody>
      </p:sp>
      <p:sp>
        <p:nvSpPr>
          <p:cNvPr id="264" name="Google Shape;264;p21"/>
          <p:cNvSpPr txBox="1"/>
          <p:nvPr/>
        </p:nvSpPr>
        <p:spPr>
          <a:xfrm>
            <a:off x="379412" y="766763"/>
            <a:ext cx="11476434" cy="7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 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switch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valor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dependendo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valor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contido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nessa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permite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executar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entre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múltiplas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escolhas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ações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com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podemos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substituir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múltiplos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ifs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utilizados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estrutura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65" name="Google Shape;265;p2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23888" y="1926662"/>
            <a:ext cx="4459389" cy="397269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1"/>
          <p:cNvSpPr txBox="1"/>
          <p:nvPr/>
        </p:nvSpPr>
        <p:spPr>
          <a:xfrm>
            <a:off x="623888" y="1412875"/>
            <a:ext cx="2089815" cy="513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379413" y="142875"/>
            <a:ext cx="41529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SWITCH</a:t>
            </a:r>
          </a:p>
        </p:txBody>
      </p:sp>
      <p:sp>
        <p:nvSpPr>
          <p:cNvPr id="264" name="Google Shape;264;p21"/>
          <p:cNvSpPr txBox="1"/>
          <p:nvPr/>
        </p:nvSpPr>
        <p:spPr>
          <a:xfrm>
            <a:off x="379412" y="766763"/>
            <a:ext cx="11476434" cy="7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buSzPts val="1400"/>
            </a:pPr>
            <a:r>
              <a:rPr lang="pt-BR" dirty="0">
                <a:solidFill>
                  <a:schemeClr val="dk1"/>
                </a:solidFill>
              </a:rPr>
              <a:t>A partir da versão 8 foram introduzidos valores com String e Enums.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1A14885-8A21-BF24-302A-CFFA100AA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35" y="1535113"/>
            <a:ext cx="3542226" cy="455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379413" y="142875"/>
            <a:ext cx="41529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SWITCH</a:t>
            </a:r>
          </a:p>
        </p:txBody>
      </p:sp>
      <p:sp>
        <p:nvSpPr>
          <p:cNvPr id="264" name="Google Shape;264;p21"/>
          <p:cNvSpPr txBox="1"/>
          <p:nvPr/>
        </p:nvSpPr>
        <p:spPr>
          <a:xfrm>
            <a:off x="356989" y="964644"/>
            <a:ext cx="11476434" cy="7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buSzPts val="1400"/>
            </a:pPr>
            <a:r>
              <a:rPr lang="pt-BR" dirty="0">
                <a:solidFill>
                  <a:schemeClr val="dk1"/>
                </a:solidFill>
              </a:rPr>
              <a:t>A partir da versão 17 foi introduzido a seta com uma sintaxe melhor.</a:t>
            </a:r>
          </a:p>
          <a:p>
            <a:pPr lvl="0" algn="just">
              <a:buSzPts val="1400"/>
            </a:pPr>
            <a:r>
              <a:rPr lang="pt-BR" dirty="0">
                <a:solidFill>
                  <a:schemeClr val="dk1"/>
                </a:solidFill>
              </a:rPr>
              <a:t>Podemos combinar casos separando por vírgula e usar o default para tratar casos não previstos.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EA3FC6-0407-931A-0041-B68623467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7" y="1996914"/>
            <a:ext cx="5014126" cy="299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2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379413" y="142875"/>
            <a:ext cx="4152900" cy="58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SWITCH</a:t>
            </a:r>
          </a:p>
        </p:txBody>
      </p:sp>
      <p:sp>
        <p:nvSpPr>
          <p:cNvPr id="264" name="Google Shape;264;p21"/>
          <p:cNvSpPr txBox="1"/>
          <p:nvPr/>
        </p:nvSpPr>
        <p:spPr>
          <a:xfrm>
            <a:off x="379413" y="944918"/>
            <a:ext cx="11476434" cy="72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just">
              <a:buSzPts val="1400"/>
            </a:pPr>
            <a:r>
              <a:rPr lang="pt-BR" b="1" dirty="0">
                <a:solidFill>
                  <a:schemeClr val="dk1"/>
                </a:solidFill>
              </a:rPr>
              <a:t>Exercício:</a:t>
            </a:r>
          </a:p>
          <a:p>
            <a:pPr lvl="0" algn="just">
              <a:buSzPts val="1400"/>
            </a:pPr>
            <a:endParaRPr lang="pt-BR" dirty="0">
              <a:solidFill>
                <a:schemeClr val="dk1"/>
              </a:solidFill>
            </a:endParaRPr>
          </a:p>
          <a:p>
            <a:pPr lvl="0" algn="just">
              <a:buSzPts val="1400"/>
            </a:pPr>
            <a:r>
              <a:rPr lang="pt-BR" dirty="0">
                <a:solidFill>
                  <a:schemeClr val="dk1"/>
                </a:solidFill>
              </a:rPr>
              <a:t>1) Criar uma variável time. Agregar times de dois estados em um switch.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1C8262E-C24E-6A75-0A9C-BE686CA64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5" y="2064144"/>
            <a:ext cx="6574515" cy="20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1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/>
        </p:nvSpPr>
        <p:spPr>
          <a:xfrm>
            <a:off x="522288" y="142875"/>
            <a:ext cx="6908800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WHILE / DO WHILE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73" name="Google Shape;273;p2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17432" y="1372475"/>
            <a:ext cx="3526155" cy="177228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2"/>
          <p:cNvSpPr txBox="1"/>
          <p:nvPr/>
        </p:nvSpPr>
        <p:spPr>
          <a:xfrm>
            <a:off x="522288" y="3144760"/>
            <a:ext cx="10823575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 - While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Nesta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estrutura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verificação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 o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laço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ser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não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repetido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no final do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75" name="Google Shape;275;p2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317432" y="3965783"/>
            <a:ext cx="4264619" cy="199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2"/>
          <p:cNvSpPr txBox="1"/>
          <p:nvPr/>
        </p:nvSpPr>
        <p:spPr>
          <a:xfrm>
            <a:off x="450850" y="810700"/>
            <a:ext cx="1007427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while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um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comando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usado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fazer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loop,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repetir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trecho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código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várias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vezes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65480" y="1428750"/>
            <a:ext cx="3572223" cy="152512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3"/>
          <p:cNvSpPr txBox="1"/>
          <p:nvPr/>
        </p:nvSpPr>
        <p:spPr>
          <a:xfrm>
            <a:off x="522288" y="3411066"/>
            <a:ext cx="4491657" cy="28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mensagem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será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exibida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até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quando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for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igual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4.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522288" y="3067879"/>
            <a:ext cx="4247666" cy="22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- break 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4" name="Google Shape;284;p23"/>
          <p:cNvSpPr txBox="1"/>
          <p:nvPr/>
        </p:nvSpPr>
        <p:spPr>
          <a:xfrm>
            <a:off x="6587014" y="3421783"/>
            <a:ext cx="4986307" cy="55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mensagem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não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será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exibida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quando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for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igual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5 e 6.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5" name="Google Shape;285;p23"/>
          <p:cNvSpPr txBox="1"/>
          <p:nvPr/>
        </p:nvSpPr>
        <p:spPr>
          <a:xfrm>
            <a:off x="6587014" y="3149600"/>
            <a:ext cx="335512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 - continue</a:t>
            </a:r>
            <a:endParaRPr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6" name="Google Shape;286;p23"/>
          <p:cNvSpPr txBox="1"/>
          <p:nvPr/>
        </p:nvSpPr>
        <p:spPr>
          <a:xfrm>
            <a:off x="458788" y="214313"/>
            <a:ext cx="36195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7" name="Google Shape;287;p23"/>
          <p:cNvSpPr/>
          <p:nvPr/>
        </p:nvSpPr>
        <p:spPr>
          <a:xfrm>
            <a:off x="522288" y="928688"/>
            <a:ext cx="93853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for é outro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comando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repetição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recebe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3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argumentos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88" name="Google Shape;288;p2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65479" y="3917294"/>
            <a:ext cx="3808197" cy="2111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726334" y="3900141"/>
            <a:ext cx="5111705" cy="1940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/>
          <p:nvPr/>
        </p:nvSpPr>
        <p:spPr>
          <a:xfrm>
            <a:off x="719138" y="857250"/>
            <a:ext cx="10752137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71780" marR="0" lvl="0" indent="-2717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AutoNum type="arabicParenR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programa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percorra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números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entre 0 e 30 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exiba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quantidade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números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pares 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impares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lang="pt-BR"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71780" marR="0" lvl="0" indent="-27178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programa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percorra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número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1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até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22. Para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números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múltiplos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2,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imprima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palavra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“Java”, 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mostre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total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múltiplos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2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encontrado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lang="pt-BR"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3)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Faça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tabela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multiplicação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o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número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2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multiplicando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1 </a:t>
            </a:r>
            <a:r>
              <a:rPr lang="en-US" sz="16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até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10.</a:t>
            </a:r>
            <a:endParaRPr sz="16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665163" y="214313"/>
            <a:ext cx="1768475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5"/>
          <p:cNvSpPr/>
          <p:nvPr/>
        </p:nvSpPr>
        <p:spPr>
          <a:xfrm>
            <a:off x="527050" y="246063"/>
            <a:ext cx="107505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RESOLUÇÃO</a:t>
            </a:r>
            <a:endParaRPr sz="20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01" name="Google Shape;301;p2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986180" y="1341438"/>
            <a:ext cx="5048504" cy="22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19138" y="1371600"/>
            <a:ext cx="5563675" cy="235482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5"/>
          <p:cNvSpPr/>
          <p:nvPr/>
        </p:nvSpPr>
        <p:spPr>
          <a:xfrm>
            <a:off x="527050" y="1006475"/>
            <a:ext cx="768350" cy="26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1)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6691161" y="1052513"/>
            <a:ext cx="76835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2)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05" name="Google Shape;305;p25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301750" y="4047099"/>
            <a:ext cx="4115824" cy="195057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"/>
          <p:cNvSpPr/>
          <p:nvPr/>
        </p:nvSpPr>
        <p:spPr>
          <a:xfrm>
            <a:off x="719138" y="3883587"/>
            <a:ext cx="76835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3)</a:t>
            </a:r>
            <a:endParaRPr sz="11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450850" y="71438"/>
            <a:ext cx="3429000" cy="642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PALAVRAS-CHAVE</a:t>
            </a:r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22288" y="1000125"/>
            <a:ext cx="1120235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Palavras-chave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também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conhecidas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como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palavras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reservadas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linguagem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são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palavras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não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podem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ser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usadas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como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identificadores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seja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não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podem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ser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usadas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representar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classes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nomes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6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</a:t>
            </a:r>
            <a:r>
              <a:rPr lang="en-US" sz="16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C377373-CEB6-37CE-2277-7B5541982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904" y="2045741"/>
            <a:ext cx="6370603" cy="37660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/>
          <p:nvPr/>
        </p:nvSpPr>
        <p:spPr>
          <a:xfrm>
            <a:off x="522287" y="214313"/>
            <a:ext cx="50069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ORIENTAÇÃO A OBJETOS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2" name="Google Shape;312;p26"/>
          <p:cNvSpPr txBox="1"/>
          <p:nvPr/>
        </p:nvSpPr>
        <p:spPr>
          <a:xfrm>
            <a:off x="493936" y="992049"/>
            <a:ext cx="111331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É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tecnologia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desenvolvimento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composta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metodologias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linguagens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usadas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análise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no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implementação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sistemas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Principais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vantagens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orientação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objetos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3" name="Google Shape;313;p26"/>
          <p:cNvSpPr txBox="1"/>
          <p:nvPr/>
        </p:nvSpPr>
        <p:spPr>
          <a:xfrm>
            <a:off x="527685" y="2708910"/>
            <a:ext cx="5728335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principais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conceitos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orientação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objetos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são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endParaRPr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Classes</a:t>
            </a:r>
            <a:endParaRPr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Objetos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Atributos</a:t>
            </a:r>
            <a:endParaRPr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</a:t>
            </a:r>
            <a:endParaRPr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Abstração</a:t>
            </a:r>
            <a:endParaRPr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Encapsulamento</a:t>
            </a:r>
            <a:endParaRPr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Polimorfismo</a:t>
            </a:r>
            <a:r>
              <a:rPr lang="en-US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4" name="Google Shape;314;p26"/>
          <p:cNvSpPr/>
          <p:nvPr/>
        </p:nvSpPr>
        <p:spPr>
          <a:xfrm>
            <a:off x="522288" y="1536427"/>
            <a:ext cx="609282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Reutilização de código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Fácil manutenção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Organização do código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/>
        </p:nvSpPr>
        <p:spPr>
          <a:xfrm>
            <a:off x="307975" y="142875"/>
            <a:ext cx="356393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ORIENTAÇÃO A OBJETOS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381000" y="1143000"/>
            <a:ext cx="95891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381000" y="1487131"/>
            <a:ext cx="1180941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É uma estrutura  de código que utilizamos para representar objetos do mundo real.  Uma classe é definida pelos seus atributos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 métodos. 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partir de uma classe, podemos construir objetos na memória do computador.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396068" y="2370703"/>
            <a:ext cx="1082677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 exemplo da classe  Aluno no diagrama de UML abaixo, composta pelo nome da classe, atributos e métodos.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323" name="Google Shape;323;p27"/>
          <p:cNvGrpSpPr/>
          <p:nvPr/>
        </p:nvGrpSpPr>
        <p:grpSpPr>
          <a:xfrm>
            <a:off x="4571999" y="3327976"/>
            <a:ext cx="2474913" cy="2146300"/>
            <a:chOff x="4572000" y="3643313"/>
            <a:chExt cx="2474913" cy="2146300"/>
          </a:xfrm>
        </p:grpSpPr>
        <p:sp>
          <p:nvSpPr>
            <p:cNvPr id="324" name="Google Shape;324;p27"/>
            <p:cNvSpPr txBox="1"/>
            <p:nvPr/>
          </p:nvSpPr>
          <p:spPr>
            <a:xfrm>
              <a:off x="4572000" y="3643313"/>
              <a:ext cx="2474913" cy="369887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Aluno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5" name="Google Shape;325;p27"/>
            <p:cNvSpPr txBox="1"/>
            <p:nvPr/>
          </p:nvSpPr>
          <p:spPr>
            <a:xfrm>
              <a:off x="4572000" y="4000500"/>
              <a:ext cx="2474913" cy="12001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codAluno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nome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telefone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endereco</a:t>
              </a:r>
              <a:endPara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26" name="Google Shape;326;p27"/>
            <p:cNvSpPr txBox="1"/>
            <p:nvPr/>
          </p:nvSpPr>
          <p:spPr>
            <a:xfrm>
              <a:off x="4572000" y="5143500"/>
              <a:ext cx="2474913" cy="64611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calcularNota( )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imprimir( )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"/>
          <p:cNvSpPr txBox="1"/>
          <p:nvPr/>
        </p:nvSpPr>
        <p:spPr>
          <a:xfrm>
            <a:off x="450850" y="214313"/>
            <a:ext cx="3363913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 EM JAVA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3" name="Google Shape;333;p28"/>
          <p:cNvSpPr txBox="1"/>
          <p:nvPr/>
        </p:nvSpPr>
        <p:spPr>
          <a:xfrm>
            <a:off x="389285" y="2191144"/>
            <a:ext cx="11374486" cy="84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Criando Objetos em Java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Após a definição da classe Aluno podemos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contruir ou instanciar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objetos que ficarão em memória.  O comando usado para criação de objetos é o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new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A classe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TestaAluno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serve apenas para uso do método de chamada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4" name="Google Shape;334;p28"/>
          <p:cNvSpPr txBox="1"/>
          <p:nvPr/>
        </p:nvSpPr>
        <p:spPr>
          <a:xfrm>
            <a:off x="3208869" y="1279603"/>
            <a:ext cx="2403600" cy="2463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Declarando os atributos da classe.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5" name="Google Shape;335;p28"/>
          <p:cNvSpPr txBox="1"/>
          <p:nvPr/>
        </p:nvSpPr>
        <p:spPr>
          <a:xfrm>
            <a:off x="916581" y="3218979"/>
            <a:ext cx="504666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public  class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TestaAluno {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575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public static void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main(String[ ] args){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7143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new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Aluno();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3575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6" name="Google Shape;336;p28"/>
          <p:cNvSpPr txBox="1"/>
          <p:nvPr/>
        </p:nvSpPr>
        <p:spPr>
          <a:xfrm>
            <a:off x="450850" y="4213714"/>
            <a:ext cx="11404996" cy="81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objeto foi criado agora como vamos acessá-lo? 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comando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new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aloca o objeto em algum lugar da memória. 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acessá-lo precisamos de sua referência. Para guardar a referência utilizamos variáveis do tipo do objeto.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916581" y="5132881"/>
            <a:ext cx="504825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public  class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TestaAluno {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public static void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main(String[ ] args){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    Aluno a =</a:t>
            </a: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new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Aluno();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}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4826657" y="5393803"/>
            <a:ext cx="3888432" cy="24622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variável </a:t>
            </a:r>
            <a:r>
              <a:rPr lang="en-US" sz="10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só pode referenciar objetos do tipo </a:t>
            </a:r>
            <a:r>
              <a:rPr lang="en-US" sz="10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Aluno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9" name="Google Shape;339;p28"/>
          <p:cNvSpPr txBox="1"/>
          <p:nvPr/>
        </p:nvSpPr>
        <p:spPr>
          <a:xfrm>
            <a:off x="1012488" y="807550"/>
            <a:ext cx="504825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public class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Aluno {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int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codAluno;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String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nome;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String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telefone;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String </a:t>
            </a: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endereco;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/>
        </p:nvSpPr>
        <p:spPr>
          <a:xfrm>
            <a:off x="476250" y="117475"/>
            <a:ext cx="202882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REFERÊNCIAS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5" name="Google Shape;345;p29"/>
          <p:cNvSpPr txBox="1"/>
          <p:nvPr/>
        </p:nvSpPr>
        <p:spPr>
          <a:xfrm>
            <a:off x="572294" y="2161610"/>
            <a:ext cx="7046913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public class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TesteAluno {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public static void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main(String[ ] args){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Aluno a1 =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new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Aluno();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Aluno a2 =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new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Aluno();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System.out.println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a1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System.out.println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(a2)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if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(a1 == a2)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System.out.println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(“Ref. iguais");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else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</a:t>
            </a:r>
            <a:r>
              <a:rPr lang="en-US" sz="1400" b="1" i="1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out.println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(“Ref. diferentes");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8380413" y="2428875"/>
            <a:ext cx="2286000" cy="1785938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Memória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7" name="Google Shape;347;p29"/>
          <p:cNvSpPr/>
          <p:nvPr/>
        </p:nvSpPr>
        <p:spPr>
          <a:xfrm>
            <a:off x="9618663" y="2428875"/>
            <a:ext cx="1047750" cy="1214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48" name="Google Shape;348;p29"/>
          <p:cNvCxnSpPr>
            <a:stCxn id="347" idx="1"/>
            <a:endCxn id="347" idx="3"/>
          </p:cNvCxnSpPr>
          <p:nvPr/>
        </p:nvCxnSpPr>
        <p:spPr>
          <a:xfrm>
            <a:off x="9618663" y="3036094"/>
            <a:ext cx="104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9" name="Google Shape;349;p29"/>
          <p:cNvSpPr txBox="1"/>
          <p:nvPr/>
        </p:nvSpPr>
        <p:spPr>
          <a:xfrm>
            <a:off x="9713913" y="2571750"/>
            <a:ext cx="7366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Aluno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9713913" y="3130550"/>
            <a:ext cx="7366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Aluno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1" name="Google Shape;351;p29"/>
          <p:cNvSpPr txBox="1"/>
          <p:nvPr/>
        </p:nvSpPr>
        <p:spPr>
          <a:xfrm>
            <a:off x="8696325" y="4429125"/>
            <a:ext cx="4127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2" name="Google Shape;352;p29"/>
          <p:cNvSpPr txBox="1"/>
          <p:nvPr/>
        </p:nvSpPr>
        <p:spPr>
          <a:xfrm>
            <a:off x="9458325" y="4429125"/>
            <a:ext cx="547688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53" name="Google Shape;353;p29"/>
          <p:cNvCxnSpPr>
            <a:endCxn id="349" idx="1"/>
          </p:cNvCxnSpPr>
          <p:nvPr/>
        </p:nvCxnSpPr>
        <p:spPr>
          <a:xfrm rot="10800000" flipH="1">
            <a:off x="9037713" y="2756694"/>
            <a:ext cx="676200" cy="1673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54" name="Google Shape;354;p29"/>
          <p:cNvCxnSpPr/>
          <p:nvPr/>
        </p:nvCxnSpPr>
        <p:spPr>
          <a:xfrm rot="-5400000">
            <a:off x="9535319" y="3845719"/>
            <a:ext cx="928688" cy="38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55" name="Google Shape;355;p29"/>
          <p:cNvSpPr txBox="1"/>
          <p:nvPr/>
        </p:nvSpPr>
        <p:spPr>
          <a:xfrm>
            <a:off x="450850" y="1643063"/>
            <a:ext cx="48397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a1 e a2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fazem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referência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objetos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diferentes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6" name="Google Shape;356;p29"/>
          <p:cNvSpPr txBox="1"/>
          <p:nvPr/>
        </p:nvSpPr>
        <p:spPr>
          <a:xfrm>
            <a:off x="450850" y="928688"/>
            <a:ext cx="110449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Quando um objeto é criado, é atribuído a variável, através do comando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new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r>
              <a:rPr lang="en-US" sz="14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máquina virtual aloca o espaço necessário para armazenar os valores dos membros dos objetos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/>
          <p:nvPr/>
        </p:nvSpPr>
        <p:spPr>
          <a:xfrm>
            <a:off x="7713663" y="1357313"/>
            <a:ext cx="2286000" cy="1785937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Memória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2" name="Google Shape;362;p30"/>
          <p:cNvSpPr txBox="1"/>
          <p:nvPr/>
        </p:nvSpPr>
        <p:spPr>
          <a:xfrm>
            <a:off x="8161338" y="3344863"/>
            <a:ext cx="4111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8923338" y="3344863"/>
            <a:ext cx="54927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64" name="Google Shape;364;p30"/>
          <p:cNvCxnSpPr>
            <a:stCxn id="362" idx="0"/>
          </p:cNvCxnSpPr>
          <p:nvPr/>
        </p:nvCxnSpPr>
        <p:spPr>
          <a:xfrm rot="10800000" flipH="1">
            <a:off x="8366919" y="2143063"/>
            <a:ext cx="774600" cy="120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65" name="Google Shape;365;p30"/>
          <p:cNvCxnSpPr/>
          <p:nvPr/>
        </p:nvCxnSpPr>
        <p:spPr>
          <a:xfrm rot="-5400000">
            <a:off x="8729663" y="2622550"/>
            <a:ext cx="1273175" cy="3143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grpSp>
        <p:nvGrpSpPr>
          <p:cNvPr id="366" name="Google Shape;366;p30"/>
          <p:cNvGrpSpPr/>
          <p:nvPr/>
        </p:nvGrpSpPr>
        <p:grpSpPr>
          <a:xfrm>
            <a:off x="8761413" y="1357313"/>
            <a:ext cx="1238250" cy="714375"/>
            <a:chOff x="7429520" y="3929066"/>
            <a:chExt cx="928694" cy="714380"/>
          </a:xfrm>
        </p:grpSpPr>
        <p:sp>
          <p:nvSpPr>
            <p:cNvPr id="367" name="Google Shape;367;p30"/>
            <p:cNvSpPr/>
            <p:nvPr/>
          </p:nvSpPr>
          <p:spPr>
            <a:xfrm>
              <a:off x="7429520" y="3929066"/>
              <a:ext cx="928694" cy="71438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368" name="Google Shape;368;p30"/>
            <p:cNvSpPr txBox="1"/>
            <p:nvPr/>
          </p:nvSpPr>
          <p:spPr>
            <a:xfrm>
              <a:off x="7500958" y="4071942"/>
              <a:ext cx="7360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Aluno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369" name="Google Shape;369;p30"/>
          <p:cNvSpPr txBox="1"/>
          <p:nvPr/>
        </p:nvSpPr>
        <p:spPr>
          <a:xfrm>
            <a:off x="593725" y="928688"/>
            <a:ext cx="441152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variável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a2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faz referência ao mesmo objeto que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a1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0" name="Google Shape;370;p30"/>
          <p:cNvSpPr txBox="1"/>
          <p:nvPr/>
        </p:nvSpPr>
        <p:spPr>
          <a:xfrm>
            <a:off x="906655" y="1550790"/>
            <a:ext cx="5999163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TesteAluno {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public static void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main(String[] args){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Aluno a1 =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new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Aluno();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Aluno a2 = a1;	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System.out.println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(a1)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System.out.println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(a2)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if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(a1 == a2)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System.out.println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("Ref. iguais");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else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     </a:t>
            </a:r>
            <a:r>
              <a:rPr lang="en-US" sz="1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System.out.println</a:t>
            </a:r>
            <a:r>
              <a:rPr lang="en-US" sz="1400" b="1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("Ref. diferentes");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1" name="Google Shape;371;p30"/>
          <p:cNvSpPr txBox="1"/>
          <p:nvPr/>
        </p:nvSpPr>
        <p:spPr>
          <a:xfrm>
            <a:off x="522288" y="214313"/>
            <a:ext cx="79311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REFERÊNCIAS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"/>
          <p:cNvSpPr txBox="1"/>
          <p:nvPr/>
        </p:nvSpPr>
        <p:spPr>
          <a:xfrm>
            <a:off x="593725" y="214313"/>
            <a:ext cx="49117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ACESSANDO ATRIBUTOS DA CLASSE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7" name="Google Shape;377;p31"/>
          <p:cNvSpPr txBox="1"/>
          <p:nvPr/>
        </p:nvSpPr>
        <p:spPr>
          <a:xfrm>
            <a:off x="522288" y="785813"/>
            <a:ext cx="1133475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Java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acessa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-se um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atributo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meio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operador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“.” Para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alterarmos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valores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guardados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atributos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um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objeto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atributos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são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acessados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pelo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8" name="Google Shape;378;p31"/>
          <p:cNvSpPr txBox="1"/>
          <p:nvPr/>
        </p:nvSpPr>
        <p:spPr>
          <a:xfrm>
            <a:off x="7823398" y="2511373"/>
            <a:ext cx="2880320" cy="24622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variável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r>
              <a:rPr lang="en-US" sz="10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faz referência ao objeto 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Aluno</a:t>
            </a:r>
            <a:r>
              <a:rPr lang="en-US" sz="10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0" name="Google Shape;380;p31"/>
          <p:cNvSpPr txBox="1"/>
          <p:nvPr/>
        </p:nvSpPr>
        <p:spPr>
          <a:xfrm>
            <a:off x="523875" y="4485819"/>
            <a:ext cx="1133316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Quando criamos um objeto os atributos de tipos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numéricos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são inicializados com 0, os atributos do tipo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boolean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são inicializados com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false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os demais atributos com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null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(vazio). Não especificamos um valor para telefone por isto foi exibido </a:t>
            </a: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null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na execução.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94C118-D7B3-EC5B-DE21-4F983E70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70" y="1574104"/>
            <a:ext cx="5257373" cy="260130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/>
        </p:nvSpPr>
        <p:spPr>
          <a:xfrm>
            <a:off x="593725" y="214313"/>
            <a:ext cx="14768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6" name="Google Shape;386;p32"/>
          <p:cNvSpPr txBox="1"/>
          <p:nvPr/>
        </p:nvSpPr>
        <p:spPr>
          <a:xfrm>
            <a:off x="523041" y="960911"/>
            <a:ext cx="11358642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 comportamentos da classe são implementados nos métodos de uma classe. Um método realiza diversas operações nos objetos.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 sem retorno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que um método não tenha retorno deve ser digitada a palavra </a:t>
            </a:r>
            <a:r>
              <a:rPr lang="en-US" sz="14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void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na definição do método.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8" name="Google Shape;388;p32"/>
          <p:cNvSpPr/>
          <p:nvPr/>
        </p:nvSpPr>
        <p:spPr>
          <a:xfrm>
            <a:off x="7407213" y="3735180"/>
            <a:ext cx="3571900" cy="40011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</a:t>
            </a:r>
            <a:r>
              <a:rPr lang="en-US" sz="1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this </a:t>
            </a:r>
            <a:r>
              <a:rPr lang="en-US" sz="1000" b="1" i="0" u="none" strike="noStrike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é usado para mostrar que estamos fazendo referência a um atributo e não a uma variável.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4B44ED-3A90-254F-99C3-458FF3DFD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04" y="2525951"/>
            <a:ext cx="5722270" cy="220158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3"/>
          <p:cNvSpPr txBox="1"/>
          <p:nvPr/>
        </p:nvSpPr>
        <p:spPr>
          <a:xfrm>
            <a:off x="593725" y="214313"/>
            <a:ext cx="147687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4" name="Google Shape;394;p33"/>
          <p:cNvSpPr txBox="1"/>
          <p:nvPr/>
        </p:nvSpPr>
        <p:spPr>
          <a:xfrm>
            <a:off x="523042" y="1071547"/>
            <a:ext cx="113586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 com retorno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que um método tenha retorno deve ser inserido o tipo de retorno na definição do método.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6" name="Google Shape;396;p33"/>
          <p:cNvSpPr/>
          <p:nvPr/>
        </p:nvSpPr>
        <p:spPr>
          <a:xfrm>
            <a:off x="3066889" y="2167812"/>
            <a:ext cx="3571900" cy="24622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Inserir o método saque na classe </a:t>
            </a:r>
            <a:r>
              <a:rPr lang="en-US" sz="10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Conta</a:t>
            </a:r>
            <a:endParaRPr sz="1000" b="1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5D7F90-A04A-7ABE-4182-DADC4419C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237" y="2878922"/>
            <a:ext cx="4693058" cy="186022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4"/>
          <p:cNvSpPr txBox="1"/>
          <p:nvPr/>
        </p:nvSpPr>
        <p:spPr>
          <a:xfrm>
            <a:off x="593725" y="214313"/>
            <a:ext cx="33830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TESTANDO OS MÉTODOS</a:t>
            </a:r>
            <a:endParaRPr sz="2000" b="1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2" name="Google Shape;402;p34"/>
          <p:cNvSpPr txBox="1"/>
          <p:nvPr/>
        </p:nvSpPr>
        <p:spPr>
          <a:xfrm>
            <a:off x="572765" y="901451"/>
            <a:ext cx="1135864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 a classe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SaqueDeposito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irá conter o método de chamada do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main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para execução.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Construir uma conta e atribuir valores para teste.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03" name="Google Shape;403;p34" descr="https://lh4.googleusercontent.com/Zz_DOqR-bSaIvISoEnMrnP3wW5qSH1wzEmXvt2hcMPSSCgOOMUhwBWfAyn2BUqQKtLkVuofYk0slXoC6QKdkM8gP2HMDTxhO19tJwgrEcy-2Y_h97OjLo3TBcD-TMbJH9Ztwwa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63400" y="1927144"/>
            <a:ext cx="6338888" cy="3630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1;p34">
            <a:extLst>
              <a:ext uri="{FF2B5EF4-FFF2-40B4-BE49-F238E27FC236}">
                <a16:creationId xmlns:a16="http://schemas.microsoft.com/office/drawing/2014/main" id="{77FC1CC6-CC9F-8101-6D7C-34C8A84EF629}"/>
              </a:ext>
            </a:extLst>
          </p:cNvPr>
          <p:cNvSpPr txBox="1"/>
          <p:nvPr/>
        </p:nvSpPr>
        <p:spPr>
          <a:xfrm>
            <a:off x="461645" y="183833"/>
            <a:ext cx="33830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dirty="0">
                <a:solidFill>
                  <a:schemeClr val="lt1"/>
                </a:solidFill>
              </a:rPr>
              <a:t>INFERÊNCIA</a:t>
            </a:r>
            <a:endParaRPr sz="2000" b="1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3BA779-73F8-D389-7DA2-19AAFC924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28" y="2179577"/>
            <a:ext cx="4323525" cy="199826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09EC45-4604-22F5-9F8F-FA098E51F090}"/>
              </a:ext>
            </a:extLst>
          </p:cNvPr>
          <p:cNvSpPr txBox="1"/>
          <p:nvPr/>
        </p:nvSpPr>
        <p:spPr>
          <a:xfrm>
            <a:off x="468788" y="1012428"/>
            <a:ext cx="112528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A inferência foi introduzida no Java 10 ele permite que você declare uma variável sem explicitamente fornecer o tipo usando a palavra-chave </a:t>
            </a:r>
            <a:r>
              <a:rPr lang="pt-BR" b="1" dirty="0"/>
              <a:t>var</a:t>
            </a:r>
            <a:r>
              <a:rPr lang="pt-BR" dirty="0"/>
              <a:t>, deixando o compilador inferir o tipo da variável com base no valor atribuído a ela. O uso do </a:t>
            </a:r>
            <a:r>
              <a:rPr lang="pt-BR" b="1" dirty="0"/>
              <a:t>var</a:t>
            </a:r>
            <a:r>
              <a:rPr lang="pt-BR" dirty="0"/>
              <a:t> é opcional e não é apropriado em todos os cenários. </a:t>
            </a:r>
          </a:p>
        </p:txBody>
      </p:sp>
    </p:spTree>
    <p:extLst>
      <p:ext uri="{BB962C8B-B14F-4D97-AF65-F5344CB8AC3E}">
        <p14:creationId xmlns:p14="http://schemas.microsoft.com/office/powerpoint/2010/main" val="2490727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522288" y="0"/>
            <a:ext cx="10972800" cy="7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</a:t>
            </a:r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506723" y="846064"/>
            <a:ext cx="11291266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São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armazenadas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memória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RAM da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máquina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 As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podem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guardar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dados de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tipos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numéricos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textos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booleanos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referências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objetos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 O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variável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não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começar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um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número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não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ser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palavra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reservada</a:t>
            </a:r>
            <a:r>
              <a:rPr lang="en-US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</a:p>
          <a:p>
            <a:pPr marL="342900" lvl="0" indent="-2540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646523" y="1429470"/>
            <a:ext cx="10971213" cy="12954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Declaração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-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Tipo da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numero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double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media;  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646523" y="3068960"/>
            <a:ext cx="11151465" cy="181588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declaração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pode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ser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realizada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em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qualquer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linha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Não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necessário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declarar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todas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as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começo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0" i="0" u="none" strike="noStrike" cap="none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numero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 30;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System.out.println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numero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);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double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numero2= 87.3;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System.out.println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 numero2);</a:t>
            </a: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46523" y="5166920"/>
            <a:ext cx="110775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instância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atributos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As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instâncias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são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definidas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dentro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um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só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são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inicializadas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quando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instanciada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"/>
          <p:cNvSpPr txBox="1"/>
          <p:nvPr/>
        </p:nvSpPr>
        <p:spPr>
          <a:xfrm>
            <a:off x="593725" y="214313"/>
            <a:ext cx="28602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ENTRADA DE DADOS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593725" y="1330608"/>
            <a:ext cx="1130525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Quando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falamos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processamento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dados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computador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a entrada de dados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são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dados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obtidos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forma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bruta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colhidos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mundo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real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através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algum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dispositivo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entrada.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Exemplos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5725" marR="0" lvl="0" indent="-85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Teclado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5725" marR="0" lvl="0" indent="-85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Arquivo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5725" marR="0" lvl="0" indent="-85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Leitores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5725" marR="0" lvl="0" indent="-85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Mouse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5725" marR="0" lvl="0" indent="-857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Sensores</a:t>
            </a: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/>
          <p:nvPr/>
        </p:nvSpPr>
        <p:spPr>
          <a:xfrm>
            <a:off x="225696" y="870101"/>
            <a:ext cx="11834224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 Scanner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Facilita a entrada de dados no Java, surgiu a partir do Java 5 com o objetivo de facilitar a entrada de dados no modo Console.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das características mais interessante da classe Scanner é a possibilidade de obter o valor digitado diretamente no formato do tipo primitivo que o usuário digitar. 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isso basta utilizarmos os métodos </a:t>
            </a:r>
            <a:r>
              <a:rPr lang="pt-BR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tipo primitivo no formato </a:t>
            </a:r>
            <a:r>
              <a:rPr lang="pt-BR" sz="12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nextTipoDado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 conforme exemplo abaixo: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6987" y="2260085"/>
            <a:ext cx="3543893" cy="1381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070" y="4202610"/>
            <a:ext cx="3787729" cy="191736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/>
          <p:nvPr/>
        </p:nvSpPr>
        <p:spPr>
          <a:xfrm>
            <a:off x="436089" y="3717479"/>
            <a:ext cx="99097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4;p36">
            <a:extLst>
              <a:ext uri="{FF2B5EF4-FFF2-40B4-BE49-F238E27FC236}">
                <a16:creationId xmlns:a16="http://schemas.microsoft.com/office/drawing/2014/main" id="{D8912974-3566-CFB3-8FFF-F536B533CCFC}"/>
              </a:ext>
            </a:extLst>
          </p:cNvPr>
          <p:cNvSpPr txBox="1"/>
          <p:nvPr/>
        </p:nvSpPr>
        <p:spPr>
          <a:xfrm>
            <a:off x="225696" y="170783"/>
            <a:ext cx="28602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ENTRADA DE DADOS</a:t>
            </a:r>
            <a:endParaRPr sz="2000" b="1" i="0" u="none" strike="noStrike" cap="none" dirty="0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 txBox="1"/>
          <p:nvPr/>
        </p:nvSpPr>
        <p:spPr>
          <a:xfrm>
            <a:off x="317656" y="204153"/>
            <a:ext cx="286020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ENTRADA DE DADOS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5" name="Google Shape;415;p36"/>
          <p:cNvSpPr txBox="1"/>
          <p:nvPr/>
        </p:nvSpPr>
        <p:spPr>
          <a:xfrm>
            <a:off x="262558" y="874691"/>
            <a:ext cx="115212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Essa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possui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vários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métodos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possibilitam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diferentes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entradas de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diferentes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tipos</a:t>
            </a:r>
            <a:r>
              <a:rPr lang="en-US" dirty="0">
                <a:solidFill>
                  <a:schemeClr val="dk1"/>
                </a:solidFill>
              </a:rPr>
              <a:t>.</a:t>
            </a:r>
            <a:endParaRPr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8B1297-DD19-F029-6527-008499A7D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25" y="1613314"/>
            <a:ext cx="5371276" cy="355927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/>
        </p:nvSpPr>
        <p:spPr>
          <a:xfrm>
            <a:off x="593725" y="214313"/>
            <a:ext cx="49573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SAÍDA DE DADOS COM FORMATAÇÃO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29" name="Google Shape;429;p38"/>
          <p:cNvSpPr txBox="1"/>
          <p:nvPr/>
        </p:nvSpPr>
        <p:spPr>
          <a:xfrm>
            <a:off x="385614" y="895633"/>
            <a:ext cx="106442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Para saída de dados formatada podemos utilizar o método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printf()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0" name="Google Shape;430;p38"/>
          <p:cNvSpPr/>
          <p:nvPr/>
        </p:nvSpPr>
        <p:spPr>
          <a:xfrm>
            <a:off x="1094546" y="1470718"/>
            <a:ext cx="7088892" cy="60024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1" name="Google Shape;431;p38"/>
          <p:cNvSpPr txBox="1"/>
          <p:nvPr/>
        </p:nvSpPr>
        <p:spPr>
          <a:xfrm>
            <a:off x="1297507" y="1605391"/>
            <a:ext cx="6920384" cy="30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System.out.printf(expressão_de_controle, argumento1, argumento2, ...);</a:t>
            </a:r>
            <a:endParaRPr sz="14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34" name="Google Shape;434;p3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28110" y="2602731"/>
            <a:ext cx="5478843" cy="253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/>
          <p:nvPr/>
        </p:nvSpPr>
        <p:spPr>
          <a:xfrm>
            <a:off x="593725" y="214313"/>
            <a:ext cx="49573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SAÍDA DE DADOS COM FORMATAÇÃO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513080" y="1013460"/>
            <a:ext cx="112903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en-US" dirty="0"/>
              <a:t>No exemplo abaixo queremos imprimir o nome, idade e a altura de uma pessoa</a:t>
            </a:r>
          </a:p>
          <a:p>
            <a:endParaRPr lang="pt-BR" altLang="en-US" dirty="0"/>
          </a:p>
          <a:p>
            <a:r>
              <a:rPr lang="pt-BR" altLang="en-US" dirty="0"/>
              <a:t>“</a:t>
            </a:r>
            <a:r>
              <a:rPr lang="pt-BR" altLang="en-US" b="1" dirty="0"/>
              <a:t>Amaral </a:t>
            </a:r>
            <a:r>
              <a:rPr lang="pt-BR" altLang="en-US" dirty="0"/>
              <a:t>tem </a:t>
            </a:r>
            <a:r>
              <a:rPr lang="pt-BR" altLang="en-US" b="1" dirty="0"/>
              <a:t>50 </a:t>
            </a:r>
            <a:r>
              <a:rPr lang="pt-BR" altLang="en-US" dirty="0"/>
              <a:t>anos e </a:t>
            </a:r>
            <a:r>
              <a:rPr lang="pt-BR" altLang="en-US" b="1" dirty="0"/>
              <a:t>1,55</a:t>
            </a:r>
            <a:r>
              <a:rPr lang="pt-BR" altLang="en-US" dirty="0"/>
              <a:t> de altura”, </a:t>
            </a:r>
          </a:p>
          <a:p>
            <a:endParaRPr lang="pt-BR" altLang="en-US" dirty="0"/>
          </a:p>
          <a:p>
            <a:r>
              <a:rPr lang="pt-BR" altLang="en-US" dirty="0"/>
              <a:t>onde os caracteres em destaque devem ser substituídos pelos dados do usuário.</a:t>
            </a:r>
          </a:p>
          <a:p>
            <a:endParaRPr lang="pt-BR" altLang="en-US" dirty="0"/>
          </a:p>
          <a:p>
            <a:r>
              <a:rPr lang="pt-BR" altLang="en-US" dirty="0"/>
              <a:t>Podemos fazer isso colocando indicadores de formato nas posições em que os dados devem ser impressos. </a:t>
            </a:r>
          </a:p>
          <a:p>
            <a:r>
              <a:rPr lang="pt-BR" altLang="en-US" dirty="0"/>
              <a:t>Desse modo, a </a:t>
            </a:r>
            <a:r>
              <a:rPr lang="pt-BR" altLang="en-US" dirty="0" err="1"/>
              <a:t>string</a:t>
            </a:r>
            <a:r>
              <a:rPr lang="pt-BR" altLang="en-US" dirty="0"/>
              <a:t> de formatação ficaria assim: “%s tem %d anos e %f de altura”.</a:t>
            </a:r>
          </a:p>
          <a:p>
            <a:endParaRPr lang="pt-BR" alt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05" y="3248660"/>
            <a:ext cx="7665085" cy="207137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/>
        </p:nvSpPr>
        <p:spPr>
          <a:xfrm>
            <a:off x="593725" y="214313"/>
            <a:ext cx="60517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ENTRADA/SAÍDA DE DADOS COM JOptionPane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1" name="Google Shape;441;p39"/>
          <p:cNvSpPr txBox="1"/>
          <p:nvPr/>
        </p:nvSpPr>
        <p:spPr>
          <a:xfrm>
            <a:off x="385614" y="895633"/>
            <a:ext cx="106442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 outra forma de saída de dados é utilizando  classe 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JOptionPane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pacote swing.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42" name="Google Shape;442;p3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19200" y="1700808"/>
            <a:ext cx="6260676" cy="2114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/>
          <p:nvPr/>
        </p:nvSpPr>
        <p:spPr>
          <a:xfrm>
            <a:off x="593725" y="214313"/>
            <a:ext cx="14670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8" name="Google Shape;448;p40"/>
          <p:cNvSpPr txBox="1"/>
          <p:nvPr/>
        </p:nvSpPr>
        <p:spPr>
          <a:xfrm>
            <a:off x="385614" y="895633"/>
            <a:ext cx="106442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1) Criar uma classe com o nome Tabuada que exiba o conteúdo conforme abaixo:</a:t>
            </a:r>
            <a:endParaRPr sz="1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49" name="Google Shape;449;p4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93725" y="1340768"/>
            <a:ext cx="930285" cy="1801417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40"/>
          <p:cNvSpPr/>
          <p:nvPr/>
        </p:nvSpPr>
        <p:spPr>
          <a:xfrm>
            <a:off x="576783" y="3573016"/>
            <a:ext cx="953392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2) Faça um programa para ler os dados de 4 pessoas contendo nome, peso e altura.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860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Calcule e escreva: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996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nome da pessoa com maior peso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996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nome da pessoa com maior altura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996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média de peso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996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média de altura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/>
          <p:nvPr/>
        </p:nvSpPr>
        <p:spPr>
          <a:xfrm>
            <a:off x="593725" y="214313"/>
            <a:ext cx="146706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  <a:endParaRPr sz="2000" b="1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6" name="Google Shape;456;p41"/>
          <p:cNvSpPr txBox="1"/>
          <p:nvPr/>
        </p:nvSpPr>
        <p:spPr>
          <a:xfrm>
            <a:off x="385614" y="895633"/>
            <a:ext cx="10644262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3) Liste os fatoriais de 1 a 10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 ser exibido da seguinte maneira: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1860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Fatorial de 1 é : 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1860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Fatorial de 2 é : 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1860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Fatorial de 3 é : 6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365795" y="2376680"/>
            <a:ext cx="1128706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4) Usando a classe JOptionPane, leia nome, telefone, email e salário do teclado e exiba as informações digitadas na tela com salário com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1860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acréscimo de 10%.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8" name="Google Shape;458;p41"/>
          <p:cNvSpPr/>
          <p:nvPr/>
        </p:nvSpPr>
        <p:spPr>
          <a:xfrm>
            <a:off x="406574" y="3501008"/>
            <a:ext cx="106571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5) Crie um programa que leia um número inteiro e imprima o seu antecessor e eu sucessor.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522288" y="0"/>
            <a:ext cx="10972800" cy="7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 dirty="0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TEXT BLOCKS</a:t>
            </a:r>
          </a:p>
        </p:txBody>
      </p:sp>
      <p:sp>
        <p:nvSpPr>
          <p:cNvPr id="122" name="Google Shape;122;p4"/>
          <p:cNvSpPr txBox="1">
            <a:spLocks noGrp="1"/>
          </p:cNvSpPr>
          <p:nvPr>
            <p:ph type="body" idx="1"/>
          </p:nvPr>
        </p:nvSpPr>
        <p:spPr>
          <a:xfrm>
            <a:off x="506723" y="846064"/>
            <a:ext cx="11291266" cy="78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2075" lvl="0" indent="-3175" algn="just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Foi introduzido no Java 13 como Preview e em versões posteriores foi integrado de forma definitiva. Facilita a escrita e leitura de </a:t>
            </a:r>
            <a:r>
              <a:rPr lang="pt-BR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strings</a:t>
            </a: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longas e multilinhas, a </a:t>
            </a:r>
            <a:r>
              <a:rPr lang="pt-BR" sz="1400" dirty="0" err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string</a:t>
            </a:r>
            <a:r>
              <a:rPr lang="pt-BR" sz="1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delimitada por três aspas duplas  (""") e permitem preservar espaços em branco, tornando mais fácil a escrita.</a:t>
            </a: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7DAD85-7836-ECBE-F363-FE6281A34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82" y="1878238"/>
            <a:ext cx="4473328" cy="21261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CC89B7-9057-B870-EBFA-32F34F713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555" y="3429000"/>
            <a:ext cx="4770533" cy="173751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361BABA-B27C-BC89-FA45-938D5934363B}"/>
              </a:ext>
            </a:extLst>
          </p:cNvPr>
          <p:cNvSpPr txBox="1"/>
          <p:nvPr/>
        </p:nvSpPr>
        <p:spPr>
          <a:xfrm>
            <a:off x="6647180" y="2941320"/>
            <a:ext cx="3411220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sz="1200" dirty="0"/>
              <a:t>Exemplo sem o uso do </a:t>
            </a:r>
            <a:r>
              <a:rPr lang="pt-BR" sz="1200" dirty="0" err="1"/>
              <a:t>Text</a:t>
            </a:r>
            <a:r>
              <a:rPr lang="pt-BR" sz="1200" dirty="0"/>
              <a:t> </a:t>
            </a:r>
            <a:r>
              <a:rPr lang="pt-BR" sz="1200" dirty="0" err="1"/>
              <a:t>Blocks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64825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666750" y="128588"/>
            <a:ext cx="10971213" cy="72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TIPOS PRIMITIVOS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31" name="Google Shape;131;p5"/>
          <p:cNvGraphicFramePr/>
          <p:nvPr>
            <p:extLst>
              <p:ext uri="{D42A27DB-BD31-4B8C-83A1-F6EECF244321}">
                <p14:modId xmlns:p14="http://schemas.microsoft.com/office/powerpoint/2010/main" val="1840357442"/>
              </p:ext>
            </p:extLst>
          </p:nvPr>
        </p:nvGraphicFramePr>
        <p:xfrm>
          <a:off x="3589393" y="1621387"/>
          <a:ext cx="5011625" cy="3204945"/>
        </p:xfrm>
        <a:graphic>
          <a:graphicData uri="http://schemas.openxmlformats.org/drawingml/2006/table">
            <a:tbl>
              <a:tblPr firstRow="1" bandRow="1">
                <a:noFill/>
                <a:tableStyleId>{E4B38087-06AB-4186-8208-15CA7139D0D5}</a:tableStyleId>
              </a:tblPr>
              <a:tblGrid>
                <a:gridCol w="304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Tipo</a:t>
                      </a:r>
                      <a:endParaRPr sz="1800" u="none" strike="noStrike" cap="none"/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Tamanho</a:t>
                      </a:r>
                      <a:endParaRPr sz="1800" u="none" strike="noStrike" cap="none"/>
                    </a:p>
                  </a:txBody>
                  <a:tcPr marL="121900" marR="121900"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byte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 byte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6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short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 bytes</a:t>
                      </a:r>
                      <a:endParaRPr sz="1400" u="none" strike="noStrike" cap="none"/>
                    </a:p>
                  </a:txBody>
                  <a:tcPr marL="121900" marR="121900"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int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4 bytes</a:t>
                      </a:r>
                      <a:endParaRPr sz="1400" u="none" strike="noStrike" cap="none"/>
                    </a:p>
                  </a:txBody>
                  <a:tcPr marL="121900" marR="121900"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long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8 bytes</a:t>
                      </a:r>
                      <a:endParaRPr sz="1400" u="none" strike="noStrike" cap="none"/>
                    </a:p>
                  </a:txBody>
                  <a:tcPr marL="121900" marR="121900" marT="45700" marB="4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float</a:t>
                      </a:r>
                      <a:endParaRPr sz="14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4 bytes</a:t>
                      </a:r>
                      <a:endParaRPr sz="1400" u="none" strike="noStrike" cap="none"/>
                    </a:p>
                  </a:txBody>
                  <a:tcPr marL="121900" marR="121900" marT="45700" marB="457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double</a:t>
                      </a:r>
                      <a:endParaRPr sz="1400" u="none" strike="noStrike" cap="none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8 bytes</a:t>
                      </a:r>
                      <a:endParaRPr sz="1400" u="none" strike="noStrike" cap="none"/>
                    </a:p>
                  </a:txBody>
                  <a:tcPr marL="121900" marR="121900" marT="45700" marB="457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boolean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 bit</a:t>
                      </a:r>
                      <a:endParaRPr sz="1400" u="none" strike="noStrike" cap="none"/>
                    </a:p>
                  </a:txBody>
                  <a:tcPr marL="121900" marR="121900" marT="45700" marB="457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char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2 bytes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121900" marR="121900" marT="45700" marB="457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2" name="Google Shape;132;p5"/>
          <p:cNvSpPr txBox="1"/>
          <p:nvPr/>
        </p:nvSpPr>
        <p:spPr>
          <a:xfrm>
            <a:off x="2035278" y="5098133"/>
            <a:ext cx="9399638" cy="2769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primitivo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char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armazena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apenas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caractere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Quando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necessário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armazenar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texto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devemos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utilizar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tipo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String.</a:t>
            </a:r>
            <a:endParaRPr sz="12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406574" y="933876"/>
            <a:ext cx="1076483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variável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primitivo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armazena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valor do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seu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que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foi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declarado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Abaixo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lista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principais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primitivos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As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devem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ser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declaradas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respeitando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-se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sintaxe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básica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“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tipo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nomeVariavel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esta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convenção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é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chamada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de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CamelCase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431800" y="793750"/>
            <a:ext cx="11758613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AutoNum type="arabicParenR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um novo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projeto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 Eclipse com 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aula2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4323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pacote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exercicios</a:t>
            </a:r>
            <a:endParaRPr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4323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ExercicioVariaveis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pacote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exercicios</a:t>
            </a:r>
            <a:endParaRPr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4323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Declarar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as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idade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peso 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altura</a:t>
            </a: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Deverá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ser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impresso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 console 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seguinte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resultado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522288" y="85725"/>
            <a:ext cx="6916737" cy="7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EXERCÍCIOS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522288" y="3826795"/>
            <a:ext cx="11758612" cy="116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2)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nova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classe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CalculadoraMedia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Criar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4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variáveis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com o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nome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nota1, nota2, nota3 e nota 4 com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valores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iniciais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qualquer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e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exibir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média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no console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37593" y="4751591"/>
            <a:ext cx="15875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29439" y="2686050"/>
            <a:ext cx="20351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307975" y="60325"/>
            <a:ext cx="10972800" cy="72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RESOLUÇÃO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93725" y="3571875"/>
            <a:ext cx="69723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22288" y="1143000"/>
            <a:ext cx="87217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27025" y="1892461"/>
            <a:ext cx="7747000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5159102" y="2820988"/>
            <a:ext cx="5688632" cy="256097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20204"/>
              <a:buNone/>
            </a:pPr>
            <a:r>
              <a:rPr lang="en-US" sz="1000" b="1" i="0" u="none" strike="noStrike" cap="none" dirty="0" err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Conversão</a:t>
            </a:r>
            <a:r>
              <a:rPr lang="en-US" sz="1000" b="1" i="0" u="none" strike="noStrike" cap="none" dirty="0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1" i="0" u="none" strike="noStrike" cap="none" dirty="0" err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implícita</a:t>
            </a:r>
            <a:r>
              <a:rPr lang="en-US" sz="1000" b="1" i="0" u="none" strike="noStrike" cap="none" dirty="0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A </a:t>
            </a:r>
            <a:r>
              <a:rPr lang="en-US" sz="1000" b="1" i="0" u="none" strike="noStrike" cap="none" dirty="0" err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variável</a:t>
            </a:r>
            <a:r>
              <a:rPr lang="en-US" sz="1000" b="1" i="0" u="none" strike="noStrike" cap="none" dirty="0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 </a:t>
            </a:r>
            <a:r>
              <a:rPr lang="en-US" sz="1000" b="1" i="0" u="none" strike="noStrike" cap="none" dirty="0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 um </a:t>
            </a:r>
            <a:r>
              <a:rPr lang="en-US" sz="1000" b="1" i="0" u="none" strike="noStrike" cap="none" dirty="0" err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tipo</a:t>
            </a:r>
            <a:r>
              <a:rPr lang="en-US" sz="1000" b="1" i="0" u="none" strike="noStrike" cap="none" dirty="0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1" i="0" u="none" strike="noStrike" cap="none" dirty="0" err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maior</a:t>
            </a:r>
            <a:r>
              <a:rPr lang="en-US" sz="1000" b="1" i="0" u="none" strike="noStrike" cap="none" dirty="0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1" i="0" u="none" strike="noStrike" cap="none" dirty="0" err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receberá</a:t>
            </a:r>
            <a:r>
              <a:rPr lang="en-US" sz="1000" b="1" i="0" u="none" strike="noStrike" cap="none" dirty="0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o valor da </a:t>
            </a:r>
            <a:r>
              <a:rPr lang="en-US" sz="1000" b="1" i="0" u="none" strike="noStrike" cap="none" dirty="0" err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variável</a:t>
            </a:r>
            <a:r>
              <a:rPr lang="en-US" sz="1000" b="1" i="0" u="none" strike="noStrike" cap="none" dirty="0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1000" b="1" i="0" u="none" strike="noStrike" cap="none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</a:t>
            </a:r>
            <a:r>
              <a:rPr lang="en-US" sz="1000" b="1" i="0" u="none" strike="noStrike" cap="none" dirty="0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522288" y="214313"/>
            <a:ext cx="41576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CASTING DE TIPOS PRIMITIVOS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493911" y="979512"/>
            <a:ext cx="11142662" cy="52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É possível atribuirmos o valor de um tipo de variável a uma de outro tipo.  Conversões de tipos primitivos boolean não podem ser feitas.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5159102" y="3349717"/>
            <a:ext cx="2664296" cy="248402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1" i="0" u="none" strike="noStrike" cap="none" dirty="0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casting de um double para um </a:t>
            </a:r>
            <a:r>
              <a:rPr lang="en-US" sz="1000" b="1" i="0" u="none" strike="noStrike" cap="none" dirty="0" err="1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inteiro</a:t>
            </a:r>
            <a:r>
              <a:rPr lang="en-US" sz="1000" b="1" i="0" u="none" strike="noStrike" cap="none" dirty="0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5151809" y="3871141"/>
            <a:ext cx="5695925" cy="402291"/>
          </a:xfrm>
          <a:prstGeom prst="rect">
            <a:avLst/>
          </a:prstGeom>
          <a:solidFill>
            <a:srgbClr val="FFFFFF"/>
          </a:solidFill>
          <a:ln w="25550" cap="sq" cmpd="sng">
            <a:solidFill>
              <a:srgbClr val="4F81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</a:pPr>
            <a:r>
              <a:rPr lang="en-US" sz="1000" b="1" i="0" u="none" strike="noStrike" cap="none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Uma variável 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float</a:t>
            </a:r>
            <a:r>
              <a:rPr lang="en-US" sz="1000" b="1" i="0" u="none" strike="noStrike" cap="none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não pode receber um 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double</a:t>
            </a:r>
            <a:r>
              <a:rPr lang="en-US" sz="1000" b="1" i="0" u="none" strike="noStrike" cap="none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sem conversão pois todos os literais com ponto flutuante são 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double</a:t>
            </a:r>
            <a:r>
              <a:rPr lang="en-US" sz="1000" b="1" i="0" u="none" strike="noStrike" cap="none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 A letra 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</a:t>
            </a:r>
            <a:r>
              <a:rPr lang="en-US" sz="1000" b="1" i="0" u="none" strike="noStrike" cap="none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indica que a variável é um do tipo 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float</a:t>
            </a:r>
            <a:r>
              <a:rPr lang="en-US" sz="1000" b="1" i="0" u="none" strike="noStrike" cap="none">
                <a:solidFill>
                  <a:srgbClr val="1F497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2571</Words>
  <Application>Microsoft Office PowerPoint</Application>
  <PresentationFormat>Personalizar</PresentationFormat>
  <Paragraphs>377</Paragraphs>
  <Slides>47</Slides>
  <Notes>46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3" baseType="lpstr">
      <vt:lpstr>Noto Sans Symbols</vt:lpstr>
      <vt:lpstr>Times New Roman</vt:lpstr>
      <vt:lpstr>Roboto</vt:lpstr>
      <vt:lpstr>Arial</vt:lpstr>
      <vt:lpstr>Calibri</vt:lpstr>
      <vt:lpstr>Tema do Office</vt:lpstr>
      <vt:lpstr>Apresentação do PowerPoint</vt:lpstr>
      <vt:lpstr>Apresentação do PowerPoint</vt:lpstr>
      <vt:lpstr>PALAVRAS-CHAVE</vt:lpstr>
      <vt:lpstr>VARIÁVEIS</vt:lpstr>
      <vt:lpstr>TEXT BLOCKS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OPERADORES ARITMÉTICOS</vt:lpstr>
      <vt:lpstr>OPERADORES RELACIONAL</vt:lpstr>
      <vt:lpstr>OPERADORES ATRIBUIÇÃO</vt:lpstr>
      <vt:lpstr>OPERADORES LÓGICOS</vt:lpstr>
      <vt:lpstr>IF/ELSE </vt:lpstr>
      <vt:lpstr>Apresentação do PowerPoint</vt:lpstr>
      <vt:lpstr>IF/ELSE </vt:lpstr>
      <vt:lpstr>IF/ELSE </vt:lpstr>
      <vt:lpstr>EXERCÍCIOS</vt:lpstr>
      <vt:lpstr>EXERCÍCIOS</vt:lpstr>
      <vt:lpstr>RESOLUÇÃO</vt:lpstr>
      <vt:lpstr>SWITCH</vt:lpstr>
      <vt:lpstr>SWITCH</vt:lpstr>
      <vt:lpstr>SWITCH</vt:lpstr>
      <vt:lpstr>SWITCH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</dc:creator>
  <cp:lastModifiedBy>Roni Schanuel</cp:lastModifiedBy>
  <cp:revision>21</cp:revision>
  <dcterms:created xsi:type="dcterms:W3CDTF">2022-04-08T18:01:00Z</dcterms:created>
  <dcterms:modified xsi:type="dcterms:W3CDTF">2023-12-28T00:43:17Z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1A152FC2D84049AB933C7BAC52BE2249</vt:lpwstr>
  </property>
  <property fmtid="{D5CDD505-2E9C-101B-9397-08002B2CF9AE}" pid="3" name="KSOProductBuildVer">
    <vt:lpwstr>1046-11.2.0.11254</vt:lpwstr>
  </property>
  <property fmtid="{D5CDD505-2E9C-101B-9397-08002B2CF9AE}" pid="4" name="MSIP_Label_5c88f678-0b6e-4995-8ab3-bcc8062be905_Enabled">
    <vt:lpwstr>true</vt:lpwstr>
  </property>
  <property fmtid="{D5CDD505-2E9C-101B-9397-08002B2CF9AE}" pid="5" name="MSIP_Label_5c88f678-0b6e-4995-8ab3-bcc8062be905_SetDate">
    <vt:lpwstr>2023-12-11T01:18:18Z</vt:lpwstr>
  </property>
  <property fmtid="{D5CDD505-2E9C-101B-9397-08002B2CF9AE}" pid="6" name="MSIP_Label_5c88f678-0b6e-4995-8ab3-bcc8062be905_Method">
    <vt:lpwstr>Standard</vt:lpwstr>
  </property>
  <property fmtid="{D5CDD505-2E9C-101B-9397-08002B2CF9AE}" pid="7" name="MSIP_Label_5c88f678-0b6e-4995-8ab3-bcc8062be905_Name">
    <vt:lpwstr>Ostensivo</vt:lpwstr>
  </property>
  <property fmtid="{D5CDD505-2E9C-101B-9397-08002B2CF9AE}" pid="8" name="MSIP_Label_5c88f678-0b6e-4995-8ab3-bcc8062be905_SiteId">
    <vt:lpwstr>d0c698d4-e4ea-4ee9-a79d-f2d7a78399c8</vt:lpwstr>
  </property>
  <property fmtid="{D5CDD505-2E9C-101B-9397-08002B2CF9AE}" pid="9" name="MSIP_Label_5c88f678-0b6e-4995-8ab3-bcc8062be905_ActionId">
    <vt:lpwstr>b45a44d1-9535-46a9-9a5c-2f218167a79b</vt:lpwstr>
  </property>
  <property fmtid="{D5CDD505-2E9C-101B-9397-08002B2CF9AE}" pid="10" name="MSIP_Label_5c88f678-0b6e-4995-8ab3-bcc8062be905_ContentBits">
    <vt:lpwstr>0</vt:lpwstr>
  </property>
</Properties>
</file>