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0413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6979AA3-B73D-48D8-A94F-08BE83D570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0" name="Google Shape;34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dt" idx="10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sldNum" idx="12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69256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body" idx="1"/>
          </p:nvPr>
        </p:nvSpPr>
        <p:spPr>
          <a:xfrm rot="5400000">
            <a:off x="3831962" y="-1622239"/>
            <a:ext cx="4524375" cy="10969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dt" idx="10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sldNum" idx="12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1"/>
          <p:cNvSpPr txBox="1">
            <a:spLocks noGrp="1"/>
          </p:cNvSpPr>
          <p:nvPr>
            <p:ph type="title"/>
          </p:nvPr>
        </p:nvSpPr>
        <p:spPr>
          <a:xfrm rot="5400000">
            <a:off x="7283445" y="1829244"/>
            <a:ext cx="5849937" cy="274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body" idx="1"/>
          </p:nvPr>
        </p:nvSpPr>
        <p:spPr>
          <a:xfrm rot="5400000">
            <a:off x="1697230" y="-813070"/>
            <a:ext cx="5849937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dt" idx="10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sldNum" idx="12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dt" idx="10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69256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10969256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sldNum" idx="12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dt" idx="10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sldNum" idx="12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69256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538198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2"/>
          </p:nvPr>
        </p:nvSpPr>
        <p:spPr>
          <a:xfrm>
            <a:off x="6194678" y="1600201"/>
            <a:ext cx="5384099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dt" idx="10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69256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sldNum" idx="12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body"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body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dt" idx="10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sldNum" idx="12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>
            <a:spLocks noGrp="1"/>
          </p:cNvSpPr>
          <p:nvPr>
            <p:ph type="pic" idx="2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 panose="020206030504050203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 panose="02020603050405020304"/>
              <a:buNone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1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dt" idx="10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69256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10969256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dt" idx="10"/>
          </p:nvPr>
        </p:nvSpPr>
        <p:spPr>
          <a:xfrm>
            <a:off x="609521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" name="Google Shape;9;p30"/>
          <p:cNvSpPr txBox="1"/>
          <p:nvPr/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 panose="020206030504050203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10;p30"/>
          <p:cNvSpPr txBox="1">
            <a:spLocks noGrp="1"/>
          </p:cNvSpPr>
          <p:nvPr>
            <p:ph type="sldNum" idx="12"/>
          </p:nvPr>
        </p:nvSpPr>
        <p:spPr>
          <a:xfrm>
            <a:off x="8736463" y="6356350"/>
            <a:ext cx="2842314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sp>
        <p:nvSpPr>
          <p:cNvPr id="11" name="Google Shape;11;p30"/>
          <p:cNvSpPr/>
          <p:nvPr/>
        </p:nvSpPr>
        <p:spPr>
          <a:xfrm>
            <a:off x="-4543" y="0"/>
            <a:ext cx="12207541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12;p30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0999" y="5754414"/>
            <a:ext cx="12192000" cy="1117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30"/>
          <p:cNvGrpSpPr/>
          <p:nvPr/>
        </p:nvGrpSpPr>
        <p:grpSpPr>
          <a:xfrm>
            <a:off x="6277365" y="6284004"/>
            <a:ext cx="5646438" cy="542741"/>
            <a:chOff x="6277365" y="118439"/>
            <a:chExt cx="5646438" cy="542741"/>
          </a:xfrm>
        </p:grpSpPr>
        <p:pic>
          <p:nvPicPr>
            <p:cNvPr id="14" name="Google Shape;14;p30"/>
            <p:cNvPicPr preferRelativeResize="0"/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30"/>
            <p:cNvPicPr preferRelativeResize="0"/>
            <p:nvPr/>
          </p:nvPicPr>
          <p:blipFill rotWithShape="1">
            <a:blip r:embed="rId15"/>
            <a:srcRect l="24600" t="60610" r="22079" b="20393"/>
            <a:stretch>
              <a:fillRect/>
            </a:stretch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30"/>
            <p:cNvPicPr preferRelativeResize="0"/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" descr="Foto editada de grupo de pessoas posando para foto&#10;&#10;Descrição gerada automaticament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74362" y="1519024"/>
            <a:ext cx="7606419" cy="427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4"/>
          <a:srcRect t="18079" b="23583"/>
          <a:stretch>
            <a:fillRect/>
          </a:stretch>
        </p:blipFill>
        <p:spPr>
          <a:xfrm>
            <a:off x="5053184" y="446"/>
            <a:ext cx="2594063" cy="151329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/>
          <p:nvPr/>
        </p:nvSpPr>
        <p:spPr>
          <a:xfrm>
            <a:off x="8894450" y="4124531"/>
            <a:ext cx="3081370" cy="4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1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-4542" y="446"/>
            <a:ext cx="4561881" cy="68368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21590" y="3445459"/>
            <a:ext cx="2491568" cy="161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6"/>
          <a:srcRect l="24600" t="16538" r="22079" b="16308"/>
          <a:stretch>
            <a:fillRect/>
          </a:stretch>
        </p:blipFill>
        <p:spPr>
          <a:xfrm>
            <a:off x="647030" y="211435"/>
            <a:ext cx="3164819" cy="313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155928" y="362843"/>
            <a:ext cx="3654744" cy="7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4547174" y="-12998"/>
            <a:ext cx="7633074" cy="5316895"/>
          </a:xfrm>
          <a:prstGeom prst="rect">
            <a:avLst/>
          </a:prstGeom>
          <a:solidFill>
            <a:srgbClr val="DCF3E9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0997" y="3923350"/>
            <a:ext cx="12190413" cy="29477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021244" y="5239583"/>
            <a:ext cx="11154405" cy="113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Gerir objetos e classes: acesso,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getters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setters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construtores,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static</a:t>
            </a:r>
            <a:br>
              <a:rPr lang="pt-BR" sz="2400" b="0" i="0" u="none" strike="noStrike" cap="none" dirty="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sz="2000" b="0" i="0" u="none" strike="noStrike" cap="none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68776" y="1912939"/>
            <a:ext cx="333966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2"/>
          <p:cNvSpPr txBox="1"/>
          <p:nvPr/>
        </p:nvSpPr>
        <p:spPr>
          <a:xfrm>
            <a:off x="380166" y="285728"/>
            <a:ext cx="5979771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APLICANDO OS MODIFICADORES DE ACESSO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6023250" y="2143125"/>
            <a:ext cx="5206725" cy="263791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 b="1" i="0" u="none" strike="noStrike" cap="none">
                <a:solidFill>
                  <a:srgbClr val="4F81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Modificador de acesso privado é o mais utilizado na maioria das classes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61" name="Google Shape;161;p12"/>
          <p:cNvCxnSpPr/>
          <p:nvPr/>
        </p:nvCxnSpPr>
        <p:spPr>
          <a:xfrm rot="10800000" flipH="1">
            <a:off x="3832786" y="2286000"/>
            <a:ext cx="2095227" cy="71438"/>
          </a:xfrm>
          <a:prstGeom prst="straightConnector1">
            <a:avLst/>
          </a:prstGeom>
          <a:noFill/>
          <a:ln w="9525" cap="sq" cmpd="sng">
            <a:solidFill>
              <a:srgbClr val="4A7EBB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2" name="Google Shape;162;p12"/>
          <p:cNvSpPr/>
          <p:nvPr/>
        </p:nvSpPr>
        <p:spPr>
          <a:xfrm>
            <a:off x="1390470" y="1162051"/>
            <a:ext cx="1008037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1" i="0" u="none" strike="noStrike" cap="none">
                <a:solidFill>
                  <a:srgbClr val="4F81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Vamos alterar o modificador dos atributos para private na classe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Pessoa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775653" y="4365626"/>
            <a:ext cx="7542818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/>
        </p:nvSpPr>
        <p:spPr>
          <a:xfrm>
            <a:off x="1974595" y="3290889"/>
            <a:ext cx="6352860" cy="402291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pt-BR" sz="1000" b="1" i="0" u="none" strike="noStrike" cap="none">
                <a:solidFill>
                  <a:srgbClr val="4F81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Ao tentar executar novamente a classe </a:t>
            </a:r>
            <a:r>
              <a:rPr lang="pt-BR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TestePessoa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pt-BR" sz="1000" b="1" i="0" u="none" strike="noStrike" cap="none">
                <a:solidFill>
                  <a:srgbClr val="4F81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código retorna erro pois os atributos  estão em modo </a:t>
            </a:r>
            <a:r>
              <a:rPr lang="pt-BR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private </a:t>
            </a:r>
            <a:r>
              <a:rPr lang="pt-BR" sz="1000" b="1" i="0" u="none" strike="noStrike" cap="none">
                <a:solidFill>
                  <a:srgbClr val="4F81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visível somente para a classe </a:t>
            </a:r>
            <a:r>
              <a:rPr lang="pt-BR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Pessoa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/>
        </p:nvSpPr>
        <p:spPr>
          <a:xfrm>
            <a:off x="308728" y="285728"/>
            <a:ext cx="3251509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ABSTRAÇÃO DE DADOS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p13"/>
          <p:cNvSpPr txBox="1"/>
          <p:nvPr/>
        </p:nvSpPr>
        <p:spPr>
          <a:xfrm>
            <a:off x="364605" y="971323"/>
            <a:ext cx="10666611" cy="30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 classes, normalmente, ocultam os detalhes de implementação dos seus usuários. Isso se chama </a:t>
            </a:r>
            <a:r>
              <a:rPr lang="pt-BR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ocultamento de informações.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13"/>
          <p:cNvSpPr txBox="1"/>
          <p:nvPr/>
        </p:nvSpPr>
        <p:spPr>
          <a:xfrm flipH="1">
            <a:off x="380951" y="1406526"/>
            <a:ext cx="11428512" cy="52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Podemos usar como exemplo um carro. O motorista faz uso do veículo mas não sabe do funcionamento interno do motor. Estamos preocupados com a funcionalidade que o carro oferece e não como o motor funciona isto é conhecido como abstração de dados.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13"/>
          <p:cNvSpPr txBox="1"/>
          <p:nvPr/>
        </p:nvSpPr>
        <p:spPr>
          <a:xfrm>
            <a:off x="426470" y="2255671"/>
            <a:ext cx="1403246" cy="30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Encapsulando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13"/>
          <p:cNvSpPr txBox="1"/>
          <p:nvPr/>
        </p:nvSpPr>
        <p:spPr>
          <a:xfrm>
            <a:off x="426470" y="2612859"/>
            <a:ext cx="11333274" cy="30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Fazendo o encapsulamento estamos escondendo os membros de uma classe e como funcionam  os métodos do nosso sistema.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2070326" y="3203833"/>
            <a:ext cx="2476178" cy="1000125"/>
          </a:xfrm>
          <a:prstGeom prst="rect">
            <a:avLst/>
          </a:prstGeom>
          <a:solidFill>
            <a:srgbClr val="4F81BD"/>
          </a:solidFill>
          <a:ln w="25550" cap="sq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0" i="0" u="none" strike="noStrike" cap="none" dirty="0" err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calculaImc</a:t>
            </a:r>
            <a:r>
              <a:rPr lang="pt-BR" sz="1800" b="0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0" i="0" u="none" strike="noStrike" cap="none" dirty="0" err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situacao</a:t>
            </a:r>
            <a:r>
              <a:rPr lang="pt-BR" sz="1800" b="0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0" i="0" u="none" strike="noStrike" cap="none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resultado()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4548620" y="3205421"/>
            <a:ext cx="4190454" cy="1000125"/>
          </a:xfrm>
          <a:prstGeom prst="rect">
            <a:avLst/>
          </a:prstGeom>
          <a:solidFill>
            <a:srgbClr val="4F81BD"/>
          </a:solidFill>
          <a:ln w="25550" cap="sq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atributos e corpo dos métodos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1470536" y="4676386"/>
            <a:ext cx="3717020" cy="648512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acesso a classe é feito através dos métodos públicos  que são chamados de interface da classe. Usuário de classes vêem apenas as interfaces.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7" name="Google Shape;177;p13"/>
          <p:cNvCxnSpPr/>
          <p:nvPr/>
        </p:nvCxnSpPr>
        <p:spPr>
          <a:xfrm flipH="1">
            <a:off x="3022702" y="4275395"/>
            <a:ext cx="2116" cy="287338"/>
          </a:xfrm>
          <a:prstGeom prst="straightConnector1">
            <a:avLst/>
          </a:prstGeom>
          <a:noFill/>
          <a:ln w="9525" cap="sq" cmpd="sng">
            <a:solidFill>
              <a:srgbClr val="4A7EBB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78" name="Google Shape;178;p13"/>
          <p:cNvSpPr txBox="1"/>
          <p:nvPr/>
        </p:nvSpPr>
        <p:spPr>
          <a:xfrm>
            <a:off x="5916224" y="4684032"/>
            <a:ext cx="3719136" cy="27918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implementação é encapsulada dentro do métodos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9" name="Google Shape;179;p13"/>
          <p:cNvCxnSpPr>
            <a:stCxn id="175" idx="2"/>
          </p:cNvCxnSpPr>
          <p:nvPr/>
        </p:nvCxnSpPr>
        <p:spPr>
          <a:xfrm flipH="1">
            <a:off x="6641747" y="4205546"/>
            <a:ext cx="2100" cy="430200"/>
          </a:xfrm>
          <a:prstGeom prst="straightConnector1">
            <a:avLst/>
          </a:prstGeom>
          <a:noFill/>
          <a:ln w="9525" cap="sq" cmpd="sng">
            <a:solidFill>
              <a:srgbClr val="4A7EBB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/>
        </p:nvSpPr>
        <p:spPr>
          <a:xfrm>
            <a:off x="600120" y="1124744"/>
            <a:ext cx="6940018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Manipular atributos privados utilizamos os </a:t>
            </a:r>
            <a:r>
              <a:rPr lang="pt-BR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getters e setters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1806858" y="1778147"/>
            <a:ext cx="3426236" cy="64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define o valor do atributo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</a:t>
            </a:r>
            <a:r>
              <a:rPr lang="pt-BR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– retorna o valor do atributo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6" name="Google Shape;186;p14"/>
          <p:cNvSpPr/>
          <p:nvPr/>
        </p:nvSpPr>
        <p:spPr>
          <a:xfrm>
            <a:off x="766614" y="3212976"/>
            <a:ext cx="2990219" cy="3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Padrão usado na definição: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308728" y="314246"/>
            <a:ext cx="57150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METODOS GETTERS E SETTERS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1806858" y="4005574"/>
            <a:ext cx="609282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setNomeAtributo( 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getNomeAtributo( 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8728" y="1139807"/>
            <a:ext cx="4319553" cy="20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 txBox="1"/>
          <p:nvPr/>
        </p:nvSpPr>
        <p:spPr>
          <a:xfrm>
            <a:off x="2935690" y="1139807"/>
            <a:ext cx="2376264" cy="33851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 panose="02020603050405020304"/>
              <a:buNone/>
            </a:pPr>
            <a:r>
              <a:rPr lang="pt-BR" sz="8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Pressionar </a:t>
            </a:r>
            <a:r>
              <a:rPr lang="pt-BR" sz="8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ALT+SHIFT +S</a:t>
            </a:r>
            <a:r>
              <a:rPr lang="pt-BR" sz="8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</a:t>
            </a:r>
            <a:endParaRPr sz="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 panose="02020603050405020304"/>
              <a:buNone/>
            </a:pPr>
            <a:r>
              <a:rPr lang="pt-BR" sz="8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Inserir Getters and Setters</a:t>
            </a:r>
            <a:endParaRPr sz="800" b="1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283576" y="3225713"/>
            <a:ext cx="7906837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5"/>
          <p:cNvSpPr txBox="1"/>
          <p:nvPr/>
        </p:nvSpPr>
        <p:spPr>
          <a:xfrm>
            <a:off x="308728" y="314246"/>
            <a:ext cx="57150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METODOS GETTERS E SETTERS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6554995" y="878157"/>
            <a:ext cx="5475664" cy="12003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sempre desejável que uma classe sempre esteja valores corretos, isto é, com os atributos sempre válidos.  Para isto ao invés de permitir que o programador  ou usuário atribua qualquer valor para os atributos, limita-se o acesso a eles por métodos, que fazem uma checagem dos dados antes de modificar os atributos.  Outra utilidade é para se fazer atributos “somente leitura”, disponibilizando só o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getter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/>
        </p:nvSpPr>
        <p:spPr>
          <a:xfrm>
            <a:off x="308728" y="260648"/>
            <a:ext cx="242889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CONSTRUTOR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476189" y="925038"/>
            <a:ext cx="1109200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construtor permite que um determinado trecho de código seja executado toda vez que um objeto é criado, sempre que o comando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utilizado. Para os construtores são passados argumentos que são obrigatórios na criação do objeto.  Construtores não são métodos, não tem retorno e tem o mesmo nome da classe.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742206" y="2503192"/>
            <a:ext cx="4095216" cy="43084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r>
              <a:rPr lang="pt-BR" sz="105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Construtor criado. O atributo </a:t>
            </a:r>
            <a:r>
              <a:rPr lang="pt-BR" sz="105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descricao </a:t>
            </a:r>
            <a:r>
              <a:rPr lang="pt-BR" sz="105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obrigado a ser informado na criação do objeto.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6189" y="2300288"/>
            <a:ext cx="5117434" cy="346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16"/>
          <p:cNvCxnSpPr>
            <a:cxnSpLocks/>
          </p:cNvCxnSpPr>
          <p:nvPr/>
        </p:nvCxnSpPr>
        <p:spPr>
          <a:xfrm flipV="1">
            <a:off x="4761880" y="2934039"/>
            <a:ext cx="1714278" cy="744992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208" name="Google Shape;208;p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476158" y="4033838"/>
            <a:ext cx="4952355" cy="169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6"/>
          <p:cNvCxnSpPr>
            <a:cxnSpLocks/>
          </p:cNvCxnSpPr>
          <p:nvPr/>
        </p:nvCxnSpPr>
        <p:spPr>
          <a:xfrm>
            <a:off x="10451841" y="3071813"/>
            <a:ext cx="0" cy="890587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/>
        </p:nvSpPr>
        <p:spPr>
          <a:xfrm>
            <a:off x="308727" y="242808"/>
            <a:ext cx="337744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CONSTRUTOR PADRÃO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198941" y="831819"/>
            <a:ext cx="1165690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 classes dos exercícios nas aulas anteriores não possuíam nenhum construtor.  Quando não declaramos nenhum construtor em uma classe, o compilador Java cria um construtor padrão. Esse construtor é o construtor default, ele não recebe nenhum argumento e o corpo dele é vazio.  A partir do momento que  declaramos um construtor, o construtor padrão não é mais fornecido. 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198941" y="1681063"/>
            <a:ext cx="517481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Quero ter a opção de informar ou não a descrição como fazer?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6383239" y="5467665"/>
            <a:ext cx="4824536" cy="2462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 panose="02020603050405020304"/>
              <a:buNone/>
            </a:pPr>
            <a:r>
              <a:rPr lang="pt-BR" sz="1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Temos agora opção de  não informar a descrição na criação do objeto.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8" name="Google Shape;218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9153" y="2252682"/>
            <a:ext cx="5053942" cy="396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17"/>
          <p:cNvCxnSpPr/>
          <p:nvPr/>
        </p:nvCxnSpPr>
        <p:spPr>
          <a:xfrm rot="10800000" flipH="1">
            <a:off x="3047603" y="2857502"/>
            <a:ext cx="1904752" cy="857250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0" name="Google Shape;220;p17"/>
          <p:cNvSpPr txBox="1"/>
          <p:nvPr/>
        </p:nvSpPr>
        <p:spPr>
          <a:xfrm>
            <a:off x="5085976" y="2651797"/>
            <a:ext cx="3015569" cy="276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Criamos um construtor padrão (vazio).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1" name="Google Shape;221;p1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619020" y="3162311"/>
            <a:ext cx="4914260" cy="183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17"/>
          <p:cNvCxnSpPr/>
          <p:nvPr/>
        </p:nvCxnSpPr>
        <p:spPr>
          <a:xfrm rot="-5400000" flipH="1">
            <a:off x="9047736" y="4762751"/>
            <a:ext cx="857243" cy="332882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/>
        </p:nvSpPr>
        <p:spPr>
          <a:xfrm>
            <a:off x="284344" y="999166"/>
            <a:ext cx="1100145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 panose="02020603050405020304"/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Abaixo um novo construtor foi criado na classe Produto para termos a opção de receber todos os campos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7590546" y="2428868"/>
            <a:ext cx="2609116" cy="4001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 panose="02020603050405020304"/>
              <a:buNone/>
            </a:pPr>
            <a:r>
              <a:rPr lang="pt-BR" sz="1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Insira o construtor no eclipse usando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 panose="02020603050405020304"/>
              <a:buNone/>
            </a:pPr>
            <a:r>
              <a:rPr lang="pt-BR" sz="10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ALT+SHIFT+S</a:t>
            </a:r>
            <a:endParaRPr sz="1000" b="1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571425" y="4903785"/>
            <a:ext cx="5426765" cy="4001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 panose="02020603050405020304"/>
              <a:buNone/>
            </a:pPr>
            <a:r>
              <a:rPr lang="pt-BR" sz="1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Quando definimos mais de um construtor  temos o que chamamos de </a:t>
            </a:r>
            <a:r>
              <a:rPr lang="pt-BR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sobrecarga de construtores  </a:t>
            </a:r>
            <a:r>
              <a:rPr lang="pt-BR" sz="1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acima</a:t>
            </a:r>
            <a:r>
              <a:rPr lang="pt-BR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temos 3 opções de usar um construtor na criação de um objeto.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30" name="Google Shape;230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9079" y="1611011"/>
            <a:ext cx="5922047" cy="2216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18"/>
          <p:cNvCxnSpPr/>
          <p:nvPr/>
        </p:nvCxnSpPr>
        <p:spPr>
          <a:xfrm rot="10800000" flipH="1">
            <a:off x="6476157" y="2857499"/>
            <a:ext cx="761901" cy="428625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232" name="Google Shape;232;p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57107" y="3660283"/>
            <a:ext cx="4871547" cy="181840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8"/>
          <p:cNvSpPr txBox="1"/>
          <p:nvPr/>
        </p:nvSpPr>
        <p:spPr>
          <a:xfrm>
            <a:off x="308727" y="285728"/>
            <a:ext cx="616742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SOBRECARGA DE CONSTRUTOR (OVERLOAD)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/>
          <p:nvPr/>
        </p:nvSpPr>
        <p:spPr>
          <a:xfrm>
            <a:off x="293714" y="260350"/>
            <a:ext cx="94448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CONSTRUTOR FAZENDO UMA CHAMADA PARA OUTRO CONSTRUTOR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1004668" y="1050125"/>
            <a:ext cx="3891797" cy="2769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r>
              <a:rPr lang="pt-BR" sz="1200" b="1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Insira o código em destaque na classe 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Produto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1004668" y="4600075"/>
            <a:ext cx="5146057" cy="276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 comando this() é usado  para chamarmos outro construtor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8912270" y="3138499"/>
            <a:ext cx="2112158" cy="4000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 panose="02020603050405020304"/>
              <a:buNone/>
            </a:pPr>
            <a:r>
              <a:rPr lang="pt-BR" sz="1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segundo construtor  é executado primeiro.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8912270" y="2490799"/>
            <a:ext cx="2112158" cy="4000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 panose="02020603050405020304"/>
              <a:buNone/>
            </a:pPr>
            <a:r>
              <a:rPr lang="pt-BR" sz="1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construtor padrão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 panose="02020603050405020304"/>
              <a:buNone/>
            </a:pPr>
            <a:r>
              <a:rPr lang="pt-BR" sz="10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executado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43" name="Google Shape;243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1465" y="1554175"/>
            <a:ext cx="6019016" cy="271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19"/>
          <p:cNvCxnSpPr/>
          <p:nvPr/>
        </p:nvCxnSpPr>
        <p:spPr>
          <a:xfrm>
            <a:off x="2673149" y="2417775"/>
            <a:ext cx="6143884" cy="288925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5" name="Google Shape;245;p19"/>
          <p:cNvCxnSpPr/>
          <p:nvPr/>
        </p:nvCxnSpPr>
        <p:spPr>
          <a:xfrm>
            <a:off x="5744033" y="3282961"/>
            <a:ext cx="2975646" cy="0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/>
        </p:nvSpPr>
        <p:spPr>
          <a:xfrm>
            <a:off x="380166" y="242808"/>
            <a:ext cx="48050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ATRIBUTOS E MÉTODOS ESTÁTICOS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238094" y="876336"/>
            <a:ext cx="1140172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São usados através da classe e não pelos objetos quando são criados.  Todos os objetos podem compartilhar os métodos e atributos estáticos.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52" name="Google Shape;252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56563" y="1545666"/>
            <a:ext cx="3797960" cy="90920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0"/>
          <p:cNvSpPr txBox="1"/>
          <p:nvPr/>
        </p:nvSpPr>
        <p:spPr>
          <a:xfrm>
            <a:off x="6285683" y="1785956"/>
            <a:ext cx="4131258" cy="4619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Insira o atributo </a:t>
            </a:r>
            <a:r>
              <a:rPr lang="pt-BR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totalProdutos </a:t>
            </a: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 classe </a:t>
            </a:r>
            <a:r>
              <a:rPr lang="pt-BR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Produto.  </a:t>
            </a: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Este atributo pertence a classe</a:t>
            </a:r>
            <a:endParaRPr sz="12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54" name="Google Shape;254;p20"/>
          <p:cNvCxnSpPr/>
          <p:nvPr/>
        </p:nvCxnSpPr>
        <p:spPr>
          <a:xfrm rot="10800000" flipH="1">
            <a:off x="4761881" y="2130986"/>
            <a:ext cx="1177076" cy="155032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255" name="Google Shape;255;p2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85999" y="2741270"/>
            <a:ext cx="4352070" cy="545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0"/>
          <p:cNvSpPr txBox="1"/>
          <p:nvPr/>
        </p:nvSpPr>
        <p:spPr>
          <a:xfrm>
            <a:off x="6285682" y="2614631"/>
            <a:ext cx="4131259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Insira o método </a:t>
            </a:r>
            <a:r>
              <a:rPr lang="pt-BR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getTotalProdutos</a:t>
            </a: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2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ALT+SHIFT+S</a:t>
            </a:r>
            <a:endParaRPr sz="1200" b="1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 classe </a:t>
            </a:r>
            <a:r>
              <a:rPr lang="pt-BR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Produto.  </a:t>
            </a: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Este método é compartilhado por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toda classe e não para cada objeto independente.</a:t>
            </a:r>
            <a:endParaRPr sz="12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57" name="Google Shape;257;p20"/>
          <p:cNvCxnSpPr/>
          <p:nvPr/>
        </p:nvCxnSpPr>
        <p:spPr>
          <a:xfrm rot="10800000" flipH="1">
            <a:off x="5221814" y="2879761"/>
            <a:ext cx="873392" cy="21568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258" name="Google Shape;258;p20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17200" y="3554737"/>
            <a:ext cx="5737344" cy="92652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0"/>
          <p:cNvSpPr txBox="1"/>
          <p:nvPr/>
        </p:nvSpPr>
        <p:spPr>
          <a:xfrm>
            <a:off x="7999959" y="3624280"/>
            <a:ext cx="3333317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Acrescente a linha em destaque no construtor</a:t>
            </a:r>
            <a:r>
              <a:rPr lang="pt-BR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que quando for criado um objeto é incrementado o total de produtos.</a:t>
            </a:r>
            <a:endParaRPr sz="12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60" name="Google Shape;260;p20"/>
          <p:cNvCxnSpPr/>
          <p:nvPr/>
        </p:nvCxnSpPr>
        <p:spPr>
          <a:xfrm rot="10800000" flipH="1">
            <a:off x="5714257" y="4124343"/>
            <a:ext cx="2190465" cy="44757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261" name="Google Shape;261;p20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12983" y="4964275"/>
            <a:ext cx="6926371" cy="98713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0"/>
          <p:cNvSpPr txBox="1"/>
          <p:nvPr/>
        </p:nvSpPr>
        <p:spPr>
          <a:xfrm>
            <a:off x="6527254" y="5067642"/>
            <a:ext cx="4636378" cy="2769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 panose="02020603050405020304"/>
              <a:buNone/>
            </a:pP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Insira um novo objeto na classe </a:t>
            </a:r>
            <a:r>
              <a:rPr lang="pt-BR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TestaProduto </a:t>
            </a:r>
            <a:r>
              <a:rPr lang="pt-BR" sz="12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faça o teste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63" name="Google Shape;263;p20"/>
          <p:cNvCxnSpPr/>
          <p:nvPr/>
        </p:nvCxnSpPr>
        <p:spPr>
          <a:xfrm>
            <a:off x="5015086" y="5261767"/>
            <a:ext cx="1270596" cy="14668"/>
          </a:xfrm>
          <a:prstGeom prst="straightConnector1">
            <a:avLst/>
          </a:prstGeom>
          <a:noFill/>
          <a:ln w="9525" cap="flat" cmpd="sng">
            <a:solidFill>
              <a:srgbClr val="00CB97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/>
        </p:nvSpPr>
        <p:spPr>
          <a:xfrm>
            <a:off x="476189" y="214314"/>
            <a:ext cx="17684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190550" y="836712"/>
            <a:ext cx="11714224" cy="497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AutoNum type="arabicParenR"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  novo projeto com o nome 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aula3.  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 pacote com o nome 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aulas.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uma classe com o nome </a:t>
            </a:r>
            <a:r>
              <a:rPr lang="pt-BR" sz="1200" b="1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Medico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	- atributos: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crm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nome e salario e valor da consulta.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- Métodos da classe 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Medico: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- Crie  um método  </a:t>
            </a:r>
            <a:r>
              <a:rPr lang="pt-BR" sz="1200" b="1" i="0" u="none" strike="noStrike" cap="none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pagamentoDinheiro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pagamentos em dinheiro.</a:t>
            </a:r>
            <a:endParaRPr sz="12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- 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Crie  o método  </a:t>
            </a:r>
            <a:r>
              <a:rPr lang="pt-BR" sz="1200" b="1" i="0" u="none" strike="noStrike" cap="none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pagamentoPlano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pagamentos com plano de saúde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</a:t>
            </a:r>
            <a:r>
              <a:rPr lang="pt-BR" sz="12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Obs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médico receberá 70% do valor da consulta no plano de saúde.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Construa dois objetos em uma outra classe com o nome </a:t>
            </a:r>
            <a:r>
              <a:rPr lang="pt-BR" sz="1200" b="1" i="0" u="none" strike="noStrike" cap="none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TestaMedico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 os seguintes dados: 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- Crie um construtor vazio e outro com todos os dados da conta na classe </a:t>
            </a:r>
            <a:r>
              <a:rPr lang="pt-BR" sz="1200" b="1" i="0" u="none" strike="noStrike" cap="none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Medico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Passe os dados na construção dos objetos.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</a:t>
            </a:r>
            <a:r>
              <a:rPr lang="pt-BR" sz="12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crm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12345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nome: Ana Maria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salario: 0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</a:t>
            </a:r>
            <a:r>
              <a:rPr lang="pt-BR" sz="12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valorConsulta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250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endParaRPr sz="12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</a:t>
            </a:r>
            <a:r>
              <a:rPr lang="pt-BR" sz="12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crm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456789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nome: Antônio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salario: 0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</a:t>
            </a:r>
            <a:r>
              <a:rPr lang="pt-BR" sz="12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valorConsulta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300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- Fazer uma consulta com pagamento em dinheiro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- Fazer uma consulta com pagamento com plano de saúde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- Exiba na tela os dados dos médicos.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 -Exiba o número total de médicos.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6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6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6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6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451604" y="181253"/>
            <a:ext cx="13914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pt-BR" sz="2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</a:t>
            </a:r>
            <a:endParaRPr sz="2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50590" y="1340768"/>
            <a:ext cx="6092825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Encapsulamento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Construtor	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Atributos e métodos estáticos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Escopo de variável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/>
        </p:nvSpPr>
        <p:spPr>
          <a:xfrm>
            <a:off x="380166" y="214314"/>
            <a:ext cx="19221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3131" y="923761"/>
            <a:ext cx="7154688" cy="5260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/>
        </p:nvSpPr>
        <p:spPr>
          <a:xfrm>
            <a:off x="308728" y="214290"/>
            <a:ext cx="18261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10991" y="1046146"/>
            <a:ext cx="6259085" cy="260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/>
        </p:nvSpPr>
        <p:spPr>
          <a:xfrm>
            <a:off x="761864" y="285728"/>
            <a:ext cx="104762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308728" y="214290"/>
            <a:ext cx="30622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ESCOPO DE VARIÁVEL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577538" y="928670"/>
            <a:ext cx="98584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Existem três tipos de escopo de variáveis: escopo local, escopo de instância, e escopo de classe.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24"/>
          <p:cNvSpPr txBox="1"/>
          <p:nvPr/>
        </p:nvSpPr>
        <p:spPr>
          <a:xfrm>
            <a:off x="577538" y="1510057"/>
            <a:ext cx="11134292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Variáveis locais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variável local está limitada ao escopo local ,isto é, está limitada a um bloco de código. Escopos locais podem ser métodos, ifs, construtores, loops...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Variáveis de instância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 de instâncias são variáveis que existem enquanto existir uma instância da classe onde a variável foi declarada. Variáveis de instância são declaradas fora de construtores ou métodos, são membros de uma classe.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Variáveis de classe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 de classe são as variáveis estáticas que não precisam de uma instância para existir e são compartilhada entre todas a instancias de uma classe. Essas variáveis estáticas são carregadas junto com a classe quando a classe é carregada em memória.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/>
        </p:nvSpPr>
        <p:spPr>
          <a:xfrm>
            <a:off x="761864" y="285728"/>
            <a:ext cx="104762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308728" y="214290"/>
            <a:ext cx="306224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 panose="020206030504050203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ESCOPO DE VARIÁVEL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27672" y="1727652"/>
            <a:ext cx="2572886" cy="95952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5"/>
          <p:cNvSpPr txBox="1"/>
          <p:nvPr/>
        </p:nvSpPr>
        <p:spPr>
          <a:xfrm>
            <a:off x="838309" y="1268825"/>
            <a:ext cx="3062249" cy="3178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 locais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98" name="Google Shape;298;p2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624128" y="3730239"/>
            <a:ext cx="2730202" cy="242057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5"/>
          <p:cNvSpPr txBox="1"/>
          <p:nvPr/>
        </p:nvSpPr>
        <p:spPr>
          <a:xfrm>
            <a:off x="838309" y="3300471"/>
            <a:ext cx="3062250" cy="3077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SzPts val="1600"/>
              <a:buNone/>
              <a:defRPr b="1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Variáveis de instância</a:t>
            </a:r>
            <a:endParaRPr dirty="0"/>
          </a:p>
        </p:txBody>
      </p:sp>
      <p:sp>
        <p:nvSpPr>
          <p:cNvPr id="301" name="Google Shape;301;p25"/>
          <p:cNvSpPr txBox="1"/>
          <p:nvPr/>
        </p:nvSpPr>
        <p:spPr>
          <a:xfrm>
            <a:off x="6313496" y="1268825"/>
            <a:ext cx="3301071" cy="30773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1600"/>
              <a:buNone/>
              <a:defRPr b="1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Variáveis de classe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05744E-EA82-4E43-12FD-3E774F984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599" y="1749036"/>
            <a:ext cx="2264879" cy="8482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/>
          <p:nvPr/>
        </p:nvSpPr>
        <p:spPr>
          <a:xfrm>
            <a:off x="457140" y="312951"/>
            <a:ext cx="44503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OPERADORES TERNÁRIOS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334566" y="895337"/>
            <a:ext cx="10783137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rgbClr val="253A4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operador ternário é um recurso condicional parecido com o do </a:t>
            </a:r>
            <a:r>
              <a:rPr lang="pt-BR" sz="1400" b="1" i="0" u="none" strike="noStrike" cap="none">
                <a:solidFill>
                  <a:srgbClr val="0F859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if/else</a:t>
            </a:r>
            <a:r>
              <a:rPr lang="pt-BR" sz="1400" b="0" i="0" u="none" strike="noStrike" cap="none">
                <a:solidFill>
                  <a:srgbClr val="253A4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mas que é codificado em apenas uma linha.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rgbClr val="253A4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Ao avaliar a expressão booleana, caso ela seja verdadeira,valor 1, declarado após o ponto de interrogação (?) será executado; caso contrário, será executado  o valor 2, declarado após os dois pontos (:). </a:t>
            </a: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8" name="Google Shape;308;p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57075" y="2996952"/>
            <a:ext cx="5300924" cy="255827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6"/>
          <p:cNvSpPr/>
          <p:nvPr/>
        </p:nvSpPr>
        <p:spPr>
          <a:xfrm>
            <a:off x="3359376" y="1988850"/>
            <a:ext cx="3362100" cy="461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pt-BR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Sintaxe do operador ternário: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pt-BR" sz="12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(expressão booleana) ? valor 1 : valor 2;</a:t>
            </a:r>
            <a:endParaRPr sz="1200" b="1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/>
        </p:nvSpPr>
        <p:spPr>
          <a:xfrm>
            <a:off x="457140" y="312951"/>
            <a:ext cx="44503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OPERADORES TERNÁRIOS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15" name="Google Shape;315;p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6614" y="1011426"/>
            <a:ext cx="4902528" cy="287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99262" y="1452772"/>
            <a:ext cx="2818660" cy="221396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7"/>
          <p:cNvSpPr/>
          <p:nvPr/>
        </p:nvSpPr>
        <p:spPr>
          <a:xfrm>
            <a:off x="3476051" y="3965103"/>
            <a:ext cx="5481136" cy="2461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conteúdo acima pode ser substituído por um switch </a:t>
            </a:r>
            <a:r>
              <a:rPr lang="pt-BR" sz="1000" b="1" dirty="0">
                <a:solidFill>
                  <a:schemeClr val="dk1"/>
                </a:solidFill>
              </a:rPr>
              <a:t>c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onforme exemplo acima.</a:t>
            </a:r>
            <a:endParaRPr sz="10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14" y="5048205"/>
            <a:ext cx="5801535" cy="647790"/>
          </a:xfrm>
          <a:prstGeom prst="rect">
            <a:avLst/>
          </a:prstGeom>
        </p:spPr>
      </p:pic>
      <p:sp>
        <p:nvSpPr>
          <p:cNvPr id="7" name="Google Shape;317;p27"/>
          <p:cNvSpPr/>
          <p:nvPr/>
        </p:nvSpPr>
        <p:spPr>
          <a:xfrm>
            <a:off x="908962" y="4648095"/>
            <a:ext cx="3546752" cy="2461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Outro Exemplo</a:t>
            </a:r>
            <a:endParaRPr sz="10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/>
        </p:nvSpPr>
        <p:spPr>
          <a:xfrm>
            <a:off x="457140" y="312951"/>
            <a:ext cx="44503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3" name="Google Shape;323;p28"/>
          <p:cNvSpPr/>
          <p:nvPr/>
        </p:nvSpPr>
        <p:spPr>
          <a:xfrm>
            <a:off x="457140" y="908720"/>
            <a:ext cx="9922714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1) Criar uma classe com nome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Funcionario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os seguintes atributos: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7178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7178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salario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Encapsular os atributos.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Inserir o construtor com todos os atributos.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 método com o nome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calcularInss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Este método deverá retornar um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double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sobre 11% do salário.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 método com o nome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calcularValeTransporte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Este método deverá retornar um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double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sobre 6% do salário.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uma classe com o main e instanciar um funcionário.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Exibir o salário líquido do funcionário conforme imagem abaixo.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24" name="Google Shape;324;p2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430910" y="3997479"/>
            <a:ext cx="25146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/>
        </p:nvSpPr>
        <p:spPr>
          <a:xfrm>
            <a:off x="457140" y="312951"/>
            <a:ext cx="44503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457140" y="908720"/>
            <a:ext cx="11110674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 Criar uma classe com nome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Produto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os atributos abaixo: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7178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descricao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7178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7178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quantidade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Encapsular os atributos.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Inserir o construtor com todos os atributos.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 método com o nome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calcularIcms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Este método deverá retornar um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double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sobre 12% do total.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uma classe com o método 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Instanciar os produtos até a resposta digitada for igual a ‘</a:t>
            </a:r>
            <a:r>
              <a:rPr lang="pt-BR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S’</a:t>
            </a:r>
            <a:r>
              <a:rPr lang="pt-BR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conforme imagem abaixo.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4646" y="4212922"/>
            <a:ext cx="2409138" cy="17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/>
        </p:nvSpPr>
        <p:spPr>
          <a:xfrm>
            <a:off x="431744" y="1125538"/>
            <a:ext cx="11460259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3) Crie uma classe com o nome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Calculadora. 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Esta classe deverá conter um método para cálculo das operações básicas e retornar um valor como 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double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 panose="020206030504050203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3.1)Criar uma classe </a:t>
            </a:r>
            <a:r>
              <a:rPr lang="pt-BR" sz="1600" b="1" i="0" u="sng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MainCalculadora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 o método 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um menu com 5 opções: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 panose="020206030504050203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 1 – soma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 2 – subtração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 3 – multiplicação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 4 – divisão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 5 – sair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 panose="020206030504050203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Entrar com os dois valores via console ou </a:t>
            </a:r>
            <a:r>
              <a:rPr lang="pt-BR" sz="16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JOptionPane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exibir o resultado da operação.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451604" y="214290"/>
            <a:ext cx="17684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/>
        </p:nvSpPr>
        <p:spPr>
          <a:xfrm>
            <a:off x="380166" y="285728"/>
            <a:ext cx="3522118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 EXERCÍCIO 3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3" name="Google Shape;343;p4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0166" y="997975"/>
            <a:ext cx="4801434" cy="287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418284" y="2672678"/>
            <a:ext cx="7479547" cy="3187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441533" y="1205596"/>
            <a:ext cx="11460300" cy="350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1) Crie uma classe com o nome </a:t>
            </a:r>
            <a:r>
              <a:rPr lang="pt-BR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Veiculo 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 os atributos e métodos abaixo: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pt-BR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atributos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20090" marR="0" lvl="6" indent="-730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•"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placa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313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</a:t>
            </a:r>
          </a:p>
          <a:p>
            <a:pPr marL="91313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valor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Construa dois objetos em uma outra classe com o nome </a:t>
            </a:r>
            <a:r>
              <a:rPr lang="pt-BR" sz="1600" b="1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MainVeiculo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os seguintes dados: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LZX9090, “Flex”,20000.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KYZ1</a:t>
            </a:r>
            <a:r>
              <a:rPr lang="pt-BR" sz="1600">
                <a:solidFill>
                  <a:schemeClr val="dk1"/>
                </a:solidFill>
                <a:sym typeface="Arial" panose="020B0604020202020204"/>
              </a:rPr>
              <a:t>080, “Gás”,40600.</a:t>
            </a:r>
            <a:endParaRPr lang="pt-BR"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pt-BR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- Crie um método para calcular o ipva para</a:t>
            </a:r>
            <a:r>
              <a:rPr lang="pt-BR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Flex 4%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para </a:t>
            </a:r>
            <a:r>
              <a:rPr lang="pt-BR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Gás </a:t>
            </a:r>
            <a:r>
              <a:rPr lang="pt-BR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1.5</a:t>
            </a:r>
            <a:r>
              <a:rPr lang="pt-BR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%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523042" y="785794"/>
            <a:ext cx="28007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Revisando aula anterior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451604" y="214290"/>
            <a:ext cx="17684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594480" y="214290"/>
            <a:ext cx="35221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 EXERCÍCIO 1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972185"/>
            <a:ext cx="6690360" cy="2835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2"/>
          <p:cNvSpPr/>
          <p:nvPr/>
        </p:nvSpPr>
        <p:spPr>
          <a:xfrm>
            <a:off x="451604" y="214290"/>
            <a:ext cx="35221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 EXERCÍCIO 1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" y="1282065"/>
            <a:ext cx="7979410" cy="2829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/>
        </p:nvSpPr>
        <p:spPr>
          <a:xfrm>
            <a:off x="190475" y="214290"/>
            <a:ext cx="10361851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ENCAPSULAMENTO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95238" y="1000125"/>
            <a:ext cx="11809463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Encapsular significa isolar, separar em partes um programa, além de esconder como funcionam os métodos, protegendo assim o acesso direto aos atributos e métodos de uma classe. Caso outros programadores acessem nossas classes garantimos que erros por mau uso não ocorram. Para isso se faz necessário o uso de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modificadores de acesso </a:t>
            </a:r>
            <a:r>
              <a:rPr lang="pt-BR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mais restritivos nos atributos da classe. Esses atributos são manipulados indiretamente com o uso de métodos específicos.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190128" y="2670073"/>
            <a:ext cx="10361851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Modificadores de Acesso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8"/>
          <p:cNvSpPr txBox="1"/>
          <p:nvPr/>
        </p:nvSpPr>
        <p:spPr>
          <a:xfrm>
            <a:off x="361556" y="3241573"/>
            <a:ext cx="11238037" cy="107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-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Facilita checar valores inválidos, modificação e a implementação de correções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-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Proteção contra acesso não autorizado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-"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Não é comum deixarmos os atributos de uma classe como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-"/>
            </a:pPr>
            <a:r>
              <a:rPr lang="pt-BR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acessarmos os atributos utilizamos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getters</a:t>
            </a:r>
            <a:r>
              <a:rPr lang="pt-BR" sz="1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setters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9"/>
          <p:cNvGraphicFramePr/>
          <p:nvPr>
            <p:extLst>
              <p:ext uri="{D42A27DB-BD31-4B8C-83A1-F6EECF244321}">
                <p14:modId xmlns:p14="http://schemas.microsoft.com/office/powerpoint/2010/main" val="1242379528"/>
              </p:ext>
            </p:extLst>
          </p:nvPr>
        </p:nvGraphicFramePr>
        <p:xfrm>
          <a:off x="2563538" y="4071925"/>
          <a:ext cx="6859250" cy="1652600"/>
        </p:xfrm>
        <a:graphic>
          <a:graphicData uri="http://schemas.openxmlformats.org/drawingml/2006/table">
            <a:tbl>
              <a:tblPr>
                <a:noFill/>
                <a:tableStyleId>{66979AA3-B73D-48D8-A94F-08BE83D57049}</a:tableStyleId>
              </a:tblPr>
              <a:tblGrid>
                <a:gridCol w="16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1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 dirty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Modificador</a:t>
                      </a:r>
                      <a:endParaRPr sz="1400" u="none" strike="noStrike" cap="none" dirty="0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8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Classe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8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Pacote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8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Sub-Classe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8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Global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8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public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SIM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SIM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SIM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SIM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8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private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SIM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NÃO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NÃO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NÃO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protected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SIM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SIM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SIM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NÃO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padrão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SIM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SIM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NÃO</a:t>
                      </a:r>
                      <a:endParaRPr sz="1400" u="none" strike="noStrike" cap="none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pt-BR" sz="1200" b="1" i="0" u="none" strike="noStrike" cap="none" dirty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NÃO</a:t>
                      </a:r>
                      <a:endParaRPr sz="1400" u="none" strike="noStrike" cap="none" dirty="0"/>
                    </a:p>
                  </a:txBody>
                  <a:tcPr marL="119975" marR="119975" marT="57375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7" name="Google Shape;127;p9"/>
          <p:cNvSpPr/>
          <p:nvPr/>
        </p:nvSpPr>
        <p:spPr>
          <a:xfrm>
            <a:off x="213049" y="1009661"/>
            <a:ext cx="797311" cy="3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213049" y="1608267"/>
            <a:ext cx="951199" cy="3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Private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258200" y="2248982"/>
            <a:ext cx="1127530" cy="3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1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Protected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213049" y="2928937"/>
            <a:ext cx="2725724" cy="3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Sem Modificador (Padrão)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213049" y="1214448"/>
            <a:ext cx="5598305" cy="3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Fica visível a classe, subclasses e pacotes do projeto Java.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213049" y="1884492"/>
            <a:ext cx="7084288" cy="3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Deixa o atributo visível apenas para a classe em que o mesmo se encontra.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258200" y="2472819"/>
            <a:ext cx="9232312" cy="3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atributo fica visível para todas as outras classes e subclasses que pertencem ao mesmo pacote. 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263849" y="3214687"/>
            <a:ext cx="6196225" cy="34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Permite acesso apenas ao pacote em que o membro se encontra.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262108" y="214313"/>
            <a:ext cx="7333296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MODIFICADORES DE ACESSO UTILIZADOS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237290" y="312065"/>
            <a:ext cx="6062829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APLICANDO OS MODIFICADORES DE ACESSO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61415" y="1097280"/>
            <a:ext cx="6950198" cy="49888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0"/>
          <p:cNvCxnSpPr/>
          <p:nvPr/>
        </p:nvCxnSpPr>
        <p:spPr>
          <a:xfrm rot="10800000" flipH="1">
            <a:off x="4846536" y="1562100"/>
            <a:ext cx="666664" cy="71438"/>
          </a:xfrm>
          <a:prstGeom prst="straightConnector1">
            <a:avLst/>
          </a:prstGeom>
          <a:noFill/>
          <a:ln w="9525" cap="sq" cmpd="sng">
            <a:solidFill>
              <a:srgbClr val="4A7EBB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43" name="Google Shape;143;p10"/>
          <p:cNvSpPr txBox="1"/>
          <p:nvPr/>
        </p:nvSpPr>
        <p:spPr>
          <a:xfrm>
            <a:off x="5803145" y="1423989"/>
            <a:ext cx="2397108" cy="27918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pt-BR" sz="1200" b="1" i="0" u="none" strike="noStrike" cap="none">
                <a:solidFill>
                  <a:srgbClr val="4F81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Modificador de acesso padrão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/>
        </p:nvSpPr>
        <p:spPr>
          <a:xfrm>
            <a:off x="380166" y="285728"/>
            <a:ext cx="5976742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APLICANDO OS MODIFICADORES DE ACESSO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19573" y="819150"/>
            <a:ext cx="7238058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1"/>
          <p:cNvSpPr txBox="1"/>
          <p:nvPr/>
        </p:nvSpPr>
        <p:spPr>
          <a:xfrm>
            <a:off x="6095207" y="1196975"/>
            <a:ext cx="3363426" cy="648512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pt-BR" sz="1200" b="1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Problema: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pt-BR" sz="1200" b="1" i="0" u="none" strike="noStrike" cap="none" dirty="0">
                <a:solidFill>
                  <a:srgbClr val="4F81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 atribuirmos um peso ou altura inválidos,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pt-BR" sz="1200" b="1" i="0" u="none" strike="noStrike" cap="none" dirty="0">
                <a:solidFill>
                  <a:srgbClr val="4F81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negativo por exemplo?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968244" y="3971925"/>
            <a:ext cx="7593611" cy="1047750"/>
          </a:xfrm>
          <a:prstGeom prst="rect">
            <a:avLst/>
          </a:prstGeom>
          <a:noFill/>
          <a:ln w="38100" cap="sq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352"/>
              </a:srgbClr>
            </a:outerShdw>
          </a:effectLst>
        </p:spPr>
      </p:pic>
      <p:sp>
        <p:nvSpPr>
          <p:cNvPr id="152" name="Google Shape;152;p11"/>
          <p:cNvSpPr txBox="1"/>
          <p:nvPr/>
        </p:nvSpPr>
        <p:spPr>
          <a:xfrm>
            <a:off x="1968244" y="3297239"/>
            <a:ext cx="7593611" cy="27918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pt-BR" sz="1200" b="1" i="0" u="none" strike="noStrike" cap="none" dirty="0">
                <a:solidFill>
                  <a:srgbClr val="4F81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 forma de resolver o problema seria colocando um </a:t>
            </a:r>
            <a:r>
              <a:rPr lang="pt-BR" sz="1200" b="1" i="0" u="none" strike="noStrike" cap="none" dirty="0" err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</a:t>
            </a:r>
            <a:r>
              <a:rPr lang="pt-BR" sz="12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200" b="1" i="0" u="none" strike="noStrike" cap="none" dirty="0">
                <a:solidFill>
                  <a:srgbClr val="4F81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testarmos se é um número válido.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" name="Google Shape;153;p11"/>
          <p:cNvSpPr txBox="1"/>
          <p:nvPr/>
        </p:nvSpPr>
        <p:spPr>
          <a:xfrm>
            <a:off x="1968245" y="5432219"/>
            <a:ext cx="7593610" cy="279180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pt-BR" sz="1200" b="1" i="0" u="none" strike="noStrike" cap="none" dirty="0">
                <a:solidFill>
                  <a:srgbClr val="4F81B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 tivermos mais de um “Pessoa” este código vai se repetindo pelo programa.</a:t>
            </a:r>
            <a:endParaRPr sz="1200" b="1" i="0" u="none" strike="noStrike" cap="none" dirty="0">
              <a:solidFill>
                <a:srgbClr val="4F81B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1805</Words>
  <Application>Microsoft Office PowerPoint</Application>
  <PresentationFormat>Personalizar</PresentationFormat>
  <Paragraphs>220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Calibri</vt:lpstr>
      <vt:lpstr>Roboto</vt:lpstr>
      <vt:lpstr>Noto Sans Symbols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roni</dc:creator>
  <cp:lastModifiedBy>Roni Schanuel</cp:lastModifiedBy>
  <cp:revision>14</cp:revision>
  <dcterms:created xsi:type="dcterms:W3CDTF">2012-04-02T18:13:00Z</dcterms:created>
  <dcterms:modified xsi:type="dcterms:W3CDTF">2023-12-28T00:53:17Z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F2071AAB77B8448381E10114274B4394</vt:lpwstr>
  </property>
  <property fmtid="{D5CDD505-2E9C-101B-9397-08002B2CF9AE}" pid="3" name="KSOProductBuildVer">
    <vt:lpwstr>1046-11.2.0.11254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2023-12-16T02:23:25Z</vt:lpwstr>
  </property>
  <property fmtid="{D5CDD505-2E9C-101B-9397-08002B2CF9AE}" pid="6" name="MSIP_Label_5c88f678-0b6e-4995-8ab3-bcc8062be905_Method">
    <vt:lpwstr>Standard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24830c61-c396-4e2d-a021-cff60e39c312</vt:lpwstr>
  </property>
  <property fmtid="{D5CDD505-2E9C-101B-9397-08002B2CF9AE}" pid="10" name="MSIP_Label_5c88f678-0b6e-4995-8ab3-bcc8062be905_ContentBits">
    <vt:lpwstr>0</vt:lpwstr>
  </property>
</Properties>
</file>