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0413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YVDoJnDcZm5+z/sct74H3vWQc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C3EEB6-087A-463E-942D-6182AA3941E4}">
  <a:tblStyle styleId="{CBC3EEB6-087A-463E-942D-6182AA3941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06987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3832225" y="-1622504"/>
            <a:ext cx="4525963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>
            <a:spLocks noGrp="1"/>
          </p:cNvSpPr>
          <p:nvPr>
            <p:ph type="title"/>
          </p:nvPr>
        </p:nvSpPr>
        <p:spPr>
          <a:xfrm rot="5400000">
            <a:off x="10685808" y="1372898"/>
            <a:ext cx="5851525" cy="365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body" idx="1"/>
          </p:nvPr>
        </p:nvSpPr>
        <p:spPr>
          <a:xfrm rot="5400000">
            <a:off x="3271031" y="-2183697"/>
            <a:ext cx="5851525" cy="1076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body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-8564" y="-6795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2" name="Google Shape;12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978" y="5747619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32"/>
          <p:cNvGrpSpPr/>
          <p:nvPr/>
        </p:nvGrpSpPr>
        <p:grpSpPr>
          <a:xfrm>
            <a:off x="6273344" y="6277209"/>
            <a:ext cx="5646438" cy="542741"/>
            <a:chOff x="6277365" y="118439"/>
            <a:chExt cx="5646438" cy="542741"/>
          </a:xfrm>
        </p:grpSpPr>
        <p:pic>
          <p:nvPicPr>
            <p:cNvPr id="14" name="Google Shape;14;p32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2"/>
            <p:cNvPicPr preferRelativeResize="0"/>
            <p:nvPr/>
          </p:nvPicPr>
          <p:blipFill rotWithShape="1">
            <a:blip r:embed="rId15">
              <a:alphaModFix/>
            </a:blip>
            <a:srcRect l="24600" t="60610" r="22079" b="20393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2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 descr="Foto editada de grupo de pessoas posando para fo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4362" y="1519024"/>
            <a:ext cx="7606419" cy="42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t="18079" b="23584"/>
          <a:stretch/>
        </p:blipFill>
        <p:spPr>
          <a:xfrm>
            <a:off x="5053184" y="446"/>
            <a:ext cx="2594063" cy="15132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894450" y="4124531"/>
            <a:ext cx="3081370" cy="4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4542" y="446"/>
            <a:ext cx="4561881" cy="68368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1590" y="3445459"/>
            <a:ext cx="2491568" cy="161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l="24600" t="16538" r="22079" b="16308"/>
          <a:stretch/>
        </p:blipFill>
        <p:spPr>
          <a:xfrm>
            <a:off x="647030" y="211435"/>
            <a:ext cx="3164819" cy="313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55928" y="362843"/>
            <a:ext cx="3654744" cy="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4547174" y="-12998"/>
            <a:ext cx="7633074" cy="5316895"/>
          </a:xfrm>
          <a:prstGeom prst="rect">
            <a:avLst/>
          </a:prstGeom>
          <a:solidFill>
            <a:srgbClr val="B6DDE7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97" y="3923350"/>
            <a:ext cx="12190413" cy="294779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021244" y="5239583"/>
            <a:ext cx="1115440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Gerir objetos e classes: herança, reescrita, polimorfismo,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classes abstratas e Interfaces.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 - EXEMPLO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3B9B84-F760-65E1-A3FF-BB71F405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28" y="911488"/>
            <a:ext cx="3185436" cy="23319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075C03-FCDC-A547-D7D3-6430BBA85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59" y="911488"/>
            <a:ext cx="4747671" cy="18594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76ED1F-C511-84A4-8A25-0881A3E53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28" y="3614591"/>
            <a:ext cx="3848433" cy="18518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F999882-2F38-8EF5-6DF2-2892824B6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65" y="3180213"/>
            <a:ext cx="4861981" cy="2720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977889" y="3846126"/>
            <a:ext cx="3357586" cy="2857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SOBRESCRITA DE MÉTODOS (OVERRIDING)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766614" y="983690"/>
            <a:ext cx="11185098" cy="76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Uma subclasse pode redefinir um método.  Caso o método da superclasse não atenda a subclasse, existe a possibilidade de alterá-lo.  Para que isso ocorra, o método da subclasse deve possuir o mesmo nome, a mesma lista de parâmetros e o mesmo tipo de retorno da sua superclasse.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991301" y="3864189"/>
            <a:ext cx="32861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o  método acima na superclasse Veiculo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2"/>
          <p:cNvCxnSpPr>
            <a:cxnSpLocks/>
          </p:cNvCxnSpPr>
          <p:nvPr/>
        </p:nvCxnSpPr>
        <p:spPr>
          <a:xfrm rot="10800000" flipH="1">
            <a:off x="2656682" y="3094408"/>
            <a:ext cx="500100" cy="6429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6" name="Google Shape;196;p12"/>
          <p:cNvCxnSpPr/>
          <p:nvPr/>
        </p:nvCxnSpPr>
        <p:spPr>
          <a:xfrm rot="-5400000">
            <a:off x="7890368" y="3178967"/>
            <a:ext cx="642929" cy="50006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7" name="Google Shape;197;p12"/>
          <p:cNvSpPr/>
          <p:nvPr/>
        </p:nvSpPr>
        <p:spPr>
          <a:xfrm>
            <a:off x="6095206" y="3777070"/>
            <a:ext cx="32861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o  método acima na superclasse Veiculo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6333840" y="3841151"/>
            <a:ext cx="4878684" cy="6429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6382650" y="3887739"/>
            <a:ext cx="47216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valor do </a:t>
            </a:r>
            <a:r>
              <a:rPr lang="pt-BR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ipva</a:t>
            </a: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caminhões é o dobro do valor.  Na classe </a:t>
            </a:r>
            <a:r>
              <a:rPr lang="pt-BR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Caminhao</a:t>
            </a: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sobrescrita de método foi utilizada. 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7161914" y="1842488"/>
            <a:ext cx="3357586" cy="2857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7175326" y="1860551"/>
            <a:ext cx="32861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o  método abaixo na classe </a:t>
            </a:r>
            <a:r>
              <a:rPr lang="pt-BR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Caminhao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6333840" y="4801323"/>
            <a:ext cx="4878684" cy="4429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Como o atributo valor do </a:t>
            </a:r>
            <a:r>
              <a:rPr lang="pt-BR" sz="1200" b="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ipva</a:t>
            </a:r>
            <a:r>
              <a:rPr lang="pt-BR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está privado na classe Veiculo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será retornado um erro de visibilidade do atributo</a:t>
            </a:r>
            <a:endParaRPr sz="1200" b="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D13DE9-1510-9F2C-9519-F79B6E23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83" y="2247439"/>
            <a:ext cx="4951990" cy="8732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0C7E0E5-6F43-6B17-C37E-1A8DFAE13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179" y="2292701"/>
            <a:ext cx="4876505" cy="788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>
            <a:off x="4880760" y="3677894"/>
            <a:ext cx="4572032" cy="42862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USO DO MODIFICADOR PROTECTED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1"/>
          </p:nvPr>
        </p:nvSpPr>
        <p:spPr>
          <a:xfrm>
            <a:off x="609521" y="1063277"/>
            <a:ext cx="10971372" cy="8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Para acessarmos os atributos da superclasse precisamos trocar o modificador de acesso da classe </a:t>
            </a:r>
            <a:r>
              <a:rPr lang="pt-BR" sz="1600" b="1" dirty="0">
                <a:latin typeface="Arial"/>
                <a:ea typeface="Arial"/>
                <a:cs typeface="Arial"/>
                <a:sym typeface="Arial"/>
              </a:rPr>
              <a:t>Veiculo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pt-BR" sz="1600" b="1" dirty="0" err="1"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.  O modificador </a:t>
            </a:r>
            <a:r>
              <a:rPr lang="pt-BR" sz="1600" b="1" dirty="0" err="1"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 deixará o atributo visível para todas as outras classes e subclasses que pertencem ao mesmo pacote.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3" descr="https://lh6.googleusercontent.com/62AeYExvz2uT-Oh9ABZRAd2tco9vSexMwJeHC-1vV3tX2VSJz0jgXd0C5gAPdjViY5ie7SCEsT90622jh_8Q13Nle6KL1S6Rm-eI86rVTnDpLNztQpbEAWippUhwyskOn8sCKP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232" y="3106390"/>
            <a:ext cx="2789238" cy="158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/>
          <p:nvPr/>
        </p:nvSpPr>
        <p:spPr>
          <a:xfrm>
            <a:off x="4952199" y="3749332"/>
            <a:ext cx="450059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altere o modificador dos atributos na classe Veiculo para protected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4309256" y="3034952"/>
            <a:ext cx="285752" cy="171451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/>
          <p:nvPr/>
        </p:nvSpPr>
        <p:spPr>
          <a:xfrm>
            <a:off x="7412909" y="3143248"/>
            <a:ext cx="4429156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USO APÓS ALTERAÇÃO DO MODIFICADOR</a:t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7412909" y="3286124"/>
            <a:ext cx="436683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o que está em destaque na classe </a:t>
            </a:r>
            <a:r>
              <a:rPr lang="pt-BR" sz="1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TesteVeiculo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983B9E-8754-5DDE-C9CB-ECBBF76F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8" y="1126234"/>
            <a:ext cx="6046324" cy="44008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406574" y="1052736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1) Criar uma classe com o nome 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ImpostoDeRenda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com os seguintes atributos com visibilidade 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protected.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        </a:t>
            </a:r>
            <a:r>
              <a:rPr lang="pt-BR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	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(nome, telefone e email) </a:t>
            </a:r>
            <a:endParaRPr sz="12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</a:pP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        	 double (rendimentos)</a:t>
            </a:r>
            <a:endParaRPr sz="12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	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	Insira o 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construtor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com os atributos nome e rendimentos.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lang="pt-BR" sz="1200"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latin typeface="Arial"/>
                <a:ea typeface="Arial"/>
                <a:cs typeface="Arial"/>
                <a:sym typeface="Arial"/>
              </a:rPr>
              <a:t>Criar uma nova classe com o nome 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PessoaFisica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herdando de 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ImpostoDeRenda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com os seguintes atributos privados:</a:t>
            </a:r>
            <a:endParaRPr/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           	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(cpf e rg)</a:t>
            </a:r>
            <a:endParaRPr/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lang="pt-BR" sz="1200"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latin typeface="Arial"/>
                <a:ea typeface="Arial"/>
                <a:cs typeface="Arial"/>
                <a:sym typeface="Arial"/>
              </a:rPr>
              <a:t>Criar uma nova classe com o nome 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PessoaJuridica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herdando de 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ImpostoDeRenda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com os seguintes atributos privados:</a:t>
            </a:r>
            <a:endParaRPr/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(cnpj e inscEstadual).</a:t>
            </a:r>
            <a:endParaRPr sz="12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br>
              <a:rPr lang="pt-BR" sz="1200">
                <a:latin typeface="Arial"/>
                <a:ea typeface="Arial"/>
                <a:cs typeface="Arial"/>
                <a:sym typeface="Arial"/>
              </a:rPr>
            </a:br>
            <a:r>
              <a:rPr lang="pt-BR" sz="1200">
                <a:latin typeface="Arial"/>
                <a:ea typeface="Arial"/>
                <a:cs typeface="Arial"/>
                <a:sym typeface="Arial"/>
              </a:rPr>
              <a:t>Insira o 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construtor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com todos atributos para ambas as classe.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</a:pP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PessoaFisica (nome, rendimentos, cpf e rg ) </a:t>
            </a:r>
            <a:endParaRPr sz="12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None/>
            </a:pPr>
            <a:r>
              <a:rPr lang="pt-BR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    	 	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PessoaJuridica (nome, rendimentos , cnpj e inscEstadual). </a:t>
            </a:r>
            <a:endParaRPr sz="12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   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       Métodos das classes em comum 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PessoaFisica e PessoaJuridica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	       Crie  o método  </a:t>
            </a:r>
            <a:r>
              <a:rPr lang="pt-BR" sz="1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calculoIR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Para pessoa física deverá ser calculado o desconto 12% do rendimento e para e pessoa jurídica 15% do valor do 	rendimento.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latin typeface="Arial"/>
                <a:ea typeface="Arial"/>
                <a:cs typeface="Arial"/>
                <a:sym typeface="Arial"/>
              </a:rPr>
              <a:t>	Construa dois objetos em outra classe com o nome </a:t>
            </a: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TestaIR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 b="1"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	Exiba os dados e o valor a pagar de cada tipo de pessoa.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id="232" name="Google Shape;232;p16" descr="https://lh6.googleusercontent.com/g28-P_rOuiMgzNGGpYkvNe-DGoEjNF1BQ7zKwXHdadv4G-44vlehRMzothJwKshcPvOQED3JE_zFX-FbBKuaEKpB6DFu7Btq-0C3dfsgbzVuBW1U2k9qgOyt237IhOx4FKSRS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87" y="3735313"/>
            <a:ext cx="4457700" cy="12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 descr="https://lh4.googleusercontent.com/NuKIGOPbxzLWIW_zC6BN3pIm4A_Y84aTFyrBNMVANi6pZnemjx4c6XRW8J_jb6Zi4aEb5UF3lW_-vWFipgoiCsAF_kt_zZWdTfWiNhFuAEBTiBi2R2pgp9ao67lbu0kKhb68FH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207" y="3694831"/>
            <a:ext cx="4286250" cy="130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 descr="https://lh3.googleusercontent.com/W-DD3Kms65z4Wd5SAVufk6rzHYe-TSdpKlx1YsZvQ8yWR3aelTXYR-WWzpjGGds13MfCmDEJ36cPTC3n5GdXDa5fGkslzkB3SUK62b_dQHSy2rMqtmEP7meejH6T37FGb89jBg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7014" y="1124744"/>
            <a:ext cx="2925763" cy="18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id="240" name="Google Shape;240;p17" descr="https://lh6.googleusercontent.com/eFDEAaUA_tVJGJ3_8GQcp08JDFj-VSo07vWoznnQaIJ8asByGTvvDrSpcoTRrauKdCLUOKWgx5iznonHpuTRFYSA83S0NMHURHEWhDl2MsPuMyYutjhbNQxx7lgGGmh1EQVeUH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0893" y="857233"/>
            <a:ext cx="435771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 descr="https://lh6.googleusercontent.com/PySjDRk_xZmjuupBk5g6C9H6KG4IdjIjehb6Ey86a-7NzncIPY4a-ZVTrJbQhyAcmgjKU9DDWH6-5BgRN7KgjuEfcseojB8XF46sU-bD5eFnropw5rIyEK1rljQF4uj4Oyg0Bn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492" y="3530079"/>
            <a:ext cx="4840287" cy="22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 descr="https://lh5.googleusercontent.com/5I0On7P3mCiKHv_uirPXB6oT_8RWNdmex55_6Bq4QsdR9A3ebhPQ-SqFcd5oT_ykg1oOl3PdDIP87kFm0Y0p5JLFajdRO4YxKwSJGWBy2ye4ESWC7KrSbOiwWiRUFlBiA1h0PA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23" y="857233"/>
            <a:ext cx="4894937" cy="2322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17"/>
          <p:cNvCxnSpPr/>
          <p:nvPr/>
        </p:nvCxnSpPr>
        <p:spPr>
          <a:xfrm rot="10800000" flipH="1">
            <a:off x="5442801" y="4363179"/>
            <a:ext cx="928694" cy="78581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17"/>
          <p:cNvSpPr/>
          <p:nvPr/>
        </p:nvSpPr>
        <p:spPr>
          <a:xfrm>
            <a:off x="6720876" y="3934551"/>
            <a:ext cx="4840286" cy="42862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Faz referência ao construtor da super classe</a:t>
            </a:r>
            <a:endParaRPr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720876" y="4605829"/>
            <a:ext cx="4840286" cy="108633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subclasse herda todos  atributos, métodos de sua superclasse.  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Construtores não são herdados por subclasses, mas o construtor  da superclasse pode ser chamado a partir da subclasse utilizando o comando super.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id="253" name="Google Shape;253;p18" descr="https://lh3.googleusercontent.com/5pz30kWJRvPnutsGafzPtBfpTILbiLaPVJyYWu5OmXYJnAt91ZZ5lTia3XkVdnf5YknoIWlehPmw_HgkCUSbDTnvtCiUPXiAlcDBxPQhZGwiOg9rzahfJ-lv-Mw2J_WvSSa5N3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630" y="3062419"/>
            <a:ext cx="4868266" cy="83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 descr="https://lh6.googleusercontent.com/_zN76MmSoVcGSoNrrc494YlUuyuBnb8bDWf3Z8lsAfD00Du0eJ9V6KhSahmN9ZowaZfoOdJNjKru0xEXDfbtsI4jdFsHX7u574ay1v3K0Hr9CpWf9U4GqhzbG4KeokalP9ksRx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912" y="3062419"/>
            <a:ext cx="5049981" cy="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1451736" y="1628800"/>
            <a:ext cx="3275318" cy="64807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 </a:t>
            </a:r>
            <a:r>
              <a:rPr lang="pt-BR" sz="1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calculaIR</a:t>
            </a:r>
            <a:r>
              <a:rPr lang="pt-B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 </a:t>
            </a:r>
            <a:r>
              <a:rPr lang="pt-BR" sz="1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PessoaFisica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7330390" y="1628800"/>
            <a:ext cx="3178612" cy="72065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 </a:t>
            </a:r>
            <a:r>
              <a:rPr lang="pt-BR" sz="1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calculaIR</a:t>
            </a:r>
            <a:r>
              <a:rPr lang="pt-B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 </a:t>
            </a:r>
            <a:r>
              <a:rPr lang="pt-BR" sz="1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PessoaJuridica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id="262" name="Google Shape;262;p19" descr="https://lh4.googleusercontent.com/dwIASvE0rlv6cRBRfH2NRE1nTxieiJJN4ygarE9YtEyvt02ZwZ84jiYjXMYKvhRFnGnMGzfjpxM3LgXBExqsYI5ZyBhVGV0xqd7ILeaVhNNZJtQszHLp1O6oRMbnrvPpINaUAx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622" y="1988840"/>
            <a:ext cx="9454198" cy="31938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/>
          <p:nvPr/>
        </p:nvSpPr>
        <p:spPr>
          <a:xfrm>
            <a:off x="3976415" y="991273"/>
            <a:ext cx="2810466" cy="31936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 </a:t>
            </a:r>
            <a:r>
              <a:rPr lang="pt-BR" sz="1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TestaIr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CLASSE OBJECT</a:t>
            </a:r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body" idx="1"/>
          </p:nvPr>
        </p:nvSpPr>
        <p:spPr>
          <a:xfrm>
            <a:off x="334566" y="921162"/>
            <a:ext cx="11593288" cy="90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Toda classe em Java herda implicitamente a classe </a:t>
            </a:r>
            <a:r>
              <a:rPr lang="pt-BR" sz="1400" b="1"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. A classe </a:t>
            </a:r>
            <a:r>
              <a:rPr lang="pt-BR" sz="1400" b="1"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, possui alguns métodos, dentre eles o </a:t>
            </a:r>
            <a:r>
              <a:rPr lang="pt-BR" sz="1400" b="1"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.  O método </a:t>
            </a:r>
            <a:r>
              <a:rPr lang="pt-BR" sz="1400" b="1"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  descreve qual instância de objeto está sendo utilizada . Ela  retorna um texto com o nome da classe mais um código hexadecimal chamado de hashcode.  Como herdamos da classe </a:t>
            </a:r>
            <a:r>
              <a:rPr lang="pt-BR" sz="1400" b="1"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podemos sobrescrever o método </a:t>
            </a:r>
            <a:r>
              <a:rPr lang="pt-BR" sz="1400" b="1"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pois não estamos interessados no valor que está sendo exibido.</a:t>
            </a:r>
            <a:endParaRPr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0" descr="https://lh3.googleusercontent.com/LHu_xinhQBurkB_jymAmVvrvM2b5ATRaGjl7Ks__fLLCnOMu1eSlQQv4vbXOcilAWvYVap2kx-u4D3Mj_YbBsUXO4l38gZ_UHv3N0y8FJssm2_TfmpgwnknGLDksSXNIPFtNqz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301" y="2199779"/>
            <a:ext cx="2879725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/>
          <p:nvPr/>
        </p:nvSpPr>
        <p:spPr>
          <a:xfrm>
            <a:off x="3688518" y="1785129"/>
            <a:ext cx="3486808" cy="31527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Adicione</a:t>
            </a:r>
            <a:r>
              <a:rPr lang="pt-BR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duas linhas na classe TestaIr e execute.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0" descr="https://lh4.googleusercontent.com/TlbvtB7tO4Zwgh61FEd5L4J8ulcfE4kVDOkWo10ExBtcpro2fqwHTmyhFAQhxBRiz6SSEmWCVciDUZ8iiITULvEz741k_mNGyAaA_r7Oi4tgPd-207Y5tS6uqhy9C9yRpBb1Fj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3964" y="3248550"/>
            <a:ext cx="6276398" cy="72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/>
          <p:nvPr/>
        </p:nvSpPr>
        <p:spPr>
          <a:xfrm>
            <a:off x="3806778" y="2902912"/>
            <a:ext cx="3488400" cy="316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Adicione </a:t>
            </a:r>
            <a:r>
              <a:rPr lang="pt-BR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toString na classe PessoaFisica</a:t>
            </a: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0" descr="https://lh4.googleusercontent.com/EOyEv4iLqAQigvKRFGprARRcUChulJMYrPWgFHDe2wI1pE0tOksuqIdPhfJ-Mg_W2q6rp8oTrcYLEHkkxZVBMlqnvpbdzhdD9MeMsgeP50gLKcPwVwBkQtET8_X5Pn_dnqfzO7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2718" y="4330041"/>
            <a:ext cx="6348557" cy="71726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/>
          <p:nvPr/>
        </p:nvSpPr>
        <p:spPr>
          <a:xfrm>
            <a:off x="3806777" y="4012374"/>
            <a:ext cx="3488400" cy="316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Adicione</a:t>
            </a:r>
            <a:r>
              <a:rPr lang="pt-BR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 toString na classe PessoaJuridica</a:t>
            </a:r>
            <a:endParaRPr sz="1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0" descr="https://lh3.googleusercontent.com/RWefNubKg_SfpATkZkC7g9CirMLXTfzVGdkWgfiOfsU-9ywn47d0q1frqcDTN8snvrClST_UNXpE7l4ddsF1HmKA5yC-M4c2r_grVwUjTWCupuyz3Q3VHycMw5CJs_VmIOIE_P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2088" y="5523403"/>
            <a:ext cx="2379938" cy="30175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/>
          <p:nvPr/>
        </p:nvSpPr>
        <p:spPr>
          <a:xfrm>
            <a:off x="2926854" y="5047303"/>
            <a:ext cx="6909082" cy="316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Remova</a:t>
            </a:r>
            <a:r>
              <a:rPr lang="pt-BR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os outros System.out.println e deixe somente essas duas linhas para exibição na tela na classeTestaIr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RECAPITULANDO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406574" y="1196752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que vimos até agora</a:t>
            </a:r>
            <a:endParaRPr/>
          </a:p>
          <a:p>
            <a:pPr marL="342900" lvl="0" indent="-3429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que é Java</a:t>
            </a:r>
            <a:endParaRPr/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Eclipse IDE</a:t>
            </a:r>
            <a:endParaRPr/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Nosso primeiro código em Java : “Olá Mundo!”</a:t>
            </a:r>
            <a:endParaRPr/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Variáveis Primitivas e Controle de Fluxo</a:t>
            </a:r>
            <a:endParaRPr/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Orientação a objetos básica</a:t>
            </a:r>
            <a:endParaRPr/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Modificadores de Acesso e Atributos de Classe</a:t>
            </a:r>
            <a:endParaRPr/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Escopo de Variáveis</a:t>
            </a:r>
            <a:endParaRPr/>
          </a:p>
          <a:p>
            <a:pPr marL="742950" lvl="1" indent="-285750" algn="l" rtl="0">
              <a:lnSpc>
                <a:spcPct val="21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atributo “static”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1"/>
          </p:nvPr>
        </p:nvSpPr>
        <p:spPr>
          <a:xfrm>
            <a:off x="334566" y="836712"/>
            <a:ext cx="10971372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2) Criar uma classe com o nome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Funcionario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com os seguintes atributos 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       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nome,cpf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) 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       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(salario) 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       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(turno)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Criar uma classe com o nome 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Gerente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com os seguintes atributos privados: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271463" lvl="0" indent="171449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(setor)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    	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Criar uma classe com o nome 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Assistente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com os seguintes atributos privados: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     	 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(adicional)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Insira o construtor na classe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Funcionario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(nome e salario ) ,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      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Gerente(nome, salario e setor ) e Assistente (nome, salario  e adicional).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Insira o método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na classes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Funcionario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para exibir o nome e o salário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   	 - Métodos :</a:t>
            </a:r>
            <a:endParaRPr dirty="0"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    - Criar o método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aumentarSalario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Funcionario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Todos os funcionários terão 2% de aumento de salário que será adicionado ao salário do funcionário, sendo que os gerentes tem mais 200,00 de bônus que será adicionado ao salário.</a:t>
            </a:r>
            <a:endParaRPr dirty="0"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    - No salário do Assistente será acrescentado o valor  do adicional.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206" y="808618"/>
            <a:ext cx="5187087" cy="34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234" y="808618"/>
            <a:ext cx="4395006" cy="524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- RESOLUÇÃO</a:t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466" y="1052736"/>
            <a:ext cx="5785134" cy="38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5206" y="3187720"/>
            <a:ext cx="5682740" cy="229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</a:t>
            </a:r>
            <a:endParaRPr/>
          </a:p>
        </p:txBody>
      </p:sp>
      <p:pic>
        <p:nvPicPr>
          <p:cNvPr id="303" name="Google Shape;303;p24" descr="https://lh5.googleusercontent.com/kXOCjOz14OY5FR2K8CEuSPGEIi9dQmrIdJu0iOxEqfiMm997GjhqGgI7AjiplW4Nh7EBuNUIdgnBBfodBl2jUC0NkGRbk_Cd4swWuS_w4oflgsZ5HkRCsReh88LbX5AuqcTkO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860" y="1214422"/>
            <a:ext cx="9268167" cy="278608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 txBox="1">
            <a:spLocks noGrp="1"/>
          </p:cNvSpPr>
          <p:nvPr>
            <p:ph type="body" idx="1"/>
          </p:nvPr>
        </p:nvSpPr>
        <p:spPr>
          <a:xfrm>
            <a:off x="132080" y="908720"/>
            <a:ext cx="11867782" cy="514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1) Criar as classes 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Maratona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AtletaAmador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AtletaProfissional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, atributos, construtores,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getters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conforme o diagrama de classe abaixo: 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Criar um método com o nome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verificaSituacao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em que:</a:t>
            </a:r>
            <a:endParaRPr dirty="0"/>
          </a:p>
          <a:p>
            <a:pPr marL="442913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tabLst>
                <a:tab pos="538163" algn="l"/>
              </a:tabLst>
            </a:pPr>
            <a:br>
              <a:rPr lang="pt-BR" sz="14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- Atletas com idade 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maior que 18 ou altura maior ou igual a 1.80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poderão participar da maratona como maratonista.  Deverá ser exibida a 	mensagem </a:t>
            </a:r>
            <a:r>
              <a:rPr lang="pt-BR" sz="1400" dirty="0" err="1">
                <a:latin typeface="Arial"/>
                <a:ea typeface="Arial"/>
                <a:cs typeface="Arial"/>
                <a:sym typeface="Arial"/>
              </a:rPr>
              <a:t>partipará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ou não participará da competição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tabLst>
                <a:tab pos="538163" algn="l"/>
              </a:tabLst>
            </a:pPr>
            <a:br>
              <a:rPr lang="pt-BR" sz="14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 - Instancie 3 atletas em uma classe com o nome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TesteMaratona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, exiba os dados do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e chame o método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verificaSituacao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para 	saber se o atleta poderá ou não participar da competição.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372" y="861531"/>
            <a:ext cx="6299026" cy="513493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442372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dirty="0"/>
              <a:t>EXERCÍCIO – RESOLUÇÃO </a:t>
            </a:r>
            <a:endParaRPr dirty="0"/>
          </a:p>
        </p:txBody>
      </p:sp>
      <p:pic>
        <p:nvPicPr>
          <p:cNvPr id="311" name="Google Shape;31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166" y="3674805"/>
            <a:ext cx="6671271" cy="213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 – RESOLUÇÃO </a:t>
            </a:r>
            <a:endParaRPr/>
          </a:p>
        </p:txBody>
      </p:sp>
      <p:pic>
        <p:nvPicPr>
          <p:cNvPr id="317" name="Google Shape;3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690" y="1132118"/>
            <a:ext cx="7229908" cy="229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2501" y="2821859"/>
            <a:ext cx="6872751" cy="2998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body" idx="1"/>
          </p:nvPr>
        </p:nvSpPr>
        <p:spPr>
          <a:xfrm>
            <a:off x="601100" y="1052721"/>
            <a:ext cx="10971300" cy="4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No polimorfismo um objeto pode ser referenciado de várias formas. Na programação orientada a objetos, este termo se refere a uma determinada classe que possui a capacidade de alterar o comportamento de um método para adequá-lo a necessidade solicitada.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Definimos Polimorfismo como um princípio a partir do qual as classes derivadas de uma superclasse são capazes de invocar os métodos que, embora apresentem a mesma assinatura, comportam-se de maneira diferente para cada uma das classes derivadas.</a:t>
            </a:r>
            <a:endParaRPr sz="1600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Tipos de Polimorfismo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Overloading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(sobrecarga de métodos) - Temos dois ou mais métodos com o mesmo nome, mas aceitando parâmetros diferentes com assinaturas diferentes.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Overriding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(sobrescrita de métodos) - Um objeto possui um método alterado, a partir de um método herdado de uma super classe.</a:t>
            </a:r>
            <a:endParaRPr dirty="0"/>
          </a:p>
        </p:txBody>
      </p:sp>
      <p:sp>
        <p:nvSpPr>
          <p:cNvPr id="324" name="Google Shape;324;p2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POLIMORFISMO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 POLIMORFISMO</a:t>
            </a:r>
            <a:endParaRPr/>
          </a:p>
        </p:txBody>
      </p:sp>
      <p:pic>
        <p:nvPicPr>
          <p:cNvPr id="330" name="Google Shape;330;p28" descr="https://lh3.googleusercontent.com/FDdVtTG5aE8Wjb_A5_g2YWc6HFaqgKgn_aoA4qFsZmOjjDKRNVwutUfrgJu2Me42hzxPURejKkx8D52IUpxP55EI0KufXM2CxFw0ztyVG9TohwmZFnCL5AXG7W9f5qcFQzA8M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3702" y="1071546"/>
            <a:ext cx="3817938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 descr="https://lh6.googleusercontent.com/bbKZwivaxqQg5zvTHJJO4scyz79qSnelOj-Cfqqo2ZgxgDYvwiJqf2pMpGpdXxe4oekZhOSTScTfjA3ZrJIfV7cgagDK8hH4FQni3OXhAOwtHDtQEMtSZyJsBvM3JzxgtyQIn6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578" y="3143248"/>
            <a:ext cx="39433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 descr="https://lh4.googleusercontent.com/6NKmyL7cGuB0WGSMsEX48HbW2iVZFXqsKrWv9tzdtsIbeJUgpHt4dslkjBPwwHIhhasZrpJhzMLYwG0eDX5jj_xuUVBH2SWQtxYebAxsTOoak2glAWY8GVae1oHmFccuUZNYFd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042" y="1000108"/>
            <a:ext cx="3342974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/>
          <p:nvPr/>
        </p:nvSpPr>
        <p:spPr>
          <a:xfrm>
            <a:off x="6809586" y="5357826"/>
            <a:ext cx="3643338" cy="28575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sobrescrita de método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8"/>
          <p:cNvCxnSpPr/>
          <p:nvPr/>
        </p:nvCxnSpPr>
        <p:spPr>
          <a:xfrm rot="5400000" flipH="1">
            <a:off x="8131189" y="4750603"/>
            <a:ext cx="714380" cy="35719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 POLIMORFISMO</a:t>
            </a:r>
            <a:endParaRPr/>
          </a:p>
        </p:txBody>
      </p:sp>
      <p:pic>
        <p:nvPicPr>
          <p:cNvPr id="340" name="Google Shape;340;p29" descr="https://lh5.googleusercontent.com/r46lg1SPFW3RSUIRUDs8MDjgyAKIM5U_dTBMES7Mp5dudAV59tzpxXLdznrUzhoKrZguT2hi_DS_dIjtQWZ0f3vdDJSLxd0mBSjXGuLfktHHXLh7_OXuzfrd6aK2dPGGpfNV1F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80" y="1857364"/>
            <a:ext cx="6035675" cy="321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/>
          <p:nvPr/>
        </p:nvSpPr>
        <p:spPr>
          <a:xfrm>
            <a:off x="7263489" y="2642612"/>
            <a:ext cx="4342679" cy="71438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Tecnico é um Empregado.  O polimorfismo é utilizado.  Instanciamos um Tecnico que é um Empregado.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29"/>
          <p:cNvCxnSpPr/>
          <p:nvPr/>
        </p:nvCxnSpPr>
        <p:spPr>
          <a:xfrm>
            <a:off x="4237818" y="3000372"/>
            <a:ext cx="285752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3" name="Google Shape;343;p29"/>
          <p:cNvSpPr/>
          <p:nvPr/>
        </p:nvSpPr>
        <p:spPr>
          <a:xfrm>
            <a:off x="7263489" y="4486867"/>
            <a:ext cx="4362620" cy="3571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polimorfismo só existe com  a  herança.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7236304" y="3703650"/>
            <a:ext cx="4397048" cy="43655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método invocado é o de Tecnico e não o de Empregado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9"/>
          <p:cNvCxnSpPr/>
          <p:nvPr/>
        </p:nvCxnSpPr>
        <p:spPr>
          <a:xfrm>
            <a:off x="3523438" y="4000504"/>
            <a:ext cx="3000396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EXEMPLO POLIMORFISMO</a:t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6881024" y="3429000"/>
            <a:ext cx="2786082" cy="3571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método será invocado agora?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7023900" y="1142984"/>
            <a:ext cx="2500330" cy="3571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as linhas destacadas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30"/>
          <p:cNvCxnSpPr/>
          <p:nvPr/>
        </p:nvCxnSpPr>
        <p:spPr>
          <a:xfrm>
            <a:off x="3523438" y="4000504"/>
            <a:ext cx="3000396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54" name="Google Shape;354;p30" descr="https://lh6.googleusercontent.com/0ei4wvpedF5MgmU2gcKm1shoIqJuafN_Dll3xUH6kjE1BMSPnKlA44pgHSpGAEg5iyZQl1Pe0tkMHZAjVW0ST--VTExFPzviBRkk1WXg9SU97dvrjAHf6xwwxnrAkvI459NnUM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66" y="1142984"/>
            <a:ext cx="6389688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30"/>
          <p:cNvCxnSpPr/>
          <p:nvPr/>
        </p:nvCxnSpPr>
        <p:spPr>
          <a:xfrm>
            <a:off x="3880628" y="3571876"/>
            <a:ext cx="285752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609521" y="44624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dirty="0"/>
              <a:t>EXERCICIO – REVISÃO AULA ANTERIOR</a:t>
            </a:r>
            <a:endParaRPr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609521" y="942959"/>
            <a:ext cx="10971372" cy="519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1) Criar uma classe pedido com os seguintes atributos: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numero (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dataPedido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LocalDate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quantidade (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valor (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total (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Inserir o construtor com os atributos 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numero,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dataPedido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, quantidade e valor</a:t>
            </a:r>
            <a:br>
              <a:rPr lang="pt-BR" sz="1400" b="1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Inserir os </a:t>
            </a:r>
            <a:r>
              <a:rPr lang="pt-BR" sz="1400" dirty="0" err="1">
                <a:latin typeface="Arial"/>
                <a:ea typeface="Arial"/>
                <a:cs typeface="Arial"/>
                <a:sym typeface="Arial"/>
              </a:rPr>
              <a:t>getters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Criar um método com o nome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finalizarPedido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lang="pt-BR" sz="1400" b="1" dirty="0">
                <a:latin typeface="Arial"/>
                <a:ea typeface="Arial"/>
                <a:cs typeface="Arial"/>
                <a:sym typeface="Arial"/>
              </a:rPr>
              <a:t>Pedido,</a:t>
            </a: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 caso o dia do pedido for um domingo  o cliente terá um desconto de 10% no valor do pedido. O total do pedido será a quantidade * valor com o desconto aplicado.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 dirty="0">
                <a:latin typeface="Arial"/>
                <a:ea typeface="Arial"/>
                <a:cs typeface="Arial"/>
                <a:sym typeface="Arial"/>
              </a:rPr>
            </a:b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Criar 3 instâncias em uma nova classe com o </a:t>
            </a:r>
            <a:r>
              <a:rPr lang="pt-BR" sz="1400" b="1" dirty="0" err="1">
                <a:latin typeface="Arial"/>
                <a:ea typeface="Arial"/>
                <a:cs typeface="Arial"/>
                <a:sym typeface="Arial"/>
              </a:rPr>
              <a:t>main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Finalizar o pedido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	Mostrar o total dos pedidos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EXERCÍCIOS</a:t>
            </a:r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3078" y="2276872"/>
            <a:ext cx="6881170" cy="3341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/>
          <p:nvPr/>
        </p:nvSpPr>
        <p:spPr>
          <a:xfrm>
            <a:off x="190550" y="891728"/>
            <a:ext cx="9937104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Criar as estrutura de classes conforme diagrama.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classe Fixo o método 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calcularSalario</a:t>
            </a: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"</a:t>
            </a:r>
            <a:r>
              <a:rPr lang="pt-BR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sem retorno e deverá calcular o salário bruto do vendedor da seguinte forma:</a:t>
            </a:r>
            <a:endParaRPr dirty="0"/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cada venda efetuada chamar este método  e adicionar o cálculo da comissão sobre a venda efetuada no salário bruto do vendedor fixo.</a:t>
            </a:r>
            <a:endParaRPr dirty="0"/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uma classe de teste com o </a:t>
            </a:r>
            <a:r>
              <a:rPr lang="pt-BR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instanciar dois vendedores </a:t>
            </a:r>
            <a:r>
              <a:rPr lang="pt-BR" sz="12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fixos</a:t>
            </a: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passando os dados dos vendedores fixos no </a:t>
            </a:r>
            <a:r>
              <a:rPr lang="pt-BR" sz="12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construtor</a:t>
            </a:r>
            <a:endParaRPr sz="12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salário bruto inicial do vendedor fixo será seu salário base.</a:t>
            </a:r>
            <a:endParaRPr dirty="0"/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Fazer a leitura de dados com a classe Scanner</a:t>
            </a:r>
            <a:endParaRPr dirty="0"/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usuário deverá escolher entre os dois vendedores cadastrados.</a:t>
            </a:r>
            <a:endParaRPr dirty="0"/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programa deverá ser encerrado quando o usuário escolher uma opção de saída.</a:t>
            </a:r>
            <a:endParaRPr dirty="0"/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5738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final deverá ser exibido o salário bruto dos vendedores fixos.</a:t>
            </a:r>
            <a:endParaRPr dirty="0"/>
          </a:p>
        </p:txBody>
      </p:sp>
      <p:grpSp>
        <p:nvGrpSpPr>
          <p:cNvPr id="363" name="Google Shape;363;p31"/>
          <p:cNvGrpSpPr/>
          <p:nvPr/>
        </p:nvGrpSpPr>
        <p:grpSpPr>
          <a:xfrm>
            <a:off x="447693" y="3532752"/>
            <a:ext cx="2145290" cy="2672723"/>
            <a:chOff x="447693" y="3532752"/>
            <a:chExt cx="2145290" cy="2672723"/>
          </a:xfrm>
        </p:grpSpPr>
        <p:pic>
          <p:nvPicPr>
            <p:cNvPr id="364" name="Google Shape;364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8582" y="3532752"/>
              <a:ext cx="1909595" cy="18324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7693" y="5373216"/>
              <a:ext cx="2145290" cy="8322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dirty="0"/>
              <a:t>HERANÇA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862043" y="2175138"/>
            <a:ext cx="4729394" cy="7143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Um banco possui contas, clientes e funcionários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400" dirty="0">
                <a:latin typeface="Arial"/>
                <a:ea typeface="Arial"/>
                <a:cs typeface="Arial"/>
                <a:sym typeface="Arial"/>
              </a:rPr>
              <a:t>Como seria a classe funcionário?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7403AB-E319-1AD9-63D3-B02AE692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71" y="3360865"/>
            <a:ext cx="3771949" cy="1791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7F0BC9-CD90-BF10-831E-EEBBB3434DC3}"/>
              </a:ext>
            </a:extLst>
          </p:cNvPr>
          <p:cNvSpPr txBox="1"/>
          <p:nvPr/>
        </p:nvSpPr>
        <p:spPr>
          <a:xfrm>
            <a:off x="398206" y="953851"/>
            <a:ext cx="111826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herança em Java permite que uma classe seja baseada em outra classe existente, conhecida como superclasse. A classe que herda os atributos e métodos da classe base é chamada de subclasse, isso permite que a subclasse reutilize o código da superclasse e adicione novos membros ou modifique o comportamento existente.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 - ILUSTRANDO COM EXEMPLO	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609521" y="1209369"/>
            <a:ext cx="10971372" cy="491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O Gerente é um funcionário especial</a:t>
            </a:r>
            <a:endParaRPr sz="1600"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Além do funcionário comum, temos outros cargos, como os gerentes. Naturalmente, eles têm informações em comum com os demais funcionários e outras informações exclusivas</a:t>
            </a:r>
            <a:endParaRPr sz="1600" dirty="0"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883" y="2479262"/>
            <a:ext cx="5492612" cy="214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4500" y="2644626"/>
            <a:ext cx="2143140" cy="251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 - ILUSTRANDO COM EXEMPLO	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511199" y="1166018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Estendendo a classe </a:t>
            </a:r>
            <a:r>
              <a:rPr lang="pt-BR" sz="1800" dirty="0" err="1">
                <a:latin typeface="Arial"/>
                <a:ea typeface="Arial"/>
                <a:cs typeface="Arial"/>
                <a:sym typeface="Arial"/>
              </a:rPr>
              <a:t>Funcionario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Em Java, existe um jeito de relacionarmos uma classe de tal maneira que uma delas herda tudo que a outra possui.  Em nosso caso, queremos que Gerente possua todos os métodos e atributos de Funcionário.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Para isso utilizamos a cláusula </a:t>
            </a:r>
            <a:r>
              <a:rPr lang="pt-BR" sz="1800" b="1" dirty="0"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 na definição da classe.</a:t>
            </a:r>
            <a:endParaRPr dirty="0"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617" y="2797123"/>
            <a:ext cx="4760268" cy="19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4164" y="2928934"/>
            <a:ext cx="2143140" cy="251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GENERALIZAÇÃO/ESPECIALIZAÇÃO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780333" y="919071"/>
            <a:ext cx="10800560" cy="168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1600" b="1" dirty="0">
                <a:latin typeface="Arial"/>
                <a:ea typeface="Arial"/>
                <a:cs typeface="Arial"/>
                <a:sym typeface="Arial"/>
              </a:rPr>
              <a:t>generalização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 indica que uma classe mais geral, a superclasse, tem atributos, operações e associações comuns que são compartilhados por classes mais especializadas, as subclasses. O objetivo dessa operação é a criação de uma classe genérica que representará os atributos e métodos existentes em duas ou mais classes específicas.</a:t>
            </a:r>
            <a:endParaRPr sz="1600" dirty="0"/>
          </a:p>
          <a:p>
            <a:pPr marL="114300" indent="0" algn="just"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1600" b="1" dirty="0">
                <a:latin typeface="Arial"/>
                <a:ea typeface="Arial"/>
                <a:cs typeface="Arial"/>
                <a:sym typeface="Arial"/>
              </a:rPr>
              <a:t>especialização</a:t>
            </a: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 se caracteriza pela criação de uma ou mais classes específicas a partir de uma classe genérica para representar atributos e métodos que são distintos entre elas.</a:t>
            </a:r>
            <a:endParaRPr sz="1600" dirty="0"/>
          </a:p>
        </p:txBody>
      </p:sp>
      <p:pic>
        <p:nvPicPr>
          <p:cNvPr id="149" name="Google Shape;149;p8" descr="https://lh3.googleusercontent.com/7qgfrC49OHoStlOZvFkeXPye2Mej9w8_mnCjKo6IMiwDTUa-sGJrNY_MIfWoG_U_anll6sGEA3lf829lUHvFiN20_I8_orX0bcIxKxwBwwzDLcXO3Pit2IocqM5-jtv1siuNDM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4556" y="2834332"/>
            <a:ext cx="3590500" cy="284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/>
          <p:nvPr/>
        </p:nvSpPr>
        <p:spPr>
          <a:xfrm rot="-5400000">
            <a:off x="3089265" y="4077487"/>
            <a:ext cx="1523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 rot="-5400000">
            <a:off x="7116962" y="3885165"/>
            <a:ext cx="161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Especialização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 rot="5400000">
            <a:off x="7674855" y="4255966"/>
            <a:ext cx="1285884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3" name="Google Shape;153;p8"/>
          <p:cNvCxnSpPr/>
          <p:nvPr/>
        </p:nvCxnSpPr>
        <p:spPr>
          <a:xfrm rot="-5400000">
            <a:off x="3452794" y="4214024"/>
            <a:ext cx="1285884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613627" y="946467"/>
            <a:ext cx="11189190" cy="81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Quando trabalhamos com várias classes e algumas classes tem características em comum, essas características podem ser colocadas em uma classe base ou super classe. A partir de uma classe base podemos criar subclasses e acrescentar a cada uma suas particularidades.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9" descr="https://lh3.googleusercontent.com/EGMsuFi3wzHKtifQVK61Moo0wuB6Vka47q9JgYgmecHnBXoPP4z2qaU5bJsl63hFuGdE6vxPQRQUnDA_sqBuoOHKA3Clbq-a4UQYlJd6uN--cdZB9Cii7ry8o88bS5ISuexS4G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4151" y="2015994"/>
            <a:ext cx="4714908" cy="305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/>
          <p:nvPr/>
        </p:nvSpPr>
        <p:spPr>
          <a:xfrm>
            <a:off x="1793887" y="2449182"/>
            <a:ext cx="2071702" cy="57150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1865325" y="2520620"/>
            <a:ext cx="1571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Classe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1293821" y="4306570"/>
            <a:ext cx="2071702" cy="57150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 Classes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8509059" y="2020554"/>
            <a:ext cx="500066" cy="307183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9366315" y="3092124"/>
            <a:ext cx="2214578" cy="92869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9509191" y="3235000"/>
            <a:ext cx="19288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classes da UML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/>
              <a:t>HERANÇA - EXEMPLO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2709850" y="2890701"/>
            <a:ext cx="5643716" cy="3372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pt-BR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indica que a subclasse está herdando de </a:t>
            </a:r>
            <a:r>
              <a:rPr lang="pt-BR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Veiculo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9769B5-B20D-0D8E-A2A7-7159610AE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55" y="917963"/>
            <a:ext cx="3755024" cy="13479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CB5D8B-51FC-8404-8955-6A4AA32A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1" y="3953018"/>
            <a:ext cx="4678465" cy="9232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C47559-9FB0-71EE-D643-ACCAF9261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206" y="3953018"/>
            <a:ext cx="4941779" cy="71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1723</Words>
  <Application>Microsoft Office PowerPoint</Application>
  <PresentationFormat>Personalizar</PresentationFormat>
  <Paragraphs>174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Roboto</vt:lpstr>
      <vt:lpstr>Noto Sans Symbols</vt:lpstr>
      <vt:lpstr>Tema do Office</vt:lpstr>
      <vt:lpstr>Apresentação do PowerPoint</vt:lpstr>
      <vt:lpstr>RECAPITULANDO</vt:lpstr>
      <vt:lpstr>EXERCICIO – REVISÃO AULA ANTERIOR</vt:lpstr>
      <vt:lpstr>HERANÇA</vt:lpstr>
      <vt:lpstr>HERANÇA - ILUSTRANDO COM EXEMPLO </vt:lpstr>
      <vt:lpstr>HERANÇA - ILUSTRANDO COM EXEMPLO </vt:lpstr>
      <vt:lpstr>GENERALIZAÇÃO/ESPECIALIZAÇÃO</vt:lpstr>
      <vt:lpstr>HERANÇA</vt:lpstr>
      <vt:lpstr>HERANÇA - EXEMPLO</vt:lpstr>
      <vt:lpstr>HERANÇA - EXEMPLO</vt:lpstr>
      <vt:lpstr>SOBRESCRITA DE MÉTODOS (OVERRIDING)</vt:lpstr>
      <vt:lpstr>USO DO MODIFICADOR PROTECTED</vt:lpstr>
      <vt:lpstr>USO APÓS ALTERAÇÃO DO MODIFICADOR</vt:lpstr>
      <vt:lpstr>EXERCÍCIO</vt:lpstr>
      <vt:lpstr>EXERCÍCIO - RESOLUÇÃO</vt:lpstr>
      <vt:lpstr>EXERCÍCIO - RESOLUÇÃO</vt:lpstr>
      <vt:lpstr>EXERCÍCIO - RESOLUÇÃO</vt:lpstr>
      <vt:lpstr>EXERCÍCIO - RESOLUÇÃO</vt:lpstr>
      <vt:lpstr>CLASSE OBJECT</vt:lpstr>
      <vt:lpstr>EXERCÍCIO</vt:lpstr>
      <vt:lpstr>EXERCÍCIO - RESOLUÇÃO</vt:lpstr>
      <vt:lpstr>EXERCÍCIO - RESOLUÇÃO</vt:lpstr>
      <vt:lpstr>EXERCÍCIO </vt:lpstr>
      <vt:lpstr>EXERCÍCIO – RESOLUÇÃO </vt:lpstr>
      <vt:lpstr>EXERCÍCIO – RESOLUÇÃO </vt:lpstr>
      <vt:lpstr>POLIMORFISMO</vt:lpstr>
      <vt:lpstr>EXEMPLO POLIMORFISMO</vt:lpstr>
      <vt:lpstr>EXEMPLO POLIMORFISMO</vt:lpstr>
      <vt:lpstr>EXEMPLO POLIMORFISMO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Roni Schanuel</cp:lastModifiedBy>
  <cp:revision>12</cp:revision>
  <dcterms:created xsi:type="dcterms:W3CDTF">2020-07-30T21:40:05Z</dcterms:created>
  <dcterms:modified xsi:type="dcterms:W3CDTF">2023-12-28T01:01:04Z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2023-12-16T13:15:31Z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ba070638-990b-4974-a776-67421df3889b</vt:lpwstr>
  </property>
  <property fmtid="{D5CDD505-2E9C-101B-9397-08002B2CF9AE}" pid="8" name="MSIP_Label_5c88f678-0b6e-4995-8ab3-bcc8062be905_ContentBits">
    <vt:lpwstr>0</vt:lpwstr>
  </property>
</Properties>
</file>