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8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</p:sldIdLst>
  <p:sldSz cx="12190413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7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22DE87A-FC27-6141-374A-62BCDA7A76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9F3CC4-9372-F5F4-AD8F-2BF799270B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FFF9A-28BB-40A3-BE5B-4ADAE348D441}" type="datetimeFigureOut">
              <a:rPr lang="pt-BR" smtClean="0"/>
              <a:t>27/12/2023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370B39-F159-2078-3EF3-00AFE24C1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F54A47-2E6A-B3C2-8E2E-5A3E308C8F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F9FA4-51EB-469C-82D1-4E084B8FA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05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262D743A-9937-4BF9-BEC7-FA48D198D6CC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2" name="Imagem 7">
            <a:extLst>
              <a:ext uri="{FF2B5EF4-FFF2-40B4-BE49-F238E27FC236}">
                <a16:creationId xmlns:a16="http://schemas.microsoft.com/office/drawing/2014/main" id="{190D3FA7-1CF4-BC46-5FB6-7067CB52AC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3" y="5754688"/>
            <a:ext cx="12192000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D0FF790-78BD-9E04-56F2-ACBEA7E5BF77}"/>
              </a:ext>
            </a:extLst>
          </p:cNvPr>
          <p:cNvSpPr/>
          <p:nvPr userDrawn="1"/>
        </p:nvSpPr>
        <p:spPr>
          <a:xfrm>
            <a:off x="-4762" y="0"/>
            <a:ext cx="12207875" cy="760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ente título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4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body"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>
            <a:spLocks noGrp="1"/>
          </p:cNvSpPr>
          <p:nvPr>
            <p:ph type="pic" idx="2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3832225" y="-1622504"/>
            <a:ext cx="4525963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 rot="5400000">
            <a:off x="7283708" y="1828980"/>
            <a:ext cx="5851525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body" idx="1"/>
          </p:nvPr>
        </p:nvSpPr>
        <p:spPr>
          <a:xfrm rot="5400000">
            <a:off x="1696436" y="-812276"/>
            <a:ext cx="5851525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 preserve="1">
  <p:cSld name="1_Em branc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2" name="Imagem 7">
            <a:extLst>
              <a:ext uri="{FF2B5EF4-FFF2-40B4-BE49-F238E27FC236}">
                <a16:creationId xmlns:a16="http://schemas.microsoft.com/office/drawing/2014/main" id="{190D3FA7-1CF4-BC46-5FB6-7067CB52AC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3" y="5754688"/>
            <a:ext cx="12192000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D0FF790-78BD-9E04-56F2-ACBEA7E5BF77}"/>
              </a:ext>
            </a:extLst>
          </p:cNvPr>
          <p:cNvSpPr/>
          <p:nvPr userDrawn="1"/>
        </p:nvSpPr>
        <p:spPr>
          <a:xfrm>
            <a:off x="-4762" y="0"/>
            <a:ext cx="12207875" cy="760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 preserve="1">
  <p:cSld name="1_Em branc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2" name="Imagem 7">
            <a:extLst>
              <a:ext uri="{FF2B5EF4-FFF2-40B4-BE49-F238E27FC236}">
                <a16:creationId xmlns:a16="http://schemas.microsoft.com/office/drawing/2014/main" id="{190D3FA7-1CF4-BC46-5FB6-7067CB52AC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3" y="5754688"/>
            <a:ext cx="12192000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D0FF790-78BD-9E04-56F2-ACBEA7E5BF77}"/>
              </a:ext>
            </a:extLst>
          </p:cNvPr>
          <p:cNvSpPr/>
          <p:nvPr userDrawn="1"/>
        </p:nvSpPr>
        <p:spPr>
          <a:xfrm>
            <a:off x="-4762" y="0"/>
            <a:ext cx="12207875" cy="760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35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 preserve="1">
  <p:cSld name="1_Em branc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2" name="Imagem 7">
            <a:extLst>
              <a:ext uri="{FF2B5EF4-FFF2-40B4-BE49-F238E27FC236}">
                <a16:creationId xmlns:a16="http://schemas.microsoft.com/office/drawing/2014/main" id="{190D3FA7-1CF4-BC46-5FB6-7067CB52AC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3" y="5754688"/>
            <a:ext cx="12192000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D0FF790-78BD-9E04-56F2-ACBEA7E5BF77}"/>
              </a:ext>
            </a:extLst>
          </p:cNvPr>
          <p:cNvSpPr/>
          <p:nvPr userDrawn="1"/>
        </p:nvSpPr>
        <p:spPr>
          <a:xfrm>
            <a:off x="-4762" y="0"/>
            <a:ext cx="12207875" cy="760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09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 preserve="1">
  <p:cSld name="1_Em branc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2" name="Imagem 7">
            <a:extLst>
              <a:ext uri="{FF2B5EF4-FFF2-40B4-BE49-F238E27FC236}">
                <a16:creationId xmlns:a16="http://schemas.microsoft.com/office/drawing/2014/main" id="{190D3FA7-1CF4-BC46-5FB6-7067CB52AC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3" y="5754688"/>
            <a:ext cx="12192000" cy="111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D0FF790-78BD-9E04-56F2-ACBEA7E5BF77}"/>
              </a:ext>
            </a:extLst>
          </p:cNvPr>
          <p:cNvSpPr/>
          <p:nvPr userDrawn="1"/>
        </p:nvSpPr>
        <p:spPr>
          <a:xfrm>
            <a:off x="-4762" y="0"/>
            <a:ext cx="12207875" cy="760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6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uas Partes de Conteúdo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ação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body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/>
          <p:nvPr/>
        </p:nvSpPr>
        <p:spPr>
          <a:xfrm>
            <a:off x="-8564" y="-6795"/>
            <a:ext cx="12207541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16" name="Google Shape;16;p27"/>
          <p:cNvPicPr preferRelativeResize="0"/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6978" y="5747619"/>
            <a:ext cx="12192000" cy="1117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27"/>
          <p:cNvGrpSpPr/>
          <p:nvPr/>
        </p:nvGrpSpPr>
        <p:grpSpPr>
          <a:xfrm>
            <a:off x="6273344" y="6277209"/>
            <a:ext cx="5646438" cy="542741"/>
            <a:chOff x="6277365" y="118439"/>
            <a:chExt cx="5646438" cy="542741"/>
          </a:xfrm>
        </p:grpSpPr>
        <p:pic>
          <p:nvPicPr>
            <p:cNvPr id="18" name="Google Shape;18;p27"/>
            <p:cNvPicPr preferRelativeResize="0"/>
            <p:nvPr/>
          </p:nvPicPr>
          <p:blipFill rotWithShape="1">
            <a:blip r:embed="rId18"/>
            <a:srcRect/>
            <a:stretch>
              <a:fillRect/>
            </a:stretch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7"/>
            <p:cNvPicPr preferRelativeResize="0"/>
            <p:nvPr/>
          </p:nvPicPr>
          <p:blipFill rotWithShape="1">
            <a:blip r:embed="rId19"/>
            <a:srcRect l="24600" t="60610" r="22079" b="20393"/>
            <a:stretch>
              <a:fillRect/>
            </a:stretch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7"/>
            <p:cNvPicPr preferRelativeResize="0"/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2" r:id="rId3"/>
    <p:sldLayoutId id="2147483661" r:id="rId4"/>
    <p:sldLayoutId id="2147483651" r:id="rId5"/>
    <p:sldLayoutId id="2147483663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5" y="715"/>
            <a:ext cx="12188613" cy="6856571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035">
              <a:defRPr/>
            </a:pPr>
            <a:endParaRPr lang="en-US" sz="1595" dirty="0"/>
          </a:p>
        </p:txBody>
      </p:sp>
      <p:pic>
        <p:nvPicPr>
          <p:cNvPr id="3075" name="Picture 1" descr="LOGO_SENAI_BRANC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007" y="5581412"/>
            <a:ext cx="2042686" cy="88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860" y="2000550"/>
            <a:ext cx="2983878" cy="230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47549" y="294641"/>
            <a:ext cx="7721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Orientação a objetos</a:t>
            </a:r>
          </a:p>
        </p:txBody>
      </p:sp>
      <p:sp>
        <p:nvSpPr>
          <p:cNvPr id="16" name="Google Shape;113;p13"/>
          <p:cNvSpPr txBox="1"/>
          <p:nvPr/>
        </p:nvSpPr>
        <p:spPr>
          <a:xfrm>
            <a:off x="4272440" y="3418205"/>
            <a:ext cx="7574915" cy="656590"/>
          </a:xfrm>
          <a:prstGeom prst="rect">
            <a:avLst/>
          </a:prstGeom>
        </p:spPr>
        <p:txBody>
          <a:bodyPr spcFirstLastPara="1" wrap="square" lIns="121874" tIns="121874" rIns="121874" bIns="12187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 sz="1600" b="1" dirty="0"/>
              <a:t>Herança e Relacionamento</a:t>
            </a:r>
            <a:endParaRPr lang="pt-BR" altLang="en-GB" sz="1600" dirty="0"/>
          </a:p>
          <a:p>
            <a:pPr algn="r"/>
            <a:endParaRPr lang="pt-BR" altLang="en-GB" sz="1600" b="1" dirty="0"/>
          </a:p>
          <a:p>
            <a:pPr algn="r"/>
            <a:endParaRPr lang="pt-BR" altLang="en-GB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10">
            <a:extLst>
              <a:ext uri="{FF2B5EF4-FFF2-40B4-BE49-F238E27FC236}">
                <a16:creationId xmlns:a16="http://schemas.microsoft.com/office/drawing/2014/main" id="{1CADA4AD-DBFC-5260-BE98-11021FE16027}"/>
              </a:ext>
            </a:extLst>
          </p:cNvPr>
          <p:cNvSpPr txBox="1">
            <a:spLocks/>
          </p:cNvSpPr>
          <p:nvPr/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000" b="1">
                <a:solidFill>
                  <a:schemeClr val="lt1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pt-BR"/>
              <a:t>RELACIONAMENTOS</a:t>
            </a:r>
          </a:p>
        </p:txBody>
      </p:sp>
      <p:sp>
        <p:nvSpPr>
          <p:cNvPr id="3" name="Google Shape;164;p10">
            <a:extLst>
              <a:ext uri="{FF2B5EF4-FFF2-40B4-BE49-F238E27FC236}">
                <a16:creationId xmlns:a16="http://schemas.microsoft.com/office/drawing/2014/main" id="{BF3E60CB-4136-B527-5750-61BBBEEDDDFF}"/>
              </a:ext>
            </a:extLst>
          </p:cNvPr>
          <p:cNvSpPr txBox="1">
            <a:spLocks/>
          </p:cNvSpPr>
          <p:nvPr/>
        </p:nvSpPr>
        <p:spPr>
          <a:xfrm>
            <a:off x="609521" y="928671"/>
            <a:ext cx="10971372" cy="5197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just">
              <a:buClr>
                <a:schemeClr val="dk1"/>
              </a:buClr>
              <a:buSzPts val="1600"/>
            </a:pPr>
            <a:r>
              <a:rPr lang="pt-BR" sz="1600" dirty="0"/>
              <a:t>As classes podem possuir  relacionamentos entre si, compartilhando informações umas com as outras. Há quatro tipos básicos de relacionamentos:</a:t>
            </a:r>
          </a:p>
          <a:p>
            <a:pPr algn="just">
              <a:buClr>
                <a:schemeClr val="dk1"/>
              </a:buClr>
              <a:buSzPts val="1600"/>
            </a:pPr>
            <a:endParaRPr lang="pt-BR" sz="1600" dirty="0"/>
          </a:p>
          <a:p>
            <a:pPr marL="630238" lvl="1" indent="-173038">
              <a:spcBef>
                <a:spcPts val="32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1600" dirty="0"/>
              <a:t> generalização/especialização</a:t>
            </a:r>
          </a:p>
          <a:p>
            <a:pPr marL="630238" lvl="1" indent="-173038">
              <a:spcBef>
                <a:spcPts val="32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1600" dirty="0"/>
              <a:t> associação</a:t>
            </a:r>
          </a:p>
          <a:p>
            <a:pPr marL="630238" lvl="1" indent="-173038">
              <a:spcBef>
                <a:spcPts val="32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1600" dirty="0"/>
              <a:t> composição</a:t>
            </a:r>
          </a:p>
          <a:p>
            <a:pPr marL="630238" lvl="1" indent="-173038">
              <a:spcBef>
                <a:spcPts val="320"/>
              </a:spcBef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1600" dirty="0"/>
              <a:t> agregação</a:t>
            </a:r>
          </a:p>
          <a:p>
            <a:pPr marL="342900" indent="-241300">
              <a:spcBef>
                <a:spcPts val="320"/>
              </a:spcBef>
              <a:buClr>
                <a:schemeClr val="dk1"/>
              </a:buClr>
              <a:buSzPts val="1600"/>
            </a:pPr>
            <a:endParaRPr lang="pt-BR" sz="1600" dirty="0"/>
          </a:p>
        </p:txBody>
      </p:sp>
      <p:pic>
        <p:nvPicPr>
          <p:cNvPr id="4" name="Google Shape;165;p10">
            <a:extLst>
              <a:ext uri="{FF2B5EF4-FFF2-40B4-BE49-F238E27FC236}">
                <a16:creationId xmlns:a16="http://schemas.microsoft.com/office/drawing/2014/main" id="{90B64C8E-FB6C-7B5B-520F-B84F5CF566A4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66710" y="2714620"/>
            <a:ext cx="2748421" cy="2500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457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0;p11">
            <a:extLst>
              <a:ext uri="{FF2B5EF4-FFF2-40B4-BE49-F238E27FC236}">
                <a16:creationId xmlns:a16="http://schemas.microsoft.com/office/drawing/2014/main" id="{A6BB2472-66DA-4320-0A4F-AADFDD69ED27}"/>
              </a:ext>
            </a:extLst>
          </p:cNvPr>
          <p:cNvSpPr txBox="1"/>
          <p:nvPr/>
        </p:nvSpPr>
        <p:spPr>
          <a:xfrm>
            <a:off x="451604" y="214290"/>
            <a:ext cx="47660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GENERALIZAÇÃO/ESPECIALIZAÇÃO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171;p11">
            <a:extLst>
              <a:ext uri="{FF2B5EF4-FFF2-40B4-BE49-F238E27FC236}">
                <a16:creationId xmlns:a16="http://schemas.microsoft.com/office/drawing/2014/main" id="{CAD83BF3-E057-56FA-A1AC-4DF655F4E5E9}"/>
              </a:ext>
            </a:extLst>
          </p:cNvPr>
          <p:cNvSpPr/>
          <p:nvPr/>
        </p:nvSpPr>
        <p:spPr>
          <a:xfrm>
            <a:off x="380951" y="836614"/>
            <a:ext cx="11474895" cy="138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</a:t>
            </a: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generalização</a:t>
            </a:r>
            <a:r>
              <a:rPr lang="pt-BR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indica que uma classe mais geral, a superclasse, tem atributos, operações e associações comuns que são compartilhados por classes mais especializadas, as subclasses. O objetivo dessa operação é a criação de uma classe genérica que representará os atributos e métodos existentes em duas ou mais classes específicas.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</a:t>
            </a: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especialização</a:t>
            </a:r>
            <a:r>
              <a:rPr lang="pt-BR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 caracteriza pela criação de duas ou mais classes específicas a partir de uma classe genérica para representar atributos e métodos que são distintos entre elas.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" name="Google Shape;172;p11">
            <a:extLst>
              <a:ext uri="{FF2B5EF4-FFF2-40B4-BE49-F238E27FC236}">
                <a16:creationId xmlns:a16="http://schemas.microsoft.com/office/drawing/2014/main" id="{0CAE610F-8F20-9650-5122-4A5E383CB3E9}"/>
              </a:ext>
            </a:extLst>
          </p:cNvPr>
          <p:cNvGrpSpPr/>
          <p:nvPr/>
        </p:nvGrpSpPr>
        <p:grpSpPr>
          <a:xfrm>
            <a:off x="1289499" y="2643189"/>
            <a:ext cx="581393" cy="2014537"/>
            <a:chOff x="2324521" y="2571744"/>
            <a:chExt cx="435810" cy="2014534"/>
          </a:xfrm>
        </p:grpSpPr>
        <p:cxnSp>
          <p:nvCxnSpPr>
            <p:cNvPr id="5" name="Google Shape;173;p11">
              <a:extLst>
                <a:ext uri="{FF2B5EF4-FFF2-40B4-BE49-F238E27FC236}">
                  <a16:creationId xmlns:a16="http://schemas.microsoft.com/office/drawing/2014/main" id="{BD2ECEF9-91B2-EC5F-BC3B-F475C9A8D747}"/>
                </a:ext>
              </a:extLst>
            </p:cNvPr>
            <p:cNvCxnSpPr/>
            <p:nvPr/>
          </p:nvCxnSpPr>
          <p:spPr>
            <a:xfrm rot="10800000" flipH="1">
              <a:off x="2714612" y="2571744"/>
              <a:ext cx="45719" cy="20145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" name="Google Shape;174;p11">
              <a:extLst>
                <a:ext uri="{FF2B5EF4-FFF2-40B4-BE49-F238E27FC236}">
                  <a16:creationId xmlns:a16="http://schemas.microsoft.com/office/drawing/2014/main" id="{D9814D2D-5591-18D8-B28C-231958901FD2}"/>
                </a:ext>
              </a:extLst>
            </p:cNvPr>
            <p:cNvSpPr txBox="1"/>
            <p:nvPr/>
          </p:nvSpPr>
          <p:spPr>
            <a:xfrm rot="-5400000">
              <a:off x="1740806" y="3512649"/>
              <a:ext cx="1398138" cy="230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dk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Generalização</a:t>
              </a:r>
            </a:p>
          </p:txBody>
        </p:sp>
      </p:grpSp>
      <p:grpSp>
        <p:nvGrpSpPr>
          <p:cNvPr id="7" name="Google Shape;175;p11">
            <a:extLst>
              <a:ext uri="{FF2B5EF4-FFF2-40B4-BE49-F238E27FC236}">
                <a16:creationId xmlns:a16="http://schemas.microsoft.com/office/drawing/2014/main" id="{4562810C-9AC9-E51D-EDBC-42ECB0AD922B}"/>
              </a:ext>
            </a:extLst>
          </p:cNvPr>
          <p:cNvGrpSpPr/>
          <p:nvPr/>
        </p:nvGrpSpPr>
        <p:grpSpPr>
          <a:xfrm>
            <a:off x="9575232" y="2643188"/>
            <a:ext cx="390860" cy="1928812"/>
            <a:chOff x="5967889" y="2643182"/>
            <a:chExt cx="292904" cy="1928826"/>
          </a:xfrm>
        </p:grpSpPr>
        <p:sp>
          <p:nvSpPr>
            <p:cNvPr id="8" name="Google Shape;176;p11">
              <a:extLst>
                <a:ext uri="{FF2B5EF4-FFF2-40B4-BE49-F238E27FC236}">
                  <a16:creationId xmlns:a16="http://schemas.microsoft.com/office/drawing/2014/main" id="{0E6CF34B-8990-0C19-DB3C-F75B1D148216}"/>
                </a:ext>
              </a:extLst>
            </p:cNvPr>
            <p:cNvSpPr txBox="1"/>
            <p:nvPr/>
          </p:nvSpPr>
          <p:spPr>
            <a:xfrm rot="5400000">
              <a:off x="5354480" y="3399462"/>
              <a:ext cx="1457461" cy="230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1">
                  <a:solidFill>
                    <a:schemeClr val="dk2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Especialização</a:t>
              </a:r>
            </a:p>
          </p:txBody>
        </p:sp>
        <p:cxnSp>
          <p:nvCxnSpPr>
            <p:cNvPr id="9" name="Google Shape;177;p11">
              <a:extLst>
                <a:ext uri="{FF2B5EF4-FFF2-40B4-BE49-F238E27FC236}">
                  <a16:creationId xmlns:a16="http://schemas.microsoft.com/office/drawing/2014/main" id="{F5B3FFBD-FA83-58A0-C9FA-D603B44FE448}"/>
                </a:ext>
              </a:extLst>
            </p:cNvPr>
            <p:cNvCxnSpPr/>
            <p:nvPr/>
          </p:nvCxnSpPr>
          <p:spPr>
            <a:xfrm>
              <a:off x="6215074" y="2643182"/>
              <a:ext cx="45719" cy="1928826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pic>
        <p:nvPicPr>
          <p:cNvPr id="10" name="Google Shape;178;p11">
            <a:extLst>
              <a:ext uri="{FF2B5EF4-FFF2-40B4-BE49-F238E27FC236}">
                <a16:creationId xmlns:a16="http://schemas.microsoft.com/office/drawing/2014/main" id="{DA50879C-7F78-A6F7-8CA6-282EE14476BB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73532" y="2060576"/>
            <a:ext cx="6209492" cy="3622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93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;p12">
            <a:extLst>
              <a:ext uri="{FF2B5EF4-FFF2-40B4-BE49-F238E27FC236}">
                <a16:creationId xmlns:a16="http://schemas.microsoft.com/office/drawing/2014/main" id="{9615B768-0345-EFA2-2FE8-8E19CA7357E2}"/>
              </a:ext>
            </a:extLst>
          </p:cNvPr>
          <p:cNvSpPr txBox="1"/>
          <p:nvPr/>
        </p:nvSpPr>
        <p:spPr>
          <a:xfrm>
            <a:off x="665918" y="214290"/>
            <a:ext cx="28057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RELACIONAMENTOS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184;p12">
            <a:extLst>
              <a:ext uri="{FF2B5EF4-FFF2-40B4-BE49-F238E27FC236}">
                <a16:creationId xmlns:a16="http://schemas.microsoft.com/office/drawing/2014/main" id="{F4EAE822-74F7-8826-E601-507ABA8B2891}"/>
              </a:ext>
            </a:extLst>
          </p:cNvPr>
          <p:cNvSpPr txBox="1"/>
          <p:nvPr/>
        </p:nvSpPr>
        <p:spPr>
          <a:xfrm>
            <a:off x="406574" y="858719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Associação</a:t>
            </a:r>
            <a:endParaRPr sz="20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85;p12">
            <a:extLst>
              <a:ext uri="{FF2B5EF4-FFF2-40B4-BE49-F238E27FC236}">
                <a16:creationId xmlns:a16="http://schemas.microsoft.com/office/drawing/2014/main" id="{F3AA1B78-43DD-EA1C-7901-7513E5BC917F}"/>
              </a:ext>
            </a:extLst>
          </p:cNvPr>
          <p:cNvSpPr txBox="1"/>
          <p:nvPr/>
        </p:nvSpPr>
        <p:spPr>
          <a:xfrm>
            <a:off x="406574" y="1210760"/>
            <a:ext cx="1118992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um relacionamento que descreve o vínculo entre duas classes. É o tipo de relacionamento mais encontrado em diagramas de classe. </a:t>
            </a:r>
            <a:r>
              <a:rPr lang="pt-BR" sz="1600" dirty="0">
                <a:solidFill>
                  <a:schemeClr val="dk1"/>
                </a:solidFill>
              </a:rPr>
              <a:t>A associação pode ser um para um, um para muitos, muitos para um, muitos para muitos. </a:t>
            </a:r>
          </a:p>
        </p:txBody>
      </p:sp>
      <p:sp>
        <p:nvSpPr>
          <p:cNvPr id="5" name="Google Shape;186;p12">
            <a:extLst>
              <a:ext uri="{FF2B5EF4-FFF2-40B4-BE49-F238E27FC236}">
                <a16:creationId xmlns:a16="http://schemas.microsoft.com/office/drawing/2014/main" id="{CBC2F00A-F22B-2D03-2585-500D5AC81F33}"/>
              </a:ext>
            </a:extLst>
          </p:cNvPr>
          <p:cNvSpPr txBox="1"/>
          <p:nvPr/>
        </p:nvSpPr>
        <p:spPr>
          <a:xfrm>
            <a:off x="9452792" y="2203154"/>
            <a:ext cx="1630575" cy="86177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Notação UML atributos: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+   publico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   privado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#    protegido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187;p12">
            <a:extLst>
              <a:ext uri="{FF2B5EF4-FFF2-40B4-BE49-F238E27FC236}">
                <a16:creationId xmlns:a16="http://schemas.microsoft.com/office/drawing/2014/main" id="{F89EEAF6-3F7B-750F-0473-0B0A586F26F0}"/>
              </a:ext>
            </a:extLst>
          </p:cNvPr>
          <p:cNvSpPr txBox="1"/>
          <p:nvPr/>
        </p:nvSpPr>
        <p:spPr>
          <a:xfrm>
            <a:off x="4409266" y="2203154"/>
            <a:ext cx="1414170" cy="2462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Representação UML</a:t>
            </a:r>
          </a:p>
        </p:txBody>
      </p:sp>
      <p:pic>
        <p:nvPicPr>
          <p:cNvPr id="7" name="Google Shape;188;p12">
            <a:extLst>
              <a:ext uri="{FF2B5EF4-FFF2-40B4-BE49-F238E27FC236}">
                <a16:creationId xmlns:a16="http://schemas.microsoft.com/office/drawing/2014/main" id="{73902F20-CE83-E073-53DC-A49508273590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58702" y="2564904"/>
            <a:ext cx="7515225" cy="224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54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4">
            <a:extLst>
              <a:ext uri="{FF2B5EF4-FFF2-40B4-BE49-F238E27FC236}">
                <a16:creationId xmlns:a16="http://schemas.microsoft.com/office/drawing/2014/main" id="{65795078-7EB1-A8DD-B852-838FCEC6DAFC}"/>
              </a:ext>
            </a:extLst>
          </p:cNvPr>
          <p:cNvSpPr txBox="1"/>
          <p:nvPr/>
        </p:nvSpPr>
        <p:spPr>
          <a:xfrm>
            <a:off x="380951" y="233364"/>
            <a:ext cx="188224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AGREGAÇÃO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203;p14">
            <a:extLst>
              <a:ext uri="{FF2B5EF4-FFF2-40B4-BE49-F238E27FC236}">
                <a16:creationId xmlns:a16="http://schemas.microsoft.com/office/drawing/2014/main" id="{4D7487F7-59FC-B887-5707-F7FA11229620}"/>
              </a:ext>
            </a:extLst>
          </p:cNvPr>
          <p:cNvSpPr txBox="1"/>
          <p:nvPr/>
        </p:nvSpPr>
        <p:spPr>
          <a:xfrm>
            <a:off x="380951" y="926512"/>
            <a:ext cx="12426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Agregação</a:t>
            </a:r>
          </a:p>
        </p:txBody>
      </p:sp>
      <p:sp>
        <p:nvSpPr>
          <p:cNvPr id="4" name="Google Shape;204;p14">
            <a:extLst>
              <a:ext uri="{FF2B5EF4-FFF2-40B4-BE49-F238E27FC236}">
                <a16:creationId xmlns:a16="http://schemas.microsoft.com/office/drawing/2014/main" id="{442FCE8E-0F31-A73C-D5BB-0BD3E5A70965}"/>
              </a:ext>
            </a:extLst>
          </p:cNvPr>
          <p:cNvSpPr txBox="1"/>
          <p:nvPr/>
        </p:nvSpPr>
        <p:spPr>
          <a:xfrm>
            <a:off x="380951" y="1335076"/>
            <a:ext cx="1130319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 Agregação</a:t>
            </a:r>
            <a:r>
              <a:rPr lang="pt-BR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existência do Objeto-Parte faz sentido, mesmo não existindo o Objeto-Todo.  Um símbolo de losango não preenchido é ilustrado próximo a classe que representa o </a:t>
            </a:r>
            <a:r>
              <a:rPr lang="pt-BR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</a:t>
            </a:r>
            <a:r>
              <a:rPr lang="pt-BR" dirty="0">
                <a:solidFill>
                  <a:schemeClr val="dk1"/>
                </a:solidFill>
              </a:rPr>
              <a:t>. É uma associação unidirecional, ou seja, um relacionamento de </a:t>
            </a:r>
            <a:r>
              <a:rPr lang="pt-BR" b="1" dirty="0">
                <a:solidFill>
                  <a:schemeClr val="dk1"/>
                </a:solidFill>
              </a:rPr>
              <a:t>mão única.  </a:t>
            </a:r>
            <a:r>
              <a:rPr lang="pt-BR" dirty="0">
                <a:solidFill>
                  <a:schemeClr val="dk1"/>
                </a:solidFill>
              </a:rPr>
              <a:t>O time pode possuir Atletas mas atletas não possuem times.</a:t>
            </a:r>
          </a:p>
        </p:txBody>
      </p:sp>
      <p:sp>
        <p:nvSpPr>
          <p:cNvPr id="5" name="Google Shape;205;p14">
            <a:extLst>
              <a:ext uri="{FF2B5EF4-FFF2-40B4-BE49-F238E27FC236}">
                <a16:creationId xmlns:a16="http://schemas.microsoft.com/office/drawing/2014/main" id="{24637244-BBFD-6998-13F4-F0B3DA050D4D}"/>
              </a:ext>
            </a:extLst>
          </p:cNvPr>
          <p:cNvSpPr txBox="1"/>
          <p:nvPr/>
        </p:nvSpPr>
        <p:spPr>
          <a:xfrm>
            <a:off x="3094990" y="4000500"/>
            <a:ext cx="796290" cy="2743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</a:t>
            </a:r>
            <a:endParaRPr sz="12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206;p14">
            <a:extLst>
              <a:ext uri="{FF2B5EF4-FFF2-40B4-BE49-F238E27FC236}">
                <a16:creationId xmlns:a16="http://schemas.microsoft.com/office/drawing/2014/main" id="{0F250482-761E-795A-3450-3C626F0871EC}"/>
              </a:ext>
            </a:extLst>
          </p:cNvPr>
          <p:cNvSpPr txBox="1"/>
          <p:nvPr/>
        </p:nvSpPr>
        <p:spPr>
          <a:xfrm>
            <a:off x="7595404" y="3929066"/>
            <a:ext cx="567784" cy="276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Parte</a:t>
            </a:r>
            <a:endParaRPr sz="12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207;p14">
            <a:extLst>
              <a:ext uri="{FF2B5EF4-FFF2-40B4-BE49-F238E27FC236}">
                <a16:creationId xmlns:a16="http://schemas.microsoft.com/office/drawing/2014/main" id="{C0251995-D356-6331-48DF-65B5F8748274}"/>
              </a:ext>
            </a:extLst>
          </p:cNvPr>
          <p:cNvSpPr txBox="1"/>
          <p:nvPr/>
        </p:nvSpPr>
        <p:spPr>
          <a:xfrm>
            <a:off x="3094810" y="4653136"/>
            <a:ext cx="5929354" cy="2461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time é formado por atletas, mas os atletas existem independentemente de um time existir. </a:t>
            </a:r>
          </a:p>
        </p:txBody>
      </p:sp>
      <p:pic>
        <p:nvPicPr>
          <p:cNvPr id="8" name="Google Shape;208;p14">
            <a:extLst>
              <a:ext uri="{FF2B5EF4-FFF2-40B4-BE49-F238E27FC236}">
                <a16:creationId xmlns:a16="http://schemas.microsoft.com/office/drawing/2014/main" id="{9D5F35C5-B327-42BE-CAB8-D201B60F40F9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66116" y="2500306"/>
            <a:ext cx="6768219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48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3;p13">
            <a:extLst>
              <a:ext uri="{FF2B5EF4-FFF2-40B4-BE49-F238E27FC236}">
                <a16:creationId xmlns:a16="http://schemas.microsoft.com/office/drawing/2014/main" id="{7D588CCD-E213-88D2-60ED-1A956960631C}"/>
              </a:ext>
            </a:extLst>
          </p:cNvPr>
          <p:cNvSpPr txBox="1"/>
          <p:nvPr/>
        </p:nvSpPr>
        <p:spPr>
          <a:xfrm>
            <a:off x="380951" y="233364"/>
            <a:ext cx="19656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COMPOSIÇÃO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194;p13">
            <a:extLst>
              <a:ext uri="{FF2B5EF4-FFF2-40B4-BE49-F238E27FC236}">
                <a16:creationId xmlns:a16="http://schemas.microsoft.com/office/drawing/2014/main" id="{FF0F6426-DD3E-BDF0-27C6-5EAA7DF89ECD}"/>
              </a:ext>
            </a:extLst>
          </p:cNvPr>
          <p:cNvSpPr txBox="1"/>
          <p:nvPr/>
        </p:nvSpPr>
        <p:spPr>
          <a:xfrm>
            <a:off x="380950" y="1026367"/>
            <a:ext cx="1118686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Composição todo/parte </a:t>
            </a:r>
            <a:r>
              <a:rPr lang="pt-BR" sz="16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uma forma especial de associação utilizada para mostrar que um tipo de objeto é composto, pelo menos em parte, de outro em uma relação.  Um símbolo de losango preenchido é ilustrado próximo a classe que representa o </a:t>
            </a:r>
            <a:r>
              <a:rPr lang="pt-BR" sz="16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</a:t>
            </a:r>
            <a:r>
              <a:rPr lang="pt-BR" sz="16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</p:txBody>
      </p:sp>
      <p:pic>
        <p:nvPicPr>
          <p:cNvPr id="4" name="Google Shape;195;p13">
            <a:extLst>
              <a:ext uri="{FF2B5EF4-FFF2-40B4-BE49-F238E27FC236}">
                <a16:creationId xmlns:a16="http://schemas.microsoft.com/office/drawing/2014/main" id="{EB180043-C3A5-24B1-C00D-07916BED71A9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94678" y="2714620"/>
            <a:ext cx="6692029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6;p13">
            <a:extLst>
              <a:ext uri="{FF2B5EF4-FFF2-40B4-BE49-F238E27FC236}">
                <a16:creationId xmlns:a16="http://schemas.microsoft.com/office/drawing/2014/main" id="{26024407-9099-1B72-94C0-12AD40449857}"/>
              </a:ext>
            </a:extLst>
          </p:cNvPr>
          <p:cNvSpPr txBox="1"/>
          <p:nvPr/>
        </p:nvSpPr>
        <p:spPr>
          <a:xfrm>
            <a:off x="7309652" y="4437112"/>
            <a:ext cx="567784" cy="276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Parte</a:t>
            </a:r>
            <a:endParaRPr sz="12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197;p13">
            <a:extLst>
              <a:ext uri="{FF2B5EF4-FFF2-40B4-BE49-F238E27FC236}">
                <a16:creationId xmlns:a16="http://schemas.microsoft.com/office/drawing/2014/main" id="{1E4075ED-7411-0793-3527-73CB3E34F5A2}"/>
              </a:ext>
            </a:extLst>
          </p:cNvPr>
          <p:cNvSpPr txBox="1"/>
          <p:nvPr/>
        </p:nvSpPr>
        <p:spPr>
          <a:xfrm>
            <a:off x="3094810" y="4429133"/>
            <a:ext cx="837110" cy="2769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</a:t>
            </a:r>
            <a:endParaRPr sz="12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407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13;p15">
            <a:extLst>
              <a:ext uri="{FF2B5EF4-FFF2-40B4-BE49-F238E27FC236}">
                <a16:creationId xmlns:a16="http://schemas.microsoft.com/office/drawing/2014/main" id="{373F5EB8-E3CB-F006-68E2-020B1095763B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5328" y="1679902"/>
            <a:ext cx="5977890" cy="4091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14;p15">
            <a:extLst>
              <a:ext uri="{FF2B5EF4-FFF2-40B4-BE49-F238E27FC236}">
                <a16:creationId xmlns:a16="http://schemas.microsoft.com/office/drawing/2014/main" id="{AC76427E-2104-9280-8E96-76B90E52EB3C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71920" y="2199014"/>
            <a:ext cx="5370830" cy="30537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15;p15">
            <a:extLst>
              <a:ext uri="{FF2B5EF4-FFF2-40B4-BE49-F238E27FC236}">
                <a16:creationId xmlns:a16="http://schemas.microsoft.com/office/drawing/2014/main" id="{5F404EAC-BBAB-F625-1664-29F58A488598}"/>
              </a:ext>
            </a:extLst>
          </p:cNvPr>
          <p:cNvSpPr txBox="1"/>
          <p:nvPr/>
        </p:nvSpPr>
        <p:spPr>
          <a:xfrm>
            <a:off x="3322898" y="1295335"/>
            <a:ext cx="5544616" cy="2462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atributo </a:t>
            </a:r>
            <a:r>
              <a:rPr lang="pt-BR" sz="10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endereco </a:t>
            </a:r>
            <a:r>
              <a:rPr lang="pt-BR" sz="10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do tipo </a:t>
            </a:r>
            <a:r>
              <a:rPr lang="pt-BR" sz="10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Endereco que  </a:t>
            </a:r>
            <a:r>
              <a:rPr lang="pt-BR" sz="10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irá fazer referência a um objeto deste tipo.</a:t>
            </a:r>
            <a:endParaRPr sz="10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216;p15">
            <a:extLst>
              <a:ext uri="{FF2B5EF4-FFF2-40B4-BE49-F238E27FC236}">
                <a16:creationId xmlns:a16="http://schemas.microsoft.com/office/drawing/2014/main" id="{94701CF6-E3D7-A43A-EB4F-24BCA33C3875}"/>
              </a:ext>
            </a:extLst>
          </p:cNvPr>
          <p:cNvSpPr txBox="1"/>
          <p:nvPr/>
        </p:nvSpPr>
        <p:spPr>
          <a:xfrm>
            <a:off x="665918" y="809645"/>
            <a:ext cx="99298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Fazer o relacionamento entre Pessoa-</a:t>
            </a:r>
            <a:r>
              <a:rPr lang="pt-BR" sz="12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Endereco</a:t>
            </a:r>
            <a:r>
              <a:rPr lang="pt-BR" sz="12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No exemplo abaixo a Pessoa mora em  um Endereço</a:t>
            </a:r>
          </a:p>
        </p:txBody>
      </p:sp>
      <p:sp>
        <p:nvSpPr>
          <p:cNvPr id="6" name="Google Shape;217;p15">
            <a:extLst>
              <a:ext uri="{FF2B5EF4-FFF2-40B4-BE49-F238E27FC236}">
                <a16:creationId xmlns:a16="http://schemas.microsoft.com/office/drawing/2014/main" id="{E53B38AA-F825-0A1A-599D-C11F9AD4189F}"/>
              </a:ext>
            </a:extLst>
          </p:cNvPr>
          <p:cNvSpPr txBox="1"/>
          <p:nvPr/>
        </p:nvSpPr>
        <p:spPr>
          <a:xfrm>
            <a:off x="665918" y="157082"/>
            <a:ext cx="10429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</a:t>
            </a: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041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22;p16">
            <a:extLst>
              <a:ext uri="{FF2B5EF4-FFF2-40B4-BE49-F238E27FC236}">
                <a16:creationId xmlns:a16="http://schemas.microsoft.com/office/drawing/2014/main" id="{63A9AB01-A3A2-FB0F-28F3-D173794C28A3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7616" y="1809751"/>
            <a:ext cx="10895182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23;p16">
            <a:extLst>
              <a:ext uri="{FF2B5EF4-FFF2-40B4-BE49-F238E27FC236}">
                <a16:creationId xmlns:a16="http://schemas.microsoft.com/office/drawing/2014/main" id="{12EE73F3-2A3B-3580-21E2-C31B5FF7E3E5}"/>
              </a:ext>
            </a:extLst>
          </p:cNvPr>
          <p:cNvSpPr txBox="1"/>
          <p:nvPr/>
        </p:nvSpPr>
        <p:spPr>
          <a:xfrm>
            <a:off x="665918" y="157082"/>
            <a:ext cx="10429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</a:t>
            </a: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5116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8;p17">
            <a:extLst>
              <a:ext uri="{FF2B5EF4-FFF2-40B4-BE49-F238E27FC236}">
                <a16:creationId xmlns:a16="http://schemas.microsoft.com/office/drawing/2014/main" id="{8B730857-B98B-3B77-64B0-856A6A698CBD}"/>
              </a:ext>
            </a:extLst>
          </p:cNvPr>
          <p:cNvSpPr txBox="1"/>
          <p:nvPr/>
        </p:nvSpPr>
        <p:spPr>
          <a:xfrm>
            <a:off x="285714" y="848021"/>
            <a:ext cx="116674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Fazer o relacionamento entre Pessoa-Imóvel. No exemplo abaixo a Pessoa possui um imóvel.</a:t>
            </a:r>
          </a:p>
        </p:txBody>
      </p:sp>
      <p:pic>
        <p:nvPicPr>
          <p:cNvPr id="3" name="Google Shape;229;p17">
            <a:extLst>
              <a:ext uri="{FF2B5EF4-FFF2-40B4-BE49-F238E27FC236}">
                <a16:creationId xmlns:a16="http://schemas.microsoft.com/office/drawing/2014/main" id="{7B47A16C-4C4C-E6E6-E83B-8E209E6FA06F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5714" y="1257619"/>
            <a:ext cx="6349173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30;p17">
            <a:extLst>
              <a:ext uri="{FF2B5EF4-FFF2-40B4-BE49-F238E27FC236}">
                <a16:creationId xmlns:a16="http://schemas.microsoft.com/office/drawing/2014/main" id="{C9C60B0E-6229-FCC3-E2E6-92B526FA5FC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37778" y="1257619"/>
            <a:ext cx="4660293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1;p17">
            <a:extLst>
              <a:ext uri="{FF2B5EF4-FFF2-40B4-BE49-F238E27FC236}">
                <a16:creationId xmlns:a16="http://schemas.microsoft.com/office/drawing/2014/main" id="{17ED7D54-3CD0-FDE4-F0F8-F66A8866BAC1}"/>
              </a:ext>
            </a:extLst>
          </p:cNvPr>
          <p:cNvSpPr txBox="1"/>
          <p:nvPr/>
        </p:nvSpPr>
        <p:spPr>
          <a:xfrm>
            <a:off x="2285703" y="5043806"/>
            <a:ext cx="2129109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atributo </a:t>
            </a: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dono 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do tipo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Pessoa 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irá fazer referência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um objeto deste tipo.</a:t>
            </a:r>
            <a:endParaRPr sz="12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" name="Google Shape;232;p17">
            <a:extLst>
              <a:ext uri="{FF2B5EF4-FFF2-40B4-BE49-F238E27FC236}">
                <a16:creationId xmlns:a16="http://schemas.microsoft.com/office/drawing/2014/main" id="{88FDF990-6B49-394B-E014-833E12F14209}"/>
              </a:ext>
            </a:extLst>
          </p:cNvPr>
          <p:cNvCxnSpPr/>
          <p:nvPr/>
        </p:nvCxnSpPr>
        <p:spPr>
          <a:xfrm flipH="1">
            <a:off x="5039129" y="2459356"/>
            <a:ext cx="2592578" cy="243681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7" name="Google Shape;233;p17">
            <a:extLst>
              <a:ext uri="{FF2B5EF4-FFF2-40B4-BE49-F238E27FC236}">
                <a16:creationId xmlns:a16="http://schemas.microsoft.com/office/drawing/2014/main" id="{A9B3D56C-BD72-7227-9D89-EA437E841A8C}"/>
              </a:ext>
            </a:extLst>
          </p:cNvPr>
          <p:cNvSpPr txBox="1"/>
          <p:nvPr/>
        </p:nvSpPr>
        <p:spPr>
          <a:xfrm>
            <a:off x="665918" y="171370"/>
            <a:ext cx="10429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</a:t>
            </a: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350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8;p18">
            <a:extLst>
              <a:ext uri="{FF2B5EF4-FFF2-40B4-BE49-F238E27FC236}">
                <a16:creationId xmlns:a16="http://schemas.microsoft.com/office/drawing/2014/main" id="{A9E7B35F-1801-CC11-E263-67E5D4AE3F20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6664" y="1428750"/>
            <a:ext cx="756821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39;p18">
            <a:extLst>
              <a:ext uri="{FF2B5EF4-FFF2-40B4-BE49-F238E27FC236}">
                <a16:creationId xmlns:a16="http://schemas.microsoft.com/office/drawing/2014/main" id="{4C676CE9-F73D-893B-21D2-B3C9FDC033CC}"/>
              </a:ext>
            </a:extLst>
          </p:cNvPr>
          <p:cNvSpPr txBox="1"/>
          <p:nvPr/>
        </p:nvSpPr>
        <p:spPr>
          <a:xfrm>
            <a:off x="2857129" y="3786188"/>
            <a:ext cx="5897768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valor de referência da variável </a:t>
            </a: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passado como argumento para o atributo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dono</a:t>
            </a:r>
            <a:r>
              <a:rPr lang="pt-BR" sz="12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na criação do objeto imóvel através do construtor.</a:t>
            </a:r>
            <a:endParaRPr sz="12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" name="Google Shape;240;p18">
            <a:extLst>
              <a:ext uri="{FF2B5EF4-FFF2-40B4-BE49-F238E27FC236}">
                <a16:creationId xmlns:a16="http://schemas.microsoft.com/office/drawing/2014/main" id="{34A01235-C5C8-CA98-4151-BEE0D08E4944}"/>
              </a:ext>
            </a:extLst>
          </p:cNvPr>
          <p:cNvCxnSpPr/>
          <p:nvPr/>
        </p:nvCxnSpPr>
        <p:spPr>
          <a:xfrm rot="5400000">
            <a:off x="5976077" y="2833720"/>
            <a:ext cx="1285875" cy="4761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" name="Google Shape;241;p18">
            <a:extLst>
              <a:ext uri="{FF2B5EF4-FFF2-40B4-BE49-F238E27FC236}">
                <a16:creationId xmlns:a16="http://schemas.microsoft.com/office/drawing/2014/main" id="{698D8327-9F41-FD67-5893-A0C0E6680682}"/>
              </a:ext>
            </a:extLst>
          </p:cNvPr>
          <p:cNvSpPr txBox="1"/>
          <p:nvPr/>
        </p:nvSpPr>
        <p:spPr>
          <a:xfrm>
            <a:off x="665918" y="171370"/>
            <a:ext cx="10429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</a:t>
            </a: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7103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6;p19">
            <a:extLst>
              <a:ext uri="{FF2B5EF4-FFF2-40B4-BE49-F238E27FC236}">
                <a16:creationId xmlns:a16="http://schemas.microsoft.com/office/drawing/2014/main" id="{9B0454D0-ACD4-C399-0358-DC8F83ECA888}"/>
              </a:ext>
            </a:extLst>
          </p:cNvPr>
          <p:cNvSpPr txBox="1"/>
          <p:nvPr/>
        </p:nvSpPr>
        <p:spPr>
          <a:xfrm>
            <a:off x="282654" y="779541"/>
            <a:ext cx="72496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Fazer o relacionamento entre Time-Atleta. No exemplo abaixo o time possui  um ou mais atletas.</a:t>
            </a:r>
            <a:endParaRPr sz="12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247;p19">
            <a:extLst>
              <a:ext uri="{FF2B5EF4-FFF2-40B4-BE49-F238E27FC236}">
                <a16:creationId xmlns:a16="http://schemas.microsoft.com/office/drawing/2014/main" id="{BE4A7083-4149-0773-486E-A7DF4C353F25}"/>
              </a:ext>
            </a:extLst>
          </p:cNvPr>
          <p:cNvSpPr txBox="1"/>
          <p:nvPr/>
        </p:nvSpPr>
        <p:spPr>
          <a:xfrm>
            <a:off x="594480" y="214290"/>
            <a:ext cx="10429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</a:t>
            </a: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Google Shape;248;p19">
            <a:extLst>
              <a:ext uri="{FF2B5EF4-FFF2-40B4-BE49-F238E27FC236}">
                <a16:creationId xmlns:a16="http://schemas.microsoft.com/office/drawing/2014/main" id="{944D05B9-9B10-E9B1-E626-7EEAE4B37932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7132" y="1124744"/>
            <a:ext cx="5930591" cy="52631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49;p19">
            <a:extLst>
              <a:ext uri="{FF2B5EF4-FFF2-40B4-BE49-F238E27FC236}">
                <a16:creationId xmlns:a16="http://schemas.microsoft.com/office/drawing/2014/main" id="{EB714133-C4E0-A8C4-11C7-503307478532}"/>
              </a:ext>
            </a:extLst>
          </p:cNvPr>
          <p:cNvSpPr txBox="1"/>
          <p:nvPr/>
        </p:nvSpPr>
        <p:spPr>
          <a:xfrm>
            <a:off x="3852522" y="1403480"/>
            <a:ext cx="1031051" cy="230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vetor de atletas</a:t>
            </a:r>
            <a:endParaRPr sz="9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250;p19">
            <a:extLst>
              <a:ext uri="{FF2B5EF4-FFF2-40B4-BE49-F238E27FC236}">
                <a16:creationId xmlns:a16="http://schemas.microsoft.com/office/drawing/2014/main" id="{91853861-D9AD-339B-FA7E-09BD6990ABDD}"/>
              </a:ext>
            </a:extLst>
          </p:cNvPr>
          <p:cNvSpPr txBox="1"/>
          <p:nvPr/>
        </p:nvSpPr>
        <p:spPr>
          <a:xfrm>
            <a:off x="3907461" y="2091486"/>
            <a:ext cx="780983" cy="230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Construtor</a:t>
            </a:r>
            <a:endParaRPr sz="9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251;p19">
            <a:extLst>
              <a:ext uri="{FF2B5EF4-FFF2-40B4-BE49-F238E27FC236}">
                <a16:creationId xmlns:a16="http://schemas.microsoft.com/office/drawing/2014/main" id="{A577096F-5A84-61C3-5869-0538A765B687}"/>
              </a:ext>
            </a:extLst>
          </p:cNvPr>
          <p:cNvSpPr txBox="1"/>
          <p:nvPr/>
        </p:nvSpPr>
        <p:spPr>
          <a:xfrm>
            <a:off x="3907461" y="3313584"/>
            <a:ext cx="1075936" cy="230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 err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getters</a:t>
            </a:r>
            <a:r>
              <a:rPr lang="pt-BR" sz="900" b="1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pt-BR" sz="900" b="1" dirty="0" err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setters</a:t>
            </a:r>
            <a:endParaRPr sz="900" b="1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252;p19">
            <a:extLst>
              <a:ext uri="{FF2B5EF4-FFF2-40B4-BE49-F238E27FC236}">
                <a16:creationId xmlns:a16="http://schemas.microsoft.com/office/drawing/2014/main" id="{E08A60B6-3910-1019-7000-E00D306AA654}"/>
              </a:ext>
            </a:extLst>
          </p:cNvPr>
          <p:cNvSpPr txBox="1"/>
          <p:nvPr/>
        </p:nvSpPr>
        <p:spPr>
          <a:xfrm>
            <a:off x="4567349" y="4596832"/>
            <a:ext cx="450553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Varre o vetor para verificar se a posição está vazia para adicionar a referência,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 a posição estiver vazia adiciona o atleta.</a:t>
            </a:r>
            <a:endParaRPr sz="900" b="1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253;p19">
            <a:extLst>
              <a:ext uri="{FF2B5EF4-FFF2-40B4-BE49-F238E27FC236}">
                <a16:creationId xmlns:a16="http://schemas.microsoft.com/office/drawing/2014/main" id="{63E9CED8-5158-E657-0B97-B79765544BF7}"/>
              </a:ext>
            </a:extLst>
          </p:cNvPr>
          <p:cNvSpPr txBox="1"/>
          <p:nvPr/>
        </p:nvSpPr>
        <p:spPr>
          <a:xfrm>
            <a:off x="4688444" y="5631778"/>
            <a:ext cx="1845377" cy="230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Exibe todos os atletas do time</a:t>
            </a:r>
          </a:p>
        </p:txBody>
      </p:sp>
    </p:spTree>
    <p:extLst>
      <p:ext uri="{BB962C8B-B14F-4D97-AF65-F5344CB8AC3E}">
        <p14:creationId xmlns:p14="http://schemas.microsoft.com/office/powerpoint/2010/main" val="345383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8;p2">
            <a:extLst>
              <a:ext uri="{FF2B5EF4-FFF2-40B4-BE49-F238E27FC236}">
                <a16:creationId xmlns:a16="http://schemas.microsoft.com/office/drawing/2014/main" id="{6EACDB17-D18C-5965-11F9-380C5B4AA224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44695" y="1420495"/>
            <a:ext cx="7655878" cy="43503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9;p2">
            <a:extLst>
              <a:ext uri="{FF2B5EF4-FFF2-40B4-BE49-F238E27FC236}">
                <a16:creationId xmlns:a16="http://schemas.microsoft.com/office/drawing/2014/main" id="{A06A8701-E6C7-F5CB-0538-F3DB10356C1B}"/>
              </a:ext>
            </a:extLst>
          </p:cNvPr>
          <p:cNvSpPr/>
          <p:nvPr/>
        </p:nvSpPr>
        <p:spPr>
          <a:xfrm>
            <a:off x="22943" y="784469"/>
            <a:ext cx="86645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 Criar as classes, atributos, métodos, construtores,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toString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getters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setters</a:t>
            </a:r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10;p2">
            <a:extLst>
              <a:ext uri="{FF2B5EF4-FFF2-40B4-BE49-F238E27FC236}">
                <a16:creationId xmlns:a16="http://schemas.microsoft.com/office/drawing/2014/main" id="{54E45AAB-EB75-B3BD-BD99-2DF2E536ED1B}"/>
              </a:ext>
            </a:extLst>
          </p:cNvPr>
          <p:cNvSpPr/>
          <p:nvPr/>
        </p:nvSpPr>
        <p:spPr>
          <a:xfrm>
            <a:off x="523042" y="214290"/>
            <a:ext cx="50229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REVISÃO AULA ANTERIOR - HERANÇA</a:t>
            </a:r>
            <a:endParaRPr sz="2000"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Google Shape;111;p2">
            <a:extLst>
              <a:ext uri="{FF2B5EF4-FFF2-40B4-BE49-F238E27FC236}">
                <a16:creationId xmlns:a16="http://schemas.microsoft.com/office/drawing/2014/main" id="{DB54E5B1-BB48-A2D7-B8AD-7CB31ABB0366}"/>
              </a:ext>
            </a:extLst>
          </p:cNvPr>
          <p:cNvSpPr/>
          <p:nvPr/>
        </p:nvSpPr>
        <p:spPr>
          <a:xfrm>
            <a:off x="44375" y="855291"/>
            <a:ext cx="7656905" cy="330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575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75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 </a:t>
            </a:r>
            <a:r>
              <a:rPr lang="pt-BR" sz="1100" b="1" i="0" u="none" strike="noStrike" cap="none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calcularPagamento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classe </a:t>
            </a:r>
            <a:r>
              <a:rPr lang="pt-BR" sz="1100" b="1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Plano</a:t>
            </a:r>
          </a:p>
          <a:p>
            <a:pPr marL="542925" marR="0" lvl="0" indent="-1860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plano paga como valor inicial R$80,00 </a:t>
            </a:r>
            <a:r>
              <a:rPr lang="pt-BR" sz="1100" b="1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#valorPago 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 consulta para o médico, anestesista ou clínica.</a:t>
            </a:r>
          </a:p>
          <a:p>
            <a:pPr marL="542925" marR="0" lvl="0" indent="-1860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desconto inicial do valor de ISS </a:t>
            </a:r>
            <a:r>
              <a:rPr lang="pt-BR" sz="1100" b="1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#valorIss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de 5%</a:t>
            </a:r>
          </a:p>
          <a:p>
            <a:pPr marL="542925" marR="0" lvl="0" indent="-1098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75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cálculo do pagamento  do plano para um profissional é o valor pago com redução de 5% do valor do ISS que é </a:t>
            </a:r>
          </a:p>
          <a:p>
            <a:pPr marL="3575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descontado do valor pago.</a:t>
            </a:r>
          </a:p>
          <a:p>
            <a:pPr marL="3575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75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 </a:t>
            </a:r>
            <a:r>
              <a:rPr lang="pt-BR" sz="1100" b="1" i="0" u="none" strike="noStrike" cap="none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calcularPagamento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classe </a:t>
            </a:r>
            <a:r>
              <a:rPr lang="pt-BR" sz="1100" b="1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Medico e Anestesista</a:t>
            </a:r>
          </a:p>
          <a:p>
            <a:pPr marL="3575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42925" marR="0" lvl="0" indent="-1860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médicos o valor por consulta pago pelo plano de saúde terá acréscimo de 10% .</a:t>
            </a:r>
          </a:p>
          <a:p>
            <a:pPr marL="542925" marR="0" lvl="0" indent="-1860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os anestesistas além dos 10% terá um acréscimo de mais R$ 1000,00</a:t>
            </a:r>
          </a:p>
          <a:p>
            <a:pPr marL="3575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75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 com o </a:t>
            </a:r>
            <a:r>
              <a:rPr lang="pt-BR" sz="1100" b="1" i="0" u="none" strike="noStrike" cap="none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endParaRPr lang="pt-BR" sz="1100" b="1" i="0" u="none" strike="noStrike" cap="none" dirty="0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7505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i="0" u="none" strike="noStrike" cap="none" dirty="0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42925" marR="0" lvl="0" indent="-1860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a classe de teste com o nome </a:t>
            </a:r>
            <a:r>
              <a:rPr lang="pt-BR" sz="1100" b="1" i="0" u="none" strike="noStrike" cap="none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TestePlano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</a:p>
          <a:p>
            <a:pPr marL="542925" marR="0" lvl="0" indent="-1860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 objeto </a:t>
            </a:r>
            <a:r>
              <a:rPr lang="pt-BR" sz="11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Clinica, 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</a:t>
            </a:r>
            <a:r>
              <a:rPr lang="pt-BR" sz="11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Médico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outro </a:t>
            </a:r>
            <a:r>
              <a:rPr lang="pt-BR" sz="11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Anestesista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1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42925" marR="0" lvl="0" indent="-1860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Chame  o método </a:t>
            </a:r>
            <a:r>
              <a:rPr lang="pt-BR" sz="1100" b="1" i="0" u="none" strike="noStrike" cap="none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calculaPagamento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1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542925" marR="0" lvl="0" indent="-1860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</a:pP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Exiba os dados do </a:t>
            </a:r>
            <a:r>
              <a:rPr lang="pt-BR" sz="1100" b="1" i="0" u="none" strike="noStrike" cap="none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toString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e o valor a ser pago pelo plano.</a:t>
            </a:r>
          </a:p>
        </p:txBody>
      </p:sp>
    </p:spTree>
    <p:extLst>
      <p:ext uri="{BB962C8B-B14F-4D97-AF65-F5344CB8AC3E}">
        <p14:creationId xmlns:p14="http://schemas.microsoft.com/office/powerpoint/2010/main" val="199780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258;p20">
            <a:extLst>
              <a:ext uri="{FF2B5EF4-FFF2-40B4-BE49-F238E27FC236}">
                <a16:creationId xmlns:a16="http://schemas.microsoft.com/office/drawing/2014/main" id="{1FD03045-F6D0-DB68-F695-C1E55D78D2BC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94480" y="1064579"/>
            <a:ext cx="6406317" cy="41036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59;p20">
            <a:extLst>
              <a:ext uri="{FF2B5EF4-FFF2-40B4-BE49-F238E27FC236}">
                <a16:creationId xmlns:a16="http://schemas.microsoft.com/office/drawing/2014/main" id="{2564CCF6-FCB6-C5DD-CBC2-B2C5EBF2533F}"/>
              </a:ext>
            </a:extLst>
          </p:cNvPr>
          <p:cNvSpPr txBox="1"/>
          <p:nvPr/>
        </p:nvSpPr>
        <p:spPr>
          <a:xfrm>
            <a:off x="594480" y="214290"/>
            <a:ext cx="10429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</a:t>
            </a: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9340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4;p21">
            <a:extLst>
              <a:ext uri="{FF2B5EF4-FFF2-40B4-BE49-F238E27FC236}">
                <a16:creationId xmlns:a16="http://schemas.microsoft.com/office/drawing/2014/main" id="{BB4976A3-C200-749C-4515-D855FB222ADA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7191" y="1268413"/>
            <a:ext cx="8812653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65;p21">
            <a:extLst>
              <a:ext uri="{FF2B5EF4-FFF2-40B4-BE49-F238E27FC236}">
                <a16:creationId xmlns:a16="http://schemas.microsoft.com/office/drawing/2014/main" id="{1FEF8FD1-4BDF-0B05-AFFB-6B9C17377221}"/>
              </a:ext>
            </a:extLst>
          </p:cNvPr>
          <p:cNvSpPr txBox="1"/>
          <p:nvPr/>
        </p:nvSpPr>
        <p:spPr>
          <a:xfrm>
            <a:off x="9394966" y="2694112"/>
            <a:ext cx="1524776" cy="2308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Vetor com três posições</a:t>
            </a:r>
            <a:endParaRPr sz="9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266;p21">
            <a:extLst>
              <a:ext uri="{FF2B5EF4-FFF2-40B4-BE49-F238E27FC236}">
                <a16:creationId xmlns:a16="http://schemas.microsoft.com/office/drawing/2014/main" id="{72502AC5-9A6B-0037-C51A-BBD2EFD84791}"/>
              </a:ext>
            </a:extLst>
          </p:cNvPr>
          <p:cNvSpPr txBox="1"/>
          <p:nvPr/>
        </p:nvSpPr>
        <p:spPr>
          <a:xfrm>
            <a:off x="594480" y="214290"/>
            <a:ext cx="10429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</a:t>
            </a: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1020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1;p22">
            <a:extLst>
              <a:ext uri="{FF2B5EF4-FFF2-40B4-BE49-F238E27FC236}">
                <a16:creationId xmlns:a16="http://schemas.microsoft.com/office/drawing/2014/main" id="{4BAA5CD7-2FEB-CC0F-B1BC-9F91892D76E4}"/>
              </a:ext>
            </a:extLst>
          </p:cNvPr>
          <p:cNvSpPr txBox="1"/>
          <p:nvPr/>
        </p:nvSpPr>
        <p:spPr>
          <a:xfrm>
            <a:off x="334566" y="842591"/>
            <a:ext cx="1007275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 Criar o diagrama abaixo com seus relacionamentos e exibir os dados em uma classe com o main da seguinte forma: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Char char="•"/>
            </a:pPr>
            <a:r>
              <a:rPr lang="pt-BR" sz="105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contato possui um ou vários telefones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Char char="•"/>
            </a:pPr>
            <a:r>
              <a:rPr lang="pt-BR" sz="105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contato possui um endereço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Char char="•"/>
            </a:pPr>
            <a:r>
              <a:rPr lang="pt-BR" sz="105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endereço pertence a uma cidade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Char char="•"/>
            </a:pPr>
            <a:r>
              <a:rPr lang="pt-BR" sz="105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 cidade pertence a um estado </a:t>
            </a:r>
            <a:endParaRPr sz="105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/>
              <a:buNone/>
            </a:pPr>
            <a:endParaRPr sz="105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Exibir os dados no console conforme imagem abaixo:</a:t>
            </a:r>
          </a:p>
        </p:txBody>
      </p:sp>
      <p:sp>
        <p:nvSpPr>
          <p:cNvPr id="3" name="Google Shape;272;p22">
            <a:extLst>
              <a:ext uri="{FF2B5EF4-FFF2-40B4-BE49-F238E27FC236}">
                <a16:creationId xmlns:a16="http://schemas.microsoft.com/office/drawing/2014/main" id="{09A4D5FD-7C3F-115A-0EAE-8E81E49D1F5B}"/>
              </a:ext>
            </a:extLst>
          </p:cNvPr>
          <p:cNvSpPr txBox="1"/>
          <p:nvPr/>
        </p:nvSpPr>
        <p:spPr>
          <a:xfrm>
            <a:off x="594480" y="214290"/>
            <a:ext cx="10429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</a:t>
            </a: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Google Shape;273;p22">
            <a:extLst>
              <a:ext uri="{FF2B5EF4-FFF2-40B4-BE49-F238E27FC236}">
                <a16:creationId xmlns:a16="http://schemas.microsoft.com/office/drawing/2014/main" id="{B5FF0DDF-DB5F-A7EC-2908-DB694A1CC437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078481"/>
            <a:ext cx="8361680" cy="377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74;p22">
            <a:extLst>
              <a:ext uri="{FF2B5EF4-FFF2-40B4-BE49-F238E27FC236}">
                <a16:creationId xmlns:a16="http://schemas.microsoft.com/office/drawing/2014/main" id="{CB5C26A2-0821-835A-9149-3590D7938F49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70097" y="2295792"/>
            <a:ext cx="3882457" cy="629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50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6;p3">
            <a:extLst>
              <a:ext uri="{FF2B5EF4-FFF2-40B4-BE49-F238E27FC236}">
                <a16:creationId xmlns:a16="http://schemas.microsoft.com/office/drawing/2014/main" id="{D66733B9-538D-9172-A24A-94A0FBF6B496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06346" y="1052514"/>
            <a:ext cx="10577723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3">
            <a:extLst>
              <a:ext uri="{FF2B5EF4-FFF2-40B4-BE49-F238E27FC236}">
                <a16:creationId xmlns:a16="http://schemas.microsoft.com/office/drawing/2014/main" id="{3B158457-D33A-9C39-A408-6503EBE46FC7}"/>
              </a:ext>
            </a:extLst>
          </p:cNvPr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7950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22;p4">
            <a:extLst>
              <a:ext uri="{FF2B5EF4-FFF2-40B4-BE49-F238E27FC236}">
                <a16:creationId xmlns:a16="http://schemas.microsoft.com/office/drawing/2014/main" id="{B15A05DF-7CAC-12C4-2B36-92CABA9C4457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09513" y="1243014"/>
            <a:ext cx="7771388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3;p4">
            <a:extLst>
              <a:ext uri="{FF2B5EF4-FFF2-40B4-BE49-F238E27FC236}">
                <a16:creationId xmlns:a16="http://schemas.microsoft.com/office/drawing/2014/main" id="{48CE211E-3A08-0C3D-966E-E701924CAF5B}"/>
              </a:ext>
            </a:extLst>
          </p:cNvPr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3402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28;p5">
            <a:extLst>
              <a:ext uri="{FF2B5EF4-FFF2-40B4-BE49-F238E27FC236}">
                <a16:creationId xmlns:a16="http://schemas.microsoft.com/office/drawing/2014/main" id="{4A96DD10-7867-0DF1-2518-D25C7DD6CFD0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883148" y="900956"/>
            <a:ext cx="7921252" cy="50560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9;p5">
            <a:extLst>
              <a:ext uri="{FF2B5EF4-FFF2-40B4-BE49-F238E27FC236}">
                <a16:creationId xmlns:a16="http://schemas.microsoft.com/office/drawing/2014/main" id="{A2D779E8-BFC6-4B3E-E93D-3C1AC0709D8B}"/>
              </a:ext>
            </a:extLst>
          </p:cNvPr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7679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4;p6">
            <a:extLst>
              <a:ext uri="{FF2B5EF4-FFF2-40B4-BE49-F238E27FC236}">
                <a16:creationId xmlns:a16="http://schemas.microsoft.com/office/drawing/2014/main" id="{AE83460B-5508-0790-6B80-CF6D27D28035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455" y="1000125"/>
            <a:ext cx="9955504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5;p6">
            <a:extLst>
              <a:ext uri="{FF2B5EF4-FFF2-40B4-BE49-F238E27FC236}">
                <a16:creationId xmlns:a16="http://schemas.microsoft.com/office/drawing/2014/main" id="{6DA7AD05-0943-ADDA-8D47-C36DA8E5B8C9}"/>
              </a:ext>
            </a:extLst>
          </p:cNvPr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2213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40;p7">
            <a:extLst>
              <a:ext uri="{FF2B5EF4-FFF2-40B4-BE49-F238E27FC236}">
                <a16:creationId xmlns:a16="http://schemas.microsoft.com/office/drawing/2014/main" id="{B92E03EA-E393-1269-AC24-4C346EB7A896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93700" y="1484630"/>
            <a:ext cx="10956925" cy="29730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1;p7">
            <a:extLst>
              <a:ext uri="{FF2B5EF4-FFF2-40B4-BE49-F238E27FC236}">
                <a16:creationId xmlns:a16="http://schemas.microsoft.com/office/drawing/2014/main" id="{D40B7648-7655-0EA0-2FD8-432ACD04C406}"/>
              </a:ext>
            </a:extLst>
          </p:cNvPr>
          <p:cNvSpPr txBox="1"/>
          <p:nvPr/>
        </p:nvSpPr>
        <p:spPr>
          <a:xfrm>
            <a:off x="808794" y="214290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2000" b="1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8419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6;p8">
            <a:extLst>
              <a:ext uri="{FF2B5EF4-FFF2-40B4-BE49-F238E27FC236}">
                <a16:creationId xmlns:a16="http://schemas.microsoft.com/office/drawing/2014/main" id="{71DDF8B4-5B54-41EA-137C-1D5D9AF7CB0C}"/>
              </a:ext>
            </a:extLst>
          </p:cNvPr>
          <p:cNvSpPr/>
          <p:nvPr/>
        </p:nvSpPr>
        <p:spPr>
          <a:xfrm>
            <a:off x="365760" y="905516"/>
            <a:ext cx="11582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uma nova classe, com o nome 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ControlePagamento</a:t>
            </a:r>
            <a:r>
              <a:rPr lang="pt-BR" sz="14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Esta classe será responsável por totalizar todos os pagamentos realizados pelo plano de saúde.  Neste exemplo não utilizaremos um atributo estático para acumular os totais.</a:t>
            </a:r>
            <a:endParaRPr sz="1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147;p8">
            <a:extLst>
              <a:ext uri="{FF2B5EF4-FFF2-40B4-BE49-F238E27FC236}">
                <a16:creationId xmlns:a16="http://schemas.microsoft.com/office/drawing/2014/main" id="{48131552-E95A-C3B6-3341-DE65D48D5A3D}"/>
              </a:ext>
            </a:extLst>
          </p:cNvPr>
          <p:cNvSpPr/>
          <p:nvPr/>
        </p:nvSpPr>
        <p:spPr>
          <a:xfrm>
            <a:off x="594480" y="3143248"/>
            <a:ext cx="76706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Esta classe irá calcular o total pago pelo plano de saude a todos os médicos e clínicas.</a:t>
            </a:r>
          </a:p>
        </p:txBody>
      </p:sp>
      <p:pic>
        <p:nvPicPr>
          <p:cNvPr id="4" name="Google Shape;148;p8">
            <a:extLst>
              <a:ext uri="{FF2B5EF4-FFF2-40B4-BE49-F238E27FC236}">
                <a16:creationId xmlns:a16="http://schemas.microsoft.com/office/drawing/2014/main" id="{D66E19A1-8AF0-0D6E-7700-9B0920185060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39538" y="1511202"/>
            <a:ext cx="4622198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9;p8">
            <a:extLst>
              <a:ext uri="{FF2B5EF4-FFF2-40B4-BE49-F238E27FC236}">
                <a16:creationId xmlns:a16="http://schemas.microsoft.com/office/drawing/2014/main" id="{5E8FE9AA-F0FD-6E60-118C-FC70638C1E0E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94546" y="3857628"/>
            <a:ext cx="5942826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0;p8">
            <a:extLst>
              <a:ext uri="{FF2B5EF4-FFF2-40B4-BE49-F238E27FC236}">
                <a16:creationId xmlns:a16="http://schemas.microsoft.com/office/drawing/2014/main" id="{EC8FC5E8-87EA-69B4-1331-0A7E07E3F119}"/>
              </a:ext>
            </a:extLst>
          </p:cNvPr>
          <p:cNvSpPr/>
          <p:nvPr/>
        </p:nvSpPr>
        <p:spPr>
          <a:xfrm>
            <a:off x="6390640" y="3857628"/>
            <a:ext cx="5686717" cy="6462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r>
              <a:rPr lang="pt-BR" sz="12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Polimorfismo</a:t>
            </a:r>
            <a:r>
              <a:rPr lang="pt-BR" sz="12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aplicado, estou passando como argumento o tipo </a:t>
            </a:r>
            <a:r>
              <a:rPr lang="pt-BR" sz="12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Plano </a:t>
            </a:r>
            <a:r>
              <a:rPr lang="pt-BR" sz="12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 é o tipo mais alto na hierarquia das classes que utilizamos assim podemos passar qualquer elemento abaixo de plano como argumento.</a:t>
            </a:r>
            <a:endParaRPr sz="12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51;p8">
            <a:extLst>
              <a:ext uri="{FF2B5EF4-FFF2-40B4-BE49-F238E27FC236}">
                <a16:creationId xmlns:a16="http://schemas.microsoft.com/office/drawing/2014/main" id="{D9B514F7-28E6-396D-B97E-4751F2C31A57}"/>
              </a:ext>
            </a:extLst>
          </p:cNvPr>
          <p:cNvSpPr txBox="1"/>
          <p:nvPr/>
        </p:nvSpPr>
        <p:spPr>
          <a:xfrm>
            <a:off x="808794" y="200002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 – PARTE 2</a:t>
            </a:r>
          </a:p>
        </p:txBody>
      </p:sp>
    </p:spTree>
    <p:extLst>
      <p:ext uri="{BB962C8B-B14F-4D97-AF65-F5344CB8AC3E}">
        <p14:creationId xmlns:p14="http://schemas.microsoft.com/office/powerpoint/2010/main" val="239053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;p9">
            <a:extLst>
              <a:ext uri="{FF2B5EF4-FFF2-40B4-BE49-F238E27FC236}">
                <a16:creationId xmlns:a16="http://schemas.microsoft.com/office/drawing/2014/main" id="{611EE852-DC41-1441-8DEC-67157BD99AD8}"/>
              </a:ext>
            </a:extLst>
          </p:cNvPr>
          <p:cNvSpPr/>
          <p:nvPr/>
        </p:nvSpPr>
        <p:spPr>
          <a:xfrm>
            <a:off x="468835" y="785794"/>
            <a:ext cx="67640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classe </a:t>
            </a:r>
            <a:r>
              <a:rPr lang="pt-BR" sz="1600" b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TestePlano</a:t>
            </a:r>
            <a:r>
              <a:rPr lang="pt-BR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foi alterada para exibir o total pago pelo plano</a:t>
            </a: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Google Shape;157;p9">
            <a:extLst>
              <a:ext uri="{FF2B5EF4-FFF2-40B4-BE49-F238E27FC236}">
                <a16:creationId xmlns:a16="http://schemas.microsoft.com/office/drawing/2014/main" id="{0587ADDD-6A38-202E-B53B-B7A356F5513F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9206" y="1328739"/>
            <a:ext cx="11492004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58;p9">
            <a:extLst>
              <a:ext uri="{FF2B5EF4-FFF2-40B4-BE49-F238E27FC236}">
                <a16:creationId xmlns:a16="http://schemas.microsoft.com/office/drawing/2014/main" id="{E5825DBD-5B7B-FD40-4C1A-5A1BC63BF34F}"/>
              </a:ext>
            </a:extLst>
          </p:cNvPr>
          <p:cNvSpPr txBox="1"/>
          <p:nvPr/>
        </p:nvSpPr>
        <p:spPr>
          <a:xfrm>
            <a:off x="808794" y="200002"/>
            <a:ext cx="94298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 – PARTE 2</a:t>
            </a:r>
          </a:p>
        </p:txBody>
      </p:sp>
    </p:spTree>
    <p:extLst>
      <p:ext uri="{BB962C8B-B14F-4D97-AF65-F5344CB8AC3E}">
        <p14:creationId xmlns:p14="http://schemas.microsoft.com/office/powerpoint/2010/main" val="1969855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813</Words>
  <Application>Microsoft Office PowerPoint</Application>
  <PresentationFormat>Personalizar</PresentationFormat>
  <Paragraphs>98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Noto Sans Symbols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roni</dc:creator>
  <cp:lastModifiedBy>Roni Schanuel</cp:lastModifiedBy>
  <cp:revision>13</cp:revision>
  <dcterms:created xsi:type="dcterms:W3CDTF">2022-04-13T17:27:00Z</dcterms:created>
  <dcterms:modified xsi:type="dcterms:W3CDTF">2023-12-28T01:08:16Z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38791CE06C27499D9ED157662AE134FD</vt:lpwstr>
  </property>
  <property fmtid="{D5CDD505-2E9C-101B-9397-08002B2CF9AE}" pid="3" name="KSOProductBuildVer">
    <vt:lpwstr>1046-11.2.0.11537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2023-12-17T10:26:37Z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15901e37-3cbe-458e-a1f1-6ff4946e816d</vt:lpwstr>
  </property>
  <property fmtid="{D5CDD505-2E9C-101B-9397-08002B2CF9AE}" pid="10" name="MSIP_Label_5c88f678-0b6e-4995-8ab3-bcc8062be905_ContentBits">
    <vt:lpwstr>0</vt:lpwstr>
  </property>
</Properties>
</file>