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1" r:id="rId16"/>
    <p:sldId id="282" r:id="rId17"/>
    <p:sldId id="283" r:id="rId18"/>
    <p:sldId id="277" r:id="rId19"/>
    <p:sldId id="279" r:id="rId20"/>
    <p:sldId id="278" r:id="rId21"/>
    <p:sldId id="280" r:id="rId22"/>
    <p:sldId id="294" r:id="rId23"/>
    <p:sldId id="271" r:id="rId24"/>
    <p:sldId id="295" r:id="rId25"/>
    <p:sldId id="296" r:id="rId26"/>
    <p:sldId id="297" r:id="rId27"/>
    <p:sldId id="298" r:id="rId28"/>
    <p:sldId id="299" r:id="rId29"/>
    <p:sldId id="300" r:id="rId30"/>
    <p:sldId id="301" r:id="rId31"/>
  </p:sldIdLst>
  <p:sldSz cx="12192000" cy="6858000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99">
          <p15:clr>
            <a:srgbClr val="A4A3A4"/>
          </p15:clr>
        </p15:guide>
        <p15:guide id="2" pos="38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>
        <p:guide orient="horz" pos="2199"/>
        <p:guide pos="38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8" name="Google Shape;18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5" name="Google Shape;19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5" name="Google Shape;20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3" name="Google Shape;21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0" name="Google Shape;22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0" name="Google Shape;22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0" name="Google Shape;22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0" name="Google Shape;22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9" name="Google Shape;17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/>
          <p:nvPr/>
        </p:nvSpPr>
        <p:spPr>
          <a:xfrm>
            <a:off x="-4543" y="0"/>
            <a:ext cx="12207541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" name="Google Shape;11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  <p:pic>
        <p:nvPicPr>
          <p:cNvPr id="16" name="Google Shape;16;p22"/>
          <p:cNvPicPr preferRelativeResize="0"/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10999" y="5754414"/>
            <a:ext cx="12192000" cy="11171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oogle Shape;17;p22"/>
          <p:cNvGrpSpPr/>
          <p:nvPr/>
        </p:nvGrpSpPr>
        <p:grpSpPr>
          <a:xfrm>
            <a:off x="6277365" y="6284004"/>
            <a:ext cx="5646438" cy="542741"/>
            <a:chOff x="6277365" y="118439"/>
            <a:chExt cx="5646438" cy="542741"/>
          </a:xfrm>
        </p:grpSpPr>
        <p:pic>
          <p:nvPicPr>
            <p:cNvPr id="18" name="Google Shape;18;p22"/>
            <p:cNvPicPr preferRelativeResize="0"/>
            <p:nvPr/>
          </p:nvPicPr>
          <p:blipFill rotWithShape="1">
            <a:blip r:embed="rId14"/>
            <a:srcRect/>
            <a:stretch>
              <a:fillRect/>
            </a:stretch>
          </p:blipFill>
          <p:spPr>
            <a:xfrm>
              <a:off x="10236605" y="205974"/>
              <a:ext cx="1687198" cy="3376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22"/>
            <p:cNvPicPr preferRelativeResize="0"/>
            <p:nvPr/>
          </p:nvPicPr>
          <p:blipFill rotWithShape="1">
            <a:blip r:embed="rId15"/>
            <a:srcRect l="24600" t="60610" r="22079" b="20393"/>
            <a:stretch>
              <a:fillRect/>
            </a:stretch>
          </p:blipFill>
          <p:spPr>
            <a:xfrm>
              <a:off x="8358936" y="143709"/>
              <a:ext cx="1706857" cy="477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22"/>
            <p:cNvPicPr preferRelativeResize="0"/>
            <p:nvPr/>
          </p:nvPicPr>
          <p:blipFill rotWithShape="1">
            <a:blip r:embed="rId16"/>
            <a:srcRect/>
            <a:stretch>
              <a:fillRect/>
            </a:stretch>
          </p:blipFill>
          <p:spPr>
            <a:xfrm>
              <a:off x="6277365" y="118439"/>
              <a:ext cx="2081571" cy="54274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" descr="Foto editada de grupo de pessoas posando para foto&#10;&#10;Descrição gerada automaticament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574382" y="1519238"/>
            <a:ext cx="7607300" cy="427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5"/>
          <a:srcRect t="18079" b="23586"/>
          <a:stretch>
            <a:fillRect/>
          </a:stretch>
        </p:blipFill>
        <p:spPr>
          <a:xfrm>
            <a:off x="5053808" y="1"/>
            <a:ext cx="2593975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/>
          <p:nvPr/>
        </p:nvSpPr>
        <p:spPr>
          <a:xfrm>
            <a:off x="8895558" y="4124326"/>
            <a:ext cx="3081337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100" b="1" i="0" u="none" strike="noStrike" cap="none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-3969" y="1"/>
            <a:ext cx="4562476" cy="68373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923133" y="3444875"/>
            <a:ext cx="2490787" cy="16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7"/>
          <a:srcRect l="24600" t="16537" r="22079" b="16308"/>
          <a:stretch>
            <a:fillRect/>
          </a:stretch>
        </p:blipFill>
        <p:spPr>
          <a:xfrm>
            <a:off x="648494" y="211139"/>
            <a:ext cx="3163888" cy="3132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8157370" y="363538"/>
            <a:ext cx="3654425" cy="73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/>
          <p:nvPr/>
        </p:nvSpPr>
        <p:spPr>
          <a:xfrm>
            <a:off x="4547394" y="-39594"/>
            <a:ext cx="7634288" cy="5316538"/>
          </a:xfrm>
          <a:prstGeom prst="rect">
            <a:avLst/>
          </a:prstGeom>
          <a:solidFill>
            <a:srgbClr val="B3C6E7">
              <a:alpha val="5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907" y="3922714"/>
            <a:ext cx="12190412" cy="2947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/>
          <p:nvPr/>
        </p:nvSpPr>
        <p:spPr>
          <a:xfrm>
            <a:off x="1021557" y="5240339"/>
            <a:ext cx="111555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Enumeração e o uso do “final”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/>
          <p:nvPr/>
        </p:nvSpPr>
        <p:spPr>
          <a:xfrm>
            <a:off x="628015" y="894108"/>
            <a:ext cx="10223761" cy="30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pt-BR" sz="1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 exemplo abaixo temos uma classe denominada TV, e que nossa TV deverá ser de uma das marcas pré definidas.</a:t>
            </a:r>
          </a:p>
        </p:txBody>
      </p:sp>
      <p:pic>
        <p:nvPicPr>
          <p:cNvPr id="191" name="Google Shape;191;p1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115787" y="1688854"/>
            <a:ext cx="4830128" cy="427482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1"/>
          <p:cNvSpPr txBox="1"/>
          <p:nvPr/>
        </p:nvSpPr>
        <p:spPr>
          <a:xfrm>
            <a:off x="628015" y="187198"/>
            <a:ext cx="866241" cy="40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 panose="020F0502020204030204"/>
              <a:buNone/>
            </a:pPr>
            <a:r>
              <a:rPr lang="pt-BR" sz="20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ENUM</a:t>
            </a:r>
            <a:endParaRPr sz="20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/>
          <p:nvPr/>
        </p:nvSpPr>
        <p:spPr>
          <a:xfrm>
            <a:off x="874333" y="807149"/>
            <a:ext cx="8785225" cy="30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pt-BR" sz="1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Inserir a classe de teste </a:t>
            </a:r>
            <a:r>
              <a:rPr lang="pt-BR" sz="1400" b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TestaTV</a:t>
            </a:r>
            <a:r>
              <a:rPr lang="pt-BR" sz="1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</a:p>
        </p:txBody>
      </p:sp>
      <p:sp>
        <p:nvSpPr>
          <p:cNvPr id="198" name="Google Shape;198;p12"/>
          <p:cNvSpPr txBox="1"/>
          <p:nvPr/>
        </p:nvSpPr>
        <p:spPr>
          <a:xfrm>
            <a:off x="7351776" y="3530662"/>
            <a:ext cx="3452593" cy="402291"/>
          </a:xfrm>
          <a:prstGeom prst="rect">
            <a:avLst/>
          </a:prstGeom>
          <a:solidFill>
            <a:srgbClr val="FFFFFF"/>
          </a:solidFill>
          <a:ln w="25550" cap="sq" cmpd="sng">
            <a:solidFill>
              <a:srgbClr val="4F81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000"/>
              <a:buFont typeface="Arial" panose="020B0604020202020204"/>
              <a:buNone/>
            </a:pPr>
            <a:r>
              <a:rPr lang="pt-BR" sz="1000" b="1">
                <a:solidFill>
                  <a:srgbClr val="1F497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Acesso  direto ao valor do enum MarcaTV.  As constantes são acessadas estaticamente.</a:t>
            </a:r>
          </a:p>
        </p:txBody>
      </p:sp>
      <p:cxnSp>
        <p:nvCxnSpPr>
          <p:cNvPr id="199" name="Google Shape;199;p12"/>
          <p:cNvCxnSpPr/>
          <p:nvPr/>
        </p:nvCxnSpPr>
        <p:spPr>
          <a:xfrm>
            <a:off x="6202321" y="2514420"/>
            <a:ext cx="1243584" cy="914400"/>
          </a:xfrm>
          <a:prstGeom prst="straightConnector1">
            <a:avLst/>
          </a:prstGeom>
          <a:noFill/>
          <a:ln w="9525" cap="sq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200" name="Google Shape;200;p12"/>
          <p:cNvSpPr txBox="1"/>
          <p:nvPr/>
        </p:nvSpPr>
        <p:spPr>
          <a:xfrm>
            <a:off x="628015" y="187198"/>
            <a:ext cx="866241" cy="40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 panose="020F0502020204030204"/>
              <a:buNone/>
            </a:pPr>
            <a:r>
              <a:rPr lang="pt-BR" sz="20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ENUM</a:t>
            </a:r>
            <a:endParaRPr sz="20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01" name="Google Shape;201;p1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79151" y="1334767"/>
            <a:ext cx="4362450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2"/>
          <p:cNvSpPr txBox="1"/>
          <p:nvPr/>
        </p:nvSpPr>
        <p:spPr>
          <a:xfrm>
            <a:off x="2189008" y="3777299"/>
            <a:ext cx="3452593" cy="248402"/>
          </a:xfrm>
          <a:prstGeom prst="rect">
            <a:avLst/>
          </a:prstGeom>
          <a:solidFill>
            <a:srgbClr val="FFFFFF"/>
          </a:solidFill>
          <a:ln w="25550" cap="sq" cmpd="sng">
            <a:solidFill>
              <a:srgbClr val="4F81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000"/>
              <a:buFont typeface="Arial" panose="020B0604020202020204"/>
              <a:buNone/>
            </a:pPr>
            <a:r>
              <a:rPr lang="pt-BR" sz="1000" b="1">
                <a:solidFill>
                  <a:srgbClr val="1F497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Listagem de todo conteúdo do Enum</a:t>
            </a:r>
            <a:endParaRPr sz="1000" b="1">
              <a:solidFill>
                <a:srgbClr val="1F497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"/>
          <p:cNvSpPr/>
          <p:nvPr/>
        </p:nvSpPr>
        <p:spPr>
          <a:xfrm>
            <a:off x="498611" y="886257"/>
            <a:ext cx="11119648" cy="52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pt-BR" sz="1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Em estruturas </a:t>
            </a:r>
            <a:r>
              <a:rPr lang="pt-BR" sz="1400" b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enum</a:t>
            </a:r>
            <a:r>
              <a:rPr lang="pt-BR" sz="1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podemos atribuir mais valores. Por exemplo, podemos fazer uma estrutura </a:t>
            </a:r>
            <a:r>
              <a:rPr lang="pt-BR" sz="1400" b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enum</a:t>
            </a:r>
            <a:r>
              <a:rPr lang="pt-BR" sz="1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períodos de curso  contendo os dias, carga horária e valor dos cursos. Para fazer isso, no final da enumeração, temos que declarar as constantes que foram usadas.</a:t>
            </a:r>
          </a:p>
        </p:txBody>
      </p:sp>
      <p:pic>
        <p:nvPicPr>
          <p:cNvPr id="208" name="Google Shape;208;p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00435" y="1504384"/>
            <a:ext cx="6208128" cy="448895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3"/>
          <p:cNvSpPr txBox="1"/>
          <p:nvPr/>
        </p:nvSpPr>
        <p:spPr>
          <a:xfrm>
            <a:off x="8169701" y="2361560"/>
            <a:ext cx="3562200" cy="1295100"/>
          </a:xfrm>
          <a:prstGeom prst="rect">
            <a:avLst/>
          </a:prstGeom>
          <a:solidFill>
            <a:srgbClr val="FFFFFF"/>
          </a:solidFill>
          <a:ln w="25550" cap="sq" cmpd="sng">
            <a:solidFill>
              <a:srgbClr val="4F81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000"/>
              <a:buFont typeface="Arial" panose="020B0604020202020204"/>
              <a:buNone/>
            </a:pPr>
            <a:r>
              <a:rPr lang="pt-BR" sz="1300" b="1">
                <a:solidFill>
                  <a:srgbClr val="1F497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Construtor do </a:t>
            </a:r>
            <a:r>
              <a:rPr lang="pt-BR" sz="1300" b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enum</a:t>
            </a:r>
            <a:r>
              <a:rPr lang="pt-BR" sz="1300" b="1">
                <a:solidFill>
                  <a:srgbClr val="1F497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Essas definições se parecem muito com os construtores de classes, mas sua função é apenas indicar o que é cada uma das informações contidas em cada constante.  Lembrando que um </a:t>
            </a:r>
            <a:r>
              <a:rPr lang="pt-BR" sz="1300" b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enum</a:t>
            </a:r>
            <a:r>
              <a:rPr lang="pt-BR" sz="1300" b="1">
                <a:solidFill>
                  <a:srgbClr val="1F497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não pode ser instanciado.</a:t>
            </a:r>
            <a:endParaRPr sz="1700"/>
          </a:p>
        </p:txBody>
      </p:sp>
      <p:sp>
        <p:nvSpPr>
          <p:cNvPr id="210" name="Google Shape;210;p13"/>
          <p:cNvSpPr txBox="1"/>
          <p:nvPr/>
        </p:nvSpPr>
        <p:spPr>
          <a:xfrm>
            <a:off x="628015" y="187198"/>
            <a:ext cx="866241" cy="40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 panose="020F0502020204030204"/>
              <a:buNone/>
            </a:pPr>
            <a:r>
              <a:rPr lang="pt-BR" sz="20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ENUM</a:t>
            </a:r>
            <a:endParaRPr sz="20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1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303044" y="1763627"/>
            <a:ext cx="5451444" cy="405688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4"/>
          <p:cNvSpPr txBox="1"/>
          <p:nvPr/>
        </p:nvSpPr>
        <p:spPr>
          <a:xfrm>
            <a:off x="4353440" y="1042054"/>
            <a:ext cx="2736850" cy="279180"/>
          </a:xfrm>
          <a:prstGeom prst="rect">
            <a:avLst/>
          </a:prstGeom>
          <a:solidFill>
            <a:srgbClr val="FFFFFF"/>
          </a:solidFill>
          <a:ln w="25550" cap="sq" cmpd="sng">
            <a:solidFill>
              <a:srgbClr val="4F81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200"/>
              <a:buFont typeface="Arial" panose="020B0604020202020204"/>
              <a:buNone/>
            </a:pPr>
            <a:r>
              <a:rPr lang="pt-BR" sz="1200" b="1">
                <a:solidFill>
                  <a:srgbClr val="1F497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Inserindo a classe turma</a:t>
            </a:r>
          </a:p>
        </p:txBody>
      </p:sp>
      <p:sp>
        <p:nvSpPr>
          <p:cNvPr id="217" name="Google Shape;217;p14"/>
          <p:cNvSpPr txBox="1"/>
          <p:nvPr/>
        </p:nvSpPr>
        <p:spPr>
          <a:xfrm>
            <a:off x="628015" y="187198"/>
            <a:ext cx="866241" cy="40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 panose="020F0502020204030204"/>
              <a:buNone/>
            </a:pPr>
            <a:r>
              <a:rPr lang="pt-BR" sz="20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ENUM</a:t>
            </a:r>
            <a:endParaRPr sz="20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229280" y="2166986"/>
            <a:ext cx="7733443" cy="252403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5"/>
          <p:cNvSpPr txBox="1"/>
          <p:nvPr/>
        </p:nvSpPr>
        <p:spPr>
          <a:xfrm>
            <a:off x="4857795" y="1369624"/>
            <a:ext cx="2736850" cy="279180"/>
          </a:xfrm>
          <a:prstGeom prst="rect">
            <a:avLst/>
          </a:prstGeom>
          <a:solidFill>
            <a:srgbClr val="FFFFFF"/>
          </a:solidFill>
          <a:ln w="25550" cap="sq" cmpd="sng">
            <a:solidFill>
              <a:srgbClr val="4F81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200"/>
              <a:buFont typeface="Arial" panose="020B0604020202020204"/>
              <a:buNone/>
            </a:pPr>
            <a:r>
              <a:rPr lang="pt-BR" sz="1200" b="1">
                <a:solidFill>
                  <a:srgbClr val="1F497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Inserindo a classe de teste</a:t>
            </a:r>
          </a:p>
        </p:txBody>
      </p:sp>
      <p:sp>
        <p:nvSpPr>
          <p:cNvPr id="224" name="Google Shape;224;p15"/>
          <p:cNvSpPr txBox="1"/>
          <p:nvPr/>
        </p:nvSpPr>
        <p:spPr>
          <a:xfrm>
            <a:off x="628015" y="187198"/>
            <a:ext cx="866241" cy="40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 panose="020F0502020204030204"/>
              <a:buNone/>
            </a:pPr>
            <a:r>
              <a:rPr lang="pt-BR" sz="20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ENUM</a:t>
            </a:r>
            <a:endParaRPr sz="2000" b="1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"/>
          <p:cNvSpPr txBox="1"/>
          <p:nvPr/>
        </p:nvSpPr>
        <p:spPr>
          <a:xfrm>
            <a:off x="628015" y="187198"/>
            <a:ext cx="866241" cy="40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 panose="020F0502020204030204"/>
              <a:buNone/>
            </a:pPr>
            <a:r>
              <a:rPr lang="pt-BR" sz="20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ENUM</a:t>
            </a:r>
            <a:endParaRPr sz="2000" b="1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5" y="2309494"/>
            <a:ext cx="9000894" cy="2807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2">
            <a:extLst>
              <a:ext uri="{FF2B5EF4-FFF2-40B4-BE49-F238E27FC236}">
                <a16:creationId xmlns:a16="http://schemas.microsoft.com/office/drawing/2014/main" id="{398BD6E0-9857-066A-6096-DBFFF510C270}"/>
              </a:ext>
            </a:extLst>
          </p:cNvPr>
          <p:cNvSpPr txBox="1"/>
          <p:nvPr/>
        </p:nvSpPr>
        <p:spPr>
          <a:xfrm>
            <a:off x="628015" y="1141714"/>
            <a:ext cx="248094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dk1"/>
                </a:solidFill>
              </a:defRPr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pt-BR" b="1" dirty="0"/>
              <a:t>Outro exemplo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"/>
          <p:cNvSpPr txBox="1"/>
          <p:nvPr/>
        </p:nvSpPr>
        <p:spPr>
          <a:xfrm>
            <a:off x="628015" y="187198"/>
            <a:ext cx="866241" cy="40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 panose="020F0502020204030204"/>
              <a:buNone/>
            </a:pPr>
            <a:r>
              <a:rPr lang="pt-BR" sz="20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ENUM</a:t>
            </a:r>
            <a:endParaRPr sz="2000" b="1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96" y="834300"/>
            <a:ext cx="6202276" cy="5423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3460865" y="1605521"/>
            <a:ext cx="6202276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1200" dirty="0"/>
              <a:t>Podemos ter uma estrutura de Enum que será utilizada somente por uma classe.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"/>
          <p:cNvSpPr txBox="1"/>
          <p:nvPr/>
        </p:nvSpPr>
        <p:spPr>
          <a:xfrm>
            <a:off x="628015" y="187198"/>
            <a:ext cx="866241" cy="40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 panose="020F0502020204030204"/>
              <a:buNone/>
            </a:pPr>
            <a:r>
              <a:rPr lang="pt-BR" sz="20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ENUM</a:t>
            </a:r>
            <a:endParaRPr sz="2000" b="1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5" y="1287174"/>
            <a:ext cx="10191635" cy="435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25" y="1606861"/>
            <a:ext cx="6620799" cy="3448531"/>
          </a:xfrm>
          <a:prstGeom prst="rect">
            <a:avLst/>
          </a:prstGeom>
        </p:spPr>
      </p:pic>
      <p:sp>
        <p:nvSpPr>
          <p:cNvPr id="5" name="Google Shape;224;p15"/>
          <p:cNvSpPr txBox="1"/>
          <p:nvPr/>
        </p:nvSpPr>
        <p:spPr>
          <a:xfrm>
            <a:off x="628015" y="187198"/>
            <a:ext cx="2158048" cy="40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 panose="020F0502020204030204"/>
              <a:buNone/>
            </a:pPr>
            <a:r>
              <a:rPr lang="pt-BR" sz="20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EXERCÍCIOS</a:t>
            </a:r>
            <a:endParaRPr sz="2000" b="1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" name="Google Shape;216;p14"/>
          <p:cNvSpPr txBox="1"/>
          <p:nvPr/>
        </p:nvSpPr>
        <p:spPr>
          <a:xfrm>
            <a:off x="613900" y="958585"/>
            <a:ext cx="2736850" cy="279180"/>
          </a:xfrm>
          <a:prstGeom prst="rect">
            <a:avLst/>
          </a:prstGeom>
          <a:solidFill>
            <a:srgbClr val="FFFFFF"/>
          </a:solidFill>
          <a:ln w="25550" cap="sq" cmpd="sng">
            <a:solidFill>
              <a:srgbClr val="4F81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200"/>
              <a:buFont typeface="Arial" panose="020B0604020202020204"/>
              <a:buNone/>
            </a:pPr>
            <a:r>
              <a:rPr lang="pt-BR" sz="1200" b="1" dirty="0">
                <a:solidFill>
                  <a:srgbClr val="1F497D"/>
                </a:solidFill>
              </a:rPr>
              <a:t>Vamos inserir o </a:t>
            </a:r>
            <a:r>
              <a:rPr lang="pt-BR" sz="1200" b="1" dirty="0" err="1">
                <a:solidFill>
                  <a:srgbClr val="1F497D"/>
                </a:solidFill>
              </a:rPr>
              <a:t>Enum</a:t>
            </a:r>
            <a:r>
              <a:rPr lang="pt-BR" sz="1200" b="1" dirty="0">
                <a:solidFill>
                  <a:srgbClr val="1F497D"/>
                </a:solidFill>
              </a:rPr>
              <a:t> Bebida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24;p15"/>
          <p:cNvSpPr txBox="1"/>
          <p:nvPr/>
        </p:nvSpPr>
        <p:spPr>
          <a:xfrm>
            <a:off x="628015" y="187198"/>
            <a:ext cx="2158048" cy="40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 panose="020F0502020204030204"/>
              <a:buNone/>
            </a:pPr>
            <a:r>
              <a:rPr lang="pt-BR" sz="20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EXERCÍCIOS</a:t>
            </a:r>
            <a:endParaRPr sz="2000" b="1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" name="Google Shape;216;p14"/>
          <p:cNvSpPr txBox="1"/>
          <p:nvPr/>
        </p:nvSpPr>
        <p:spPr>
          <a:xfrm>
            <a:off x="613900" y="958585"/>
            <a:ext cx="2736850" cy="279180"/>
          </a:xfrm>
          <a:prstGeom prst="rect">
            <a:avLst/>
          </a:prstGeom>
          <a:solidFill>
            <a:srgbClr val="FFFFFF"/>
          </a:solidFill>
          <a:ln w="25550" cap="sq" cmpd="sng">
            <a:solidFill>
              <a:srgbClr val="4F81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200"/>
              <a:buFont typeface="Arial" panose="020B0604020202020204"/>
              <a:buNone/>
            </a:pPr>
            <a:r>
              <a:rPr lang="pt-BR" sz="1200" b="1" dirty="0">
                <a:solidFill>
                  <a:srgbClr val="1F497D"/>
                </a:solidFill>
              </a:rPr>
              <a:t>Vamos inserir o </a:t>
            </a:r>
            <a:r>
              <a:rPr lang="pt-BR" sz="1200" b="1" dirty="0" err="1">
                <a:solidFill>
                  <a:srgbClr val="1F497D"/>
                </a:solidFill>
              </a:rPr>
              <a:t>Enum</a:t>
            </a:r>
            <a:r>
              <a:rPr lang="pt-BR" sz="1200" b="1" dirty="0">
                <a:solidFill>
                  <a:srgbClr val="1F497D"/>
                </a:solidFill>
              </a:rPr>
              <a:t> Sanduiche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17" y="1714244"/>
            <a:ext cx="6735115" cy="36581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/>
        </p:nvSpPr>
        <p:spPr>
          <a:xfrm>
            <a:off x="613221" y="182880"/>
            <a:ext cx="28953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CLASSES COM FINAL</a:t>
            </a:r>
            <a:endParaRPr sz="2000" b="1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413511" y="4119207"/>
            <a:ext cx="10855299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</a:t>
            </a:r>
            <a:r>
              <a:rPr lang="pt-BR" b="1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final</a:t>
            </a:r>
            <a:r>
              <a:rPr lang="pt-BR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também pode ser aplicado em atributos e métodos de uma classe. Um método com </a:t>
            </a:r>
            <a:r>
              <a:rPr lang="pt-BR" b="1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final</a:t>
            </a:r>
            <a:r>
              <a:rPr lang="pt-BR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não pode ser </a:t>
            </a:r>
            <a:r>
              <a:rPr lang="pt-BR" b="1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sobrescrito</a:t>
            </a:r>
            <a:r>
              <a:rPr lang="pt-BR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pelas classes filhas.  Um atributo com </a:t>
            </a:r>
            <a:r>
              <a:rPr lang="pt-BR" b="1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final</a:t>
            </a:r>
            <a:r>
              <a:rPr lang="pt-BR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não pode ser modificado sendo definido valores </a:t>
            </a:r>
            <a:r>
              <a:rPr lang="pt-BR" b="1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constantes</a:t>
            </a:r>
            <a:r>
              <a:rPr lang="pt-BR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255167" y="884690"/>
            <a:ext cx="1166251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Classes finais não podem ser </a:t>
            </a:r>
            <a:r>
              <a:rPr lang="pt-BR" sz="12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utilizadas</a:t>
            </a:r>
            <a:r>
              <a:rPr lang="pt-BR" sz="14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como classes-pai, impedindo com que classes-filhas sejam criadas a partir delas. O final faz com a classe fique </a:t>
            </a:r>
            <a:r>
              <a:rPr lang="pt-BR" sz="1400" b="1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imutável</a:t>
            </a:r>
            <a:r>
              <a:rPr lang="pt-BR" sz="14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não podendo utilizar o </a:t>
            </a:r>
            <a:r>
              <a:rPr lang="pt-BR" sz="1400" b="1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extends</a:t>
            </a:r>
            <a:r>
              <a:rPr lang="pt-BR" sz="14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nas classes filhas.  A classe </a:t>
            </a:r>
            <a:r>
              <a:rPr lang="pt-BR" sz="1400" b="1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Math</a:t>
            </a:r>
            <a:r>
              <a:rPr lang="pt-BR" sz="14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da biblioteca do Jav</a:t>
            </a:r>
            <a:r>
              <a:rPr lang="pt-BR" dirty="0">
                <a:solidFill>
                  <a:schemeClr val="dk1"/>
                </a:solidFill>
              </a:rPr>
              <a:t>a </a:t>
            </a:r>
            <a:r>
              <a:rPr lang="pt-BR" sz="14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por exemplo é final.</a:t>
            </a:r>
          </a:p>
        </p:txBody>
      </p:sp>
      <p:pic>
        <p:nvPicPr>
          <p:cNvPr id="124" name="Google Shape;124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841405" y="2168246"/>
            <a:ext cx="236220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318220" y="2168246"/>
            <a:ext cx="3800475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/>
          <p:nvPr/>
        </p:nvSpPr>
        <p:spPr>
          <a:xfrm>
            <a:off x="3109074" y="1606084"/>
            <a:ext cx="5464175" cy="27695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Classe com final.  Erro na tentativa de herdar da super classe</a:t>
            </a:r>
          </a:p>
        </p:txBody>
      </p:sp>
      <p:sp>
        <p:nvSpPr>
          <p:cNvPr id="127" name="Google Shape;127;p3"/>
          <p:cNvSpPr txBox="1"/>
          <p:nvPr/>
        </p:nvSpPr>
        <p:spPr>
          <a:xfrm>
            <a:off x="412940" y="3644074"/>
            <a:ext cx="309562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Métodos e atributos com final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24;p15"/>
          <p:cNvSpPr txBox="1"/>
          <p:nvPr/>
        </p:nvSpPr>
        <p:spPr>
          <a:xfrm>
            <a:off x="628015" y="187198"/>
            <a:ext cx="2158048" cy="40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 panose="020F0502020204030204"/>
              <a:buNone/>
            </a:pPr>
            <a:r>
              <a:rPr lang="pt-BR" sz="20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EXERCÍCIOS</a:t>
            </a:r>
            <a:endParaRPr sz="2000" b="1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" name="Google Shape;216;p14"/>
          <p:cNvSpPr txBox="1"/>
          <p:nvPr/>
        </p:nvSpPr>
        <p:spPr>
          <a:xfrm>
            <a:off x="342264" y="854382"/>
            <a:ext cx="3215323" cy="1202510"/>
          </a:xfrm>
          <a:prstGeom prst="rect">
            <a:avLst/>
          </a:prstGeom>
          <a:solidFill>
            <a:srgbClr val="FFFFFF"/>
          </a:solidFill>
          <a:ln w="25550" cap="sq" cmpd="sng">
            <a:solidFill>
              <a:srgbClr val="4F81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200"/>
              <a:buFont typeface="Wingdings" panose="05000000000000000000" pitchFamily="2" charset="2"/>
              <a:buChar char="§"/>
            </a:pPr>
            <a:r>
              <a:rPr lang="pt-BR" sz="1200" b="1" dirty="0">
                <a:solidFill>
                  <a:srgbClr val="1F497D"/>
                </a:solidFill>
              </a:rPr>
              <a:t>Vamos inserir a classe Pedido</a:t>
            </a: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200"/>
              <a:buFont typeface="Wingdings" panose="05000000000000000000" pitchFamily="2" charset="2"/>
              <a:buChar char="§"/>
            </a:pPr>
            <a:r>
              <a:rPr lang="pt-BR" sz="1200" b="1" dirty="0">
                <a:solidFill>
                  <a:srgbClr val="1F497D"/>
                </a:solidFill>
              </a:rPr>
              <a:t>Construtor</a:t>
            </a: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200"/>
              <a:buFont typeface="Wingdings" panose="05000000000000000000" pitchFamily="2" charset="2"/>
              <a:buChar char="§"/>
            </a:pPr>
            <a:r>
              <a:rPr lang="pt-BR" sz="1200" b="1" dirty="0" err="1">
                <a:solidFill>
                  <a:srgbClr val="1F497D"/>
                </a:solidFill>
              </a:rPr>
              <a:t>Getter</a:t>
            </a:r>
            <a:r>
              <a:rPr lang="pt-BR" sz="1200" b="1" dirty="0">
                <a:solidFill>
                  <a:srgbClr val="1F497D"/>
                </a:solidFill>
              </a:rPr>
              <a:t> e </a:t>
            </a:r>
            <a:r>
              <a:rPr lang="pt-BR" sz="1200" b="1" dirty="0" err="1">
                <a:solidFill>
                  <a:srgbClr val="1F497D"/>
                </a:solidFill>
              </a:rPr>
              <a:t>Setter</a:t>
            </a:r>
            <a:endParaRPr lang="pt-BR" sz="1200" b="1" dirty="0">
              <a:solidFill>
                <a:srgbClr val="1F497D"/>
              </a:solidFill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200"/>
              <a:buFont typeface="Wingdings" panose="05000000000000000000" pitchFamily="2" charset="2"/>
              <a:buChar char="§"/>
            </a:pPr>
            <a:r>
              <a:rPr lang="pt-BR" sz="1200" b="1" dirty="0" err="1">
                <a:solidFill>
                  <a:srgbClr val="1F497D"/>
                </a:solidFill>
              </a:rPr>
              <a:t>ToString</a:t>
            </a:r>
            <a:endParaRPr lang="pt-BR" sz="1200" b="1" dirty="0">
              <a:solidFill>
                <a:srgbClr val="1F497D"/>
              </a:solidFill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200"/>
              <a:buFont typeface="Wingdings" panose="05000000000000000000" pitchFamily="2" charset="2"/>
              <a:buChar char="§"/>
            </a:pPr>
            <a:r>
              <a:rPr lang="pt-BR" sz="1200" b="1" dirty="0">
                <a:solidFill>
                  <a:srgbClr val="1F497D"/>
                </a:solidFill>
              </a:rPr>
              <a:t>Imprimir o cardápio</a:t>
            </a: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200"/>
              <a:buFont typeface="Wingdings" panose="05000000000000000000" pitchFamily="2" charset="2"/>
              <a:buChar char="§"/>
            </a:pPr>
            <a:r>
              <a:rPr lang="pt-BR" sz="1200" b="1" dirty="0">
                <a:solidFill>
                  <a:srgbClr val="1F497D"/>
                </a:solidFill>
              </a:rPr>
              <a:t>Calcular o pedido</a:t>
            </a: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397" y="854382"/>
            <a:ext cx="6496957" cy="50489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24;p15"/>
          <p:cNvSpPr txBox="1"/>
          <p:nvPr/>
        </p:nvSpPr>
        <p:spPr>
          <a:xfrm>
            <a:off x="628015" y="187198"/>
            <a:ext cx="2158048" cy="40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 panose="020F0502020204030204"/>
              <a:buNone/>
            </a:pPr>
            <a:r>
              <a:rPr lang="pt-BR" sz="20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EXERCÍCIOS</a:t>
            </a:r>
            <a:endParaRPr sz="2000" b="1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45" y="1181526"/>
            <a:ext cx="8026885" cy="291315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2" y="1719262"/>
            <a:ext cx="12192000" cy="4562475"/>
          </a:xfrm>
          <a:prstGeom prst="rect">
            <a:avLst/>
          </a:prstGeom>
        </p:spPr>
      </p:pic>
      <p:sp>
        <p:nvSpPr>
          <p:cNvPr id="108" name="Google Shape;108;p2"/>
          <p:cNvSpPr txBox="1"/>
          <p:nvPr/>
        </p:nvSpPr>
        <p:spPr>
          <a:xfrm>
            <a:off x="353412" y="194800"/>
            <a:ext cx="118385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REVISÃO CONCEITOS – HERANÇA, CLASSE E MÉTODOS ABSTRATOS E INTERFACE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3682253" y="891256"/>
            <a:ext cx="4291853" cy="33823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Criar as classes abaixo de acordo com o diagrama</a:t>
            </a:r>
            <a:endParaRPr sz="11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2783543" y="1525000"/>
            <a:ext cx="1577789" cy="13829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Abstrata e método abstrato</a:t>
            </a:r>
            <a:endParaRPr sz="800" b="1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5177113" y="2461469"/>
            <a:ext cx="1577789" cy="13829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Abstrata e método abstrato</a:t>
            </a:r>
            <a:endParaRPr sz="800" b="1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1223689" y="2528703"/>
            <a:ext cx="1577789" cy="13829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Abstrata e método abstrato</a:t>
            </a:r>
            <a:endParaRPr sz="800" b="1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80682" y="3658257"/>
            <a:ext cx="699247" cy="1267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Concreta</a:t>
            </a:r>
            <a:endParaRPr sz="800" b="1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4011709" y="3662740"/>
            <a:ext cx="699247" cy="1267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Concreta</a:t>
            </a:r>
            <a:endParaRPr sz="800" b="1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8650956" y="3676187"/>
            <a:ext cx="699247" cy="1267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Concreta</a:t>
            </a:r>
            <a:endParaRPr sz="800" b="1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16" descr="https://lh4.googleusercontent.com/12A6BAxC3iJ6xWBUMktBkgdPQjqkoHeM82tajsli2nz9xN5pXN4T9ur6qT-t6DKW3v39I8iflfa2okvKWhC4mMq17RGsFbT-Rsqrvh-sfoShQWrAyDiXn3prUwPbCfBgLpI9Z2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28015" y="1039494"/>
            <a:ext cx="11563985" cy="507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6"/>
          <p:cNvSpPr txBox="1"/>
          <p:nvPr/>
        </p:nvSpPr>
        <p:spPr>
          <a:xfrm>
            <a:off x="628015" y="187198"/>
            <a:ext cx="1420623" cy="40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 panose="020F0502020204030204"/>
              <a:buNone/>
            </a:pPr>
            <a:r>
              <a:rPr lang="pt-BR" sz="20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EXERCÍCIOS</a:t>
            </a:r>
            <a:endParaRPr sz="20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"/>
          <p:cNvSpPr txBox="1"/>
          <p:nvPr/>
        </p:nvSpPr>
        <p:spPr>
          <a:xfrm>
            <a:off x="465582" y="1017763"/>
            <a:ext cx="5431716" cy="2649060"/>
          </a:xfrm>
          <a:prstGeom prst="rect">
            <a:avLst/>
          </a:prstGeom>
          <a:solidFill>
            <a:srgbClr val="FFFFFF"/>
          </a:solidFill>
          <a:ln w="25550" cap="sq" cmpd="sng">
            <a:solidFill>
              <a:srgbClr val="4F81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000"/>
              <a:buFont typeface="Arial" panose="020B0604020202020204"/>
              <a:buNone/>
            </a:pPr>
            <a:r>
              <a:rPr lang="pt-BR" sz="1000" b="1">
                <a:solidFill>
                  <a:srgbClr val="1F497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Montar o diagrama de classes abaixo da seguinte forma:</a:t>
            </a:r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200"/>
              <a:buFont typeface="Noto Sans Symbols"/>
              <a:buChar char="▪"/>
            </a:pPr>
            <a:r>
              <a:rPr lang="pt-BR" sz="1200" b="1">
                <a:solidFill>
                  <a:srgbClr val="1F497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Criar a interface </a:t>
            </a:r>
            <a:r>
              <a:rPr lang="pt-BR" sz="12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Oficina</a:t>
            </a:r>
            <a:r>
              <a:rPr lang="pt-BR" sz="12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pt-BR" sz="12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 as assinaturas de métodos do diagrama.</a:t>
            </a:r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</a:pPr>
            <a:r>
              <a:rPr lang="pt-BR" sz="12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Criar a classe </a:t>
            </a:r>
            <a:r>
              <a:rPr lang="pt-BR" sz="12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Proprietario</a:t>
            </a:r>
            <a:r>
              <a:rPr lang="pt-BR" sz="12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com o atributo e métodos do diagrama.</a:t>
            </a:r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</a:pPr>
            <a:r>
              <a:rPr lang="pt-BR" sz="12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Criar a classe </a:t>
            </a:r>
            <a:r>
              <a:rPr lang="pt-BR" sz="12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Veiculo</a:t>
            </a:r>
            <a:r>
              <a:rPr lang="pt-BR" sz="12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sendo abstrata e implementando a interface </a:t>
            </a:r>
            <a:r>
              <a:rPr lang="pt-BR" sz="12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Oficina</a:t>
            </a:r>
            <a:r>
              <a:rPr lang="pt-BR" sz="12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</a:pPr>
            <a:r>
              <a:rPr lang="pt-BR" sz="12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Criar a classe </a:t>
            </a:r>
            <a:r>
              <a:rPr lang="pt-BR" sz="12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Carro</a:t>
            </a:r>
            <a:r>
              <a:rPr lang="pt-BR" sz="12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herdando de </a:t>
            </a:r>
            <a:r>
              <a:rPr lang="pt-BR" sz="12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Veiculo</a:t>
            </a:r>
            <a:r>
              <a:rPr lang="pt-BR" sz="12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</a:pPr>
            <a:r>
              <a:rPr lang="pt-BR" sz="12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Criar a classe </a:t>
            </a:r>
            <a:r>
              <a:rPr lang="pt-BR" sz="12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Moto</a:t>
            </a:r>
            <a:r>
              <a:rPr lang="pt-BR" sz="12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herdando de </a:t>
            </a:r>
            <a:r>
              <a:rPr lang="pt-BR" sz="12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Veiculo</a:t>
            </a:r>
            <a:r>
              <a:rPr lang="pt-BR" sz="12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</a:pPr>
            <a:r>
              <a:rPr lang="pt-BR" sz="12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Criar o Enum </a:t>
            </a:r>
            <a:r>
              <a:rPr lang="pt-BR" sz="12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TipoServico</a:t>
            </a:r>
            <a:r>
              <a:rPr lang="pt-BR" sz="12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pt-BR" sz="12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que armazenará os preços dos serviços prestados pela Oficina: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	Troca de Óleo = 100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	Lavar = 50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	Revisao = 200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i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endParaRPr sz="1200" b="1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1" name="Google Shape;231;p16"/>
          <p:cNvSpPr txBox="1"/>
          <p:nvPr/>
        </p:nvSpPr>
        <p:spPr>
          <a:xfrm>
            <a:off x="474345" y="3836035"/>
            <a:ext cx="5422900" cy="1569720"/>
          </a:xfrm>
          <a:prstGeom prst="rect">
            <a:avLst/>
          </a:prstGeom>
          <a:solidFill>
            <a:srgbClr val="FFFFFF"/>
          </a:solidFill>
          <a:ln w="25550" cap="sq" cmpd="sng">
            <a:solidFill>
              <a:srgbClr val="4F81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000"/>
              <a:buFont typeface="Arial" panose="020B0604020202020204"/>
              <a:buNone/>
            </a:pPr>
            <a:r>
              <a:rPr lang="pt-BR" sz="1200" b="1">
                <a:solidFill>
                  <a:srgbClr val="1F497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Métodos:</a:t>
            </a:r>
            <a:endParaRPr sz="1200" b="1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Carro: </a:t>
            </a:r>
            <a:r>
              <a:rPr lang="pt-BR" sz="12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atributo </a:t>
            </a:r>
            <a:r>
              <a:rPr lang="pt-BR" sz="12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valorCobrado </a:t>
            </a:r>
            <a:r>
              <a:rPr lang="pt-BR" sz="12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deverá acumular todos os serviços prestados.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TrocarOleo – Aos sábado o cliente terá desconto de 50,00 na troca de óleo.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Revisao – No mês de agosto o cliente terá 10% de desconto na revisão.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LavarVeiculo – O Valor cobrado será o  definido no Enum TipoServico.</a:t>
            </a:r>
            <a:endParaRPr sz="1200" b="1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2" name="Google Shape;232;p16"/>
          <p:cNvSpPr txBox="1"/>
          <p:nvPr/>
        </p:nvSpPr>
        <p:spPr>
          <a:xfrm>
            <a:off x="6210652" y="3836299"/>
            <a:ext cx="5755341" cy="1200150"/>
          </a:xfrm>
          <a:prstGeom prst="rect">
            <a:avLst/>
          </a:prstGeom>
          <a:solidFill>
            <a:srgbClr val="FFFFFF"/>
          </a:solidFill>
          <a:ln w="25550" cap="sq" cmpd="sng">
            <a:solidFill>
              <a:srgbClr val="4F81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000"/>
              <a:buFont typeface="Arial" panose="020B0604020202020204"/>
              <a:buNone/>
            </a:pPr>
            <a:r>
              <a:rPr lang="pt-BR" sz="1200" b="1">
                <a:solidFill>
                  <a:srgbClr val="1F497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Métodos:</a:t>
            </a:r>
            <a:endParaRPr sz="1200" b="1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Moto:</a:t>
            </a:r>
            <a:endParaRPr sz="1200" b="1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TrocarOleo – O Valor cobrado será o  definido no Enum TipoServico.</a:t>
            </a:r>
            <a:endParaRPr sz="1200" b="1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Revisao – O Valor cobrado será o  definido no Enum TipoServico.</a:t>
            </a:r>
            <a:endParaRPr sz="1200" b="1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LavarVeiculo – O Valor cobrado será o  definido no Enum TipoServico.</a:t>
            </a:r>
            <a:endParaRPr sz="1200" b="1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3" name="Google Shape;233;p16"/>
          <p:cNvSpPr txBox="1"/>
          <p:nvPr/>
        </p:nvSpPr>
        <p:spPr>
          <a:xfrm>
            <a:off x="6040120" y="1017905"/>
            <a:ext cx="5629275" cy="1384935"/>
          </a:xfrm>
          <a:prstGeom prst="rect">
            <a:avLst/>
          </a:prstGeom>
          <a:solidFill>
            <a:srgbClr val="FFFFFF"/>
          </a:solidFill>
          <a:ln w="25550" cap="sq" cmpd="sng">
            <a:solidFill>
              <a:srgbClr val="4F81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900"/>
              <a:buFont typeface="Arial" panose="020B0604020202020204"/>
              <a:buNone/>
            </a:pPr>
            <a:r>
              <a:rPr lang="pt-BR" sz="1200" b="1">
                <a:solidFill>
                  <a:srgbClr val="1F497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Classe com o main:  Criar uma classe com o nome </a:t>
            </a:r>
            <a:r>
              <a:rPr lang="pt-BR" sz="12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TesteOficina</a:t>
            </a:r>
            <a:r>
              <a:rPr lang="pt-BR" sz="12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realizar as seguintes operações: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900"/>
              <a:buFont typeface="Arial" panose="020B0604020202020204"/>
              <a:buNone/>
            </a:pPr>
            <a:endParaRPr lang="pt-BR" sz="1200" b="1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Criar um objeto do tipo carro </a:t>
            </a:r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Trocar o óleo e fazer a revisão</a:t>
            </a:r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Exibir o nome do proprietário, os dados carro e o valor cobrado pelo serviço.</a:t>
            </a:r>
            <a:endParaRPr sz="1200" b="1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4" name="Google Shape;234;p16"/>
          <p:cNvSpPr txBox="1"/>
          <p:nvPr/>
        </p:nvSpPr>
        <p:spPr>
          <a:xfrm>
            <a:off x="628015" y="187198"/>
            <a:ext cx="1420623" cy="40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 panose="020F0502020204030204"/>
              <a:buNone/>
            </a:pPr>
            <a:r>
              <a:rPr lang="pt-BR" sz="20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EXERCÍCIOS</a:t>
            </a:r>
            <a:endParaRPr sz="20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4;p16"/>
          <p:cNvSpPr txBox="1"/>
          <p:nvPr/>
        </p:nvSpPr>
        <p:spPr>
          <a:xfrm>
            <a:off x="628015" y="187198"/>
            <a:ext cx="1420623" cy="40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 panose="020F0502020204030204"/>
              <a:buNone/>
            </a:pPr>
            <a:r>
              <a:rPr lang="pt-BR" sz="20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RECORDS</a:t>
            </a:r>
            <a:endParaRPr sz="2000" b="1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13727" y="1016908"/>
            <a:ext cx="109645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200" dirty="0"/>
              <a:t>O Record é um recurso que foi introduzido no Java 14 como experimental, e a partir do Java 16 foi marcado como estável. são imutáveis por padrão, não sendo possível alterar seus valores após a criação do objeto.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28015" y="1905992"/>
            <a:ext cx="1105598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200" b="1" dirty="0"/>
              <a:t>Vantagens</a:t>
            </a:r>
          </a:p>
          <a:p>
            <a:pPr algn="just"/>
            <a:endParaRPr lang="pt-BR" sz="1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200" dirty="0"/>
              <a:t>Código menos repetitivo</a:t>
            </a:r>
          </a:p>
          <a:p>
            <a:pPr algn="just"/>
            <a:endParaRPr lang="pt-BR" sz="1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200" dirty="0"/>
              <a:t>Os Records fornecem métodos padrão, </a:t>
            </a:r>
            <a:r>
              <a:rPr lang="pt-BR" sz="1200" dirty="0" err="1"/>
              <a:t>getter</a:t>
            </a:r>
            <a:r>
              <a:rPr lang="pt-BR" sz="1200" dirty="0"/>
              <a:t>, </a:t>
            </a:r>
            <a:r>
              <a:rPr lang="pt-BR" sz="1200" dirty="0" err="1"/>
              <a:t>equals</a:t>
            </a:r>
            <a:r>
              <a:rPr lang="pt-BR" sz="1200" dirty="0"/>
              <a:t>(), </a:t>
            </a:r>
            <a:r>
              <a:rPr lang="pt-BR" sz="1200" dirty="0" err="1"/>
              <a:t>hashCode</a:t>
            </a:r>
            <a:r>
              <a:rPr lang="pt-BR" sz="1200" dirty="0"/>
              <a:t>() e </a:t>
            </a:r>
            <a:r>
              <a:rPr lang="pt-BR" sz="1200" dirty="0" err="1"/>
              <a:t>toString</a:t>
            </a:r>
            <a:r>
              <a:rPr lang="pt-BR" sz="1200" dirty="0"/>
              <a:t>(), eles reduzem a quantidade de código </a:t>
            </a:r>
            <a:r>
              <a:rPr lang="pt-BR" sz="1200" dirty="0" err="1"/>
              <a:t>boilerplate</a:t>
            </a:r>
            <a:r>
              <a:rPr lang="pt-BR" sz="1200" dirty="0"/>
              <a:t> necessário para definir uma classe Java.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dirty="0"/>
              <a:t>Imutabilidade: como os Records são imutáveis por padrão, eles fornecem uma maneira mais segura e fácil de trabalhar com dados imutáveis.</a:t>
            </a:r>
          </a:p>
          <a:p>
            <a:pPr algn="just"/>
            <a:endParaRPr lang="pt-BR" sz="1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200" dirty="0"/>
              <a:t>Mais fácil de ler e manter: A sintaxe simplificada do Records torna mais fácil de ler e manter o código, pois é mais fácil de entender a intenção do código.  Quando compilarmos o </a:t>
            </a:r>
            <a:r>
              <a:rPr lang="pt-BR" sz="1200" dirty="0" err="1"/>
              <a:t>record</a:t>
            </a:r>
            <a:r>
              <a:rPr lang="pt-BR" sz="1200" dirty="0"/>
              <a:t> o Java vai gerar um classe que herda da classe Record.</a:t>
            </a:r>
          </a:p>
          <a:p>
            <a:pPr algn="just"/>
            <a:endParaRPr lang="pt-BR" sz="1200" dirty="0"/>
          </a:p>
          <a:p>
            <a:pPr algn="just"/>
            <a:endParaRPr lang="pt-BR" sz="1200" dirty="0"/>
          </a:p>
          <a:p>
            <a:pPr algn="just"/>
            <a:r>
              <a:rPr lang="pt-BR" sz="1200" b="1" dirty="0"/>
              <a:t>Restrições</a:t>
            </a:r>
          </a:p>
          <a:p>
            <a:pPr algn="just"/>
            <a:endParaRPr lang="pt-BR" sz="1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200" dirty="0"/>
              <a:t>Os métodos padrão, como </a:t>
            </a:r>
            <a:r>
              <a:rPr lang="pt-BR" sz="1200" dirty="0" err="1"/>
              <a:t>equals</a:t>
            </a:r>
            <a:r>
              <a:rPr lang="pt-BR" sz="1200" dirty="0"/>
              <a:t>(), </a:t>
            </a:r>
            <a:r>
              <a:rPr lang="pt-BR" sz="1200" dirty="0" err="1"/>
              <a:t>hashCode</a:t>
            </a:r>
            <a:r>
              <a:rPr lang="pt-BR" sz="1200" dirty="0"/>
              <a:t>() e </a:t>
            </a:r>
            <a:r>
              <a:rPr lang="pt-BR" sz="1200" dirty="0" err="1"/>
              <a:t>toString</a:t>
            </a:r>
            <a:r>
              <a:rPr lang="pt-BR" sz="1200" dirty="0"/>
              <a:t>() não podem ser personalizados.</a:t>
            </a:r>
          </a:p>
          <a:p>
            <a:pPr algn="just"/>
            <a:endParaRPr lang="pt-BR" sz="1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200" dirty="0"/>
              <a:t>Limitações na herança: os </a:t>
            </a:r>
            <a:r>
              <a:rPr lang="pt-BR" sz="1200" dirty="0" err="1"/>
              <a:t>records</a:t>
            </a:r>
            <a:r>
              <a:rPr lang="pt-BR" sz="1200" dirty="0"/>
              <a:t> não suportam herança de classe.</a:t>
            </a:r>
          </a:p>
          <a:p>
            <a:pPr algn="just"/>
            <a:endParaRPr lang="pt-BR" sz="1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200" dirty="0"/>
              <a:t>Restrições de visibilidade: a visibilidade dos campos e métodos em um </a:t>
            </a:r>
            <a:r>
              <a:rPr lang="pt-BR" sz="1200" dirty="0" err="1"/>
              <a:t>record</a:t>
            </a:r>
            <a:r>
              <a:rPr lang="pt-BR" sz="1200" dirty="0"/>
              <a:t> é limitada. Todos os campos são automaticamente finais e privados, e os métodos são todos públicos.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4;p16"/>
          <p:cNvSpPr txBox="1"/>
          <p:nvPr/>
        </p:nvSpPr>
        <p:spPr>
          <a:xfrm>
            <a:off x="628015" y="187198"/>
            <a:ext cx="1420623" cy="40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 panose="020F0502020204030204"/>
              <a:buNone/>
            </a:pPr>
            <a:r>
              <a:rPr lang="pt-BR" sz="20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RECORDS</a:t>
            </a:r>
            <a:endParaRPr sz="2000" b="1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867990" y="2081312"/>
            <a:ext cx="4199759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1200" dirty="0"/>
              <a:t>O Record acima é equivalente a classe Produto ao lado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875BD9-903D-D32C-6313-285AA2C1F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3349"/>
            <a:ext cx="4199759" cy="607465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2F5C7C6-0BBE-A475-9BC1-B5F533342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824" y="1035018"/>
            <a:ext cx="4968671" cy="72396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4;p16"/>
          <p:cNvSpPr txBox="1"/>
          <p:nvPr/>
        </p:nvSpPr>
        <p:spPr>
          <a:xfrm>
            <a:off x="628015" y="187198"/>
            <a:ext cx="1420623" cy="40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 panose="020F0502020204030204"/>
              <a:buNone/>
            </a:pPr>
            <a:r>
              <a:rPr lang="pt-BR" sz="20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RECORDS</a:t>
            </a:r>
            <a:endParaRPr sz="2000" b="1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807259" y="2026291"/>
            <a:ext cx="3734678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1200" dirty="0"/>
              <a:t>Criar a classe </a:t>
            </a:r>
            <a:r>
              <a:rPr lang="pt-BR" sz="1200" b="1" dirty="0" err="1"/>
              <a:t>TesteRecord</a:t>
            </a:r>
            <a:endParaRPr lang="pt-BR" sz="1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628014" y="998230"/>
            <a:ext cx="101009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Para acessar os campos de um Record, podemos utilizar os métodos </a:t>
            </a:r>
            <a:r>
              <a:rPr lang="pt-BR" dirty="0" err="1"/>
              <a:t>get</a:t>
            </a:r>
            <a:r>
              <a:rPr lang="pt-BR" dirty="0"/>
              <a:t>() que são gerados automaticamente sendo assim, </a:t>
            </a:r>
          </a:p>
          <a:p>
            <a:pPr algn="just"/>
            <a:r>
              <a:rPr lang="pt-BR" dirty="0"/>
              <a:t>acessamos o atributo pelo seu nome.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4BD4C71-E893-158D-2354-BA61591D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24" y="2808131"/>
            <a:ext cx="5265876" cy="153175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4;p16"/>
          <p:cNvSpPr txBox="1"/>
          <p:nvPr/>
        </p:nvSpPr>
        <p:spPr>
          <a:xfrm>
            <a:off x="628015" y="187198"/>
            <a:ext cx="1420623" cy="40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 panose="020F0502020204030204"/>
              <a:buNone/>
            </a:pPr>
            <a:r>
              <a:rPr lang="pt-BR" sz="20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RECORDS</a:t>
            </a:r>
            <a:endParaRPr sz="2000" b="1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807259" y="2026291"/>
            <a:ext cx="3734678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1200" b="1" dirty="0"/>
              <a:t>Adicionar o método abaixo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28014" y="998230"/>
            <a:ext cx="11563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Podemos ter métodos dentro do Record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153660" y="4403108"/>
            <a:ext cx="660146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pt-BR" sz="1200" dirty="0"/>
              <a:t>Os Records são muito utilizados por exemplo, em </a:t>
            </a:r>
            <a:r>
              <a:rPr lang="pt-BR" sz="1200" dirty="0" err="1"/>
              <a:t>DTOs</a:t>
            </a:r>
            <a:r>
              <a:rPr lang="pt-BR" sz="1200" dirty="0"/>
              <a:t> (Data </a:t>
            </a:r>
            <a:r>
              <a:rPr lang="pt-BR" sz="1200" dirty="0" err="1"/>
              <a:t>Transfer</a:t>
            </a:r>
            <a:r>
              <a:rPr lang="pt-BR" sz="1200" dirty="0"/>
              <a:t> </a:t>
            </a:r>
            <a:r>
              <a:rPr lang="pt-BR" sz="1200" dirty="0" err="1"/>
              <a:t>Objects</a:t>
            </a:r>
            <a:r>
              <a:rPr lang="pt-BR" sz="1200" dirty="0"/>
              <a:t>). Além disso, eles são uma ótima opção para representar dados que não precisam ser alterados após a criação do objeto, como, por exemplo, configurações de aplicação.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499F42E-504C-9796-82D0-8B4F5CA5F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27" y="2737799"/>
            <a:ext cx="5692530" cy="105188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4;p16"/>
          <p:cNvSpPr txBox="1"/>
          <p:nvPr/>
        </p:nvSpPr>
        <p:spPr>
          <a:xfrm>
            <a:off x="628014" y="234454"/>
            <a:ext cx="7144385" cy="40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>
              <a:buClr>
                <a:schemeClr val="lt1"/>
              </a:buClr>
              <a:buSzPts val="2000"/>
            </a:pPr>
            <a:r>
              <a:rPr lang="pt-BR" sz="20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SEALED CLASSES</a:t>
            </a:r>
            <a:endParaRPr lang="pt-BR" sz="2000" b="1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01660" y="943263"/>
            <a:ext cx="111839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O recurso foi introduzido no Java 17 para declarar explicitamente quais subclasses podem estender uma classe.  Uma classe selada é uma classe que limita quais outras classes ou interfaces que podem estender ou implementar. Isso adiciona uma camada adicional de controle sobre a hierarquia de classes, tornando-a mais previsível.  Todas classes definidas como </a:t>
            </a:r>
            <a:r>
              <a:rPr lang="pt-BR" dirty="0" err="1"/>
              <a:t>sealed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precisam ter classes filhas.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866526"/>
            <a:ext cx="5478146" cy="3677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/>
          <p:nvPr/>
        </p:nvSpPr>
        <p:spPr>
          <a:xfrm>
            <a:off x="1922929" y="917675"/>
            <a:ext cx="8068235" cy="30777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Vamos fazer um teste retirando o final da classe </a:t>
            </a:r>
            <a:r>
              <a:rPr lang="pt-BR" sz="14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Policial </a:t>
            </a:r>
            <a:r>
              <a:rPr lang="pt-BR" sz="14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 vamos criar um método com</a:t>
            </a:r>
            <a:r>
              <a:rPr lang="pt-BR" sz="14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final</a:t>
            </a:r>
            <a:r>
              <a:rPr lang="pt-BR" sz="14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</a:p>
        </p:txBody>
      </p:sp>
      <p:pic>
        <p:nvPicPr>
          <p:cNvPr id="133" name="Google Shape;133;p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236310" y="1522197"/>
            <a:ext cx="3359727" cy="1688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4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873239" y="3568425"/>
            <a:ext cx="4511386" cy="153265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4"/>
          <p:cNvSpPr txBox="1"/>
          <p:nvPr/>
        </p:nvSpPr>
        <p:spPr>
          <a:xfrm>
            <a:off x="3109181" y="5339142"/>
            <a:ext cx="5384579" cy="27695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Retorna erro pois o método da super classe não pode ser sobrescrito.</a:t>
            </a:r>
          </a:p>
        </p:txBody>
      </p:sp>
      <p:sp>
        <p:nvSpPr>
          <p:cNvPr id="136" name="Google Shape;136;p4"/>
          <p:cNvSpPr txBox="1"/>
          <p:nvPr/>
        </p:nvSpPr>
        <p:spPr>
          <a:xfrm>
            <a:off x="613221" y="182880"/>
            <a:ext cx="297248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MÉTODOS COM FINAL</a:t>
            </a:r>
            <a:endParaRPr sz="2000" b="1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4;p16"/>
          <p:cNvSpPr txBox="1"/>
          <p:nvPr/>
        </p:nvSpPr>
        <p:spPr>
          <a:xfrm>
            <a:off x="628014" y="234454"/>
            <a:ext cx="7144385" cy="40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>
              <a:buClr>
                <a:schemeClr val="lt1"/>
              </a:buClr>
              <a:buSzPts val="2000"/>
            </a:pPr>
            <a:r>
              <a:rPr lang="pt-BR" sz="20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SEALED CLASSES</a:t>
            </a:r>
            <a:endParaRPr lang="pt-BR" sz="2000" b="1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28014" y="1059375"/>
            <a:ext cx="1089342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pt-BR" dirty="0"/>
              <a:t>Uma subclasse também pode ser declarada selada. No entanto, se declararmos non-</a:t>
            </a:r>
            <a:r>
              <a:rPr lang="pt-BR" dirty="0" err="1"/>
              <a:t>sealead</a:t>
            </a:r>
            <a:r>
              <a:rPr lang="pt-BR" dirty="0"/>
              <a:t> ela estará liberada para qualquer herança, se declararmos como final não poderá ter filhos.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46" y="2041076"/>
            <a:ext cx="5274253" cy="263712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711" y="2041076"/>
            <a:ext cx="4844285" cy="26371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/>
        </p:nvSpPr>
        <p:spPr>
          <a:xfrm>
            <a:off x="4851666" y="1865494"/>
            <a:ext cx="4459875" cy="2462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Adicione o atributo </a:t>
            </a:r>
            <a:r>
              <a:rPr lang="pt-BR" sz="10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lotacao</a:t>
            </a:r>
            <a:r>
              <a:rPr lang="pt-BR" sz="10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os getters e setters para a classe </a:t>
            </a:r>
            <a:r>
              <a:rPr lang="pt-BR" sz="10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Policial</a:t>
            </a:r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08580" y="910806"/>
            <a:ext cx="3716745" cy="510359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 txBox="1"/>
          <p:nvPr/>
        </p:nvSpPr>
        <p:spPr>
          <a:xfrm>
            <a:off x="613221" y="182880"/>
            <a:ext cx="315541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ATRIBUTOS COM FINAL</a:t>
            </a:r>
            <a:endParaRPr sz="2000" b="1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/>
          <p:nvPr/>
        </p:nvSpPr>
        <p:spPr>
          <a:xfrm>
            <a:off x="2190929" y="895528"/>
            <a:ext cx="7507668" cy="2461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Execute a aplicação e veja que todo policial será lotado em Brasília.  Definimos um atributo constante na classe </a:t>
            </a:r>
            <a:r>
              <a:rPr lang="pt-BR" sz="10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Policial</a:t>
            </a:r>
          </a:p>
        </p:txBody>
      </p:sp>
      <p:sp>
        <p:nvSpPr>
          <p:cNvPr id="149" name="Google Shape;149;p6"/>
          <p:cNvSpPr txBox="1"/>
          <p:nvPr/>
        </p:nvSpPr>
        <p:spPr>
          <a:xfrm>
            <a:off x="305372" y="3156813"/>
            <a:ext cx="271938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Atributo final e construtor</a:t>
            </a:r>
          </a:p>
        </p:txBody>
      </p:sp>
      <p:sp>
        <p:nvSpPr>
          <p:cNvPr id="150" name="Google Shape;150;p6"/>
          <p:cNvSpPr txBox="1"/>
          <p:nvPr/>
        </p:nvSpPr>
        <p:spPr>
          <a:xfrm>
            <a:off x="305373" y="3493681"/>
            <a:ext cx="821531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valor para atributo constante pode ser definido em um construtor.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448248" y="3893730"/>
            <a:ext cx="3929063" cy="6461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Retire o conteúdo do atributo </a:t>
            </a:r>
            <a:r>
              <a:rPr lang="pt-BR" sz="12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lotacao </a:t>
            </a:r>
            <a:r>
              <a:rPr lang="pt-BR" sz="12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 classe </a:t>
            </a:r>
            <a:r>
              <a:rPr lang="pt-BR" sz="12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Policial </a:t>
            </a:r>
            <a:r>
              <a:rPr lang="pt-BR" sz="12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 adicione o construtor abaixo (ALT+SHIFT+s)</a:t>
            </a:r>
            <a:endParaRPr sz="12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521792" y="1310143"/>
            <a:ext cx="4511386" cy="1662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34060" y="5360578"/>
            <a:ext cx="2534577" cy="796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777485" y="5341078"/>
            <a:ext cx="325755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6"/>
          <p:cNvSpPr txBox="1"/>
          <p:nvPr/>
        </p:nvSpPr>
        <p:spPr>
          <a:xfrm>
            <a:off x="4937043" y="3893730"/>
            <a:ext cx="5318859" cy="2769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Insira o conteúdo na construção do objeto na classe </a:t>
            </a:r>
            <a:r>
              <a:rPr lang="pt-BR" sz="1200" b="1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TestaPolicial</a:t>
            </a:r>
            <a:endParaRPr sz="1200" b="1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56" name="Google Shape;156;p6"/>
          <p:cNvCxnSpPr>
            <a:cxnSpLocks/>
          </p:cNvCxnSpPr>
          <p:nvPr/>
        </p:nvCxnSpPr>
        <p:spPr>
          <a:xfrm>
            <a:off x="7377978" y="4325350"/>
            <a:ext cx="0" cy="80030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57" name="Google Shape;157;p6"/>
          <p:cNvCxnSpPr/>
          <p:nvPr/>
        </p:nvCxnSpPr>
        <p:spPr>
          <a:xfrm rot="5400000">
            <a:off x="2527079" y="4939099"/>
            <a:ext cx="714375" cy="1428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58" name="Google Shape;158;p6"/>
          <p:cNvSpPr txBox="1"/>
          <p:nvPr/>
        </p:nvSpPr>
        <p:spPr>
          <a:xfrm>
            <a:off x="613221" y="182880"/>
            <a:ext cx="315541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ATRIBUTOS COM FINAL</a:t>
            </a:r>
            <a:endParaRPr sz="2000" b="1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/>
        </p:nvSpPr>
        <p:spPr>
          <a:xfrm>
            <a:off x="409386" y="177738"/>
            <a:ext cx="159691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EXERCÍCIO</a:t>
            </a:r>
            <a:endParaRPr sz="1400" b="1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" name="Google Shape;164;p7"/>
          <p:cNvSpPr txBox="1"/>
          <p:nvPr/>
        </p:nvSpPr>
        <p:spPr>
          <a:xfrm>
            <a:off x="409387" y="1207643"/>
            <a:ext cx="10926484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1) Criar uma classe com o nome </a:t>
            </a:r>
            <a:r>
              <a:rPr lang="pt-BR" sz="1600" b="1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FuncionarioPublico</a:t>
            </a:r>
            <a:r>
              <a:rPr lang="pt-BR" sz="1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Atributos: </a:t>
            </a:r>
            <a:endParaRPr sz="16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111125" algn="just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 panose="020B0604020202020204"/>
              <a:buChar char="•"/>
            </a:pPr>
            <a:r>
              <a:rPr lang="pt-BR" sz="1600" b="1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nome</a:t>
            </a:r>
          </a:p>
          <a:p>
            <a:pPr marL="285750" marR="0" lvl="0" indent="-111125" algn="just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 panose="020B0604020202020204"/>
              <a:buChar char="•"/>
            </a:pPr>
            <a:r>
              <a:rPr lang="pt-BR" sz="1600" b="1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salario</a:t>
            </a:r>
          </a:p>
          <a:p>
            <a:pPr marL="285750" marR="0" lvl="0" indent="-111125" algn="just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 panose="020B0604020202020204"/>
              <a:buChar char="•"/>
            </a:pPr>
            <a:r>
              <a:rPr lang="pt-BR" sz="1600" b="1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anoConcurso</a:t>
            </a:r>
            <a:endParaRPr sz="1600" b="1">
              <a:solidFill>
                <a:srgbClr val="0070C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7462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7462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atributo </a:t>
            </a:r>
            <a:r>
              <a:rPr lang="pt-BR" sz="1600" b="1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anoConcurso</a:t>
            </a:r>
            <a:r>
              <a:rPr lang="pt-BR"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deve ser final e seu valor inicializado no construtor.</a:t>
            </a:r>
          </a:p>
          <a:p>
            <a:pPr marL="17462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7462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Criar alguns objetos do tipo </a:t>
            </a:r>
            <a:r>
              <a:rPr lang="pt-BR" sz="1600" b="1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FuncionarioPublico</a:t>
            </a:r>
            <a:r>
              <a:rPr lang="pt-BR"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mostrar seus atributos.</a:t>
            </a:r>
          </a:p>
          <a:p>
            <a:pPr marL="17462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51304" y="849045"/>
            <a:ext cx="5382136" cy="515551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8"/>
          <p:cNvSpPr txBox="1"/>
          <p:nvPr/>
        </p:nvSpPr>
        <p:spPr>
          <a:xfrm>
            <a:off x="409386" y="177738"/>
            <a:ext cx="182614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RESOLUÇÃO</a:t>
            </a:r>
            <a:endParaRPr sz="1400" b="1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96584" y="1561675"/>
            <a:ext cx="9051932" cy="289053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9"/>
          <p:cNvSpPr txBox="1"/>
          <p:nvPr/>
        </p:nvSpPr>
        <p:spPr>
          <a:xfrm>
            <a:off x="409386" y="177738"/>
            <a:ext cx="182614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RESOLUÇÃO</a:t>
            </a:r>
            <a:endParaRPr sz="1400" b="1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628015" y="187198"/>
            <a:ext cx="866241" cy="40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 panose="020F0502020204030204"/>
              <a:buNone/>
            </a:pPr>
            <a:r>
              <a:rPr lang="pt-BR" sz="20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ENUM</a:t>
            </a:r>
            <a:endParaRPr sz="20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215152" y="935864"/>
            <a:ext cx="11621247" cy="1169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Um enum é uma estrutura enumerada em conjuntos de constantes organizados em ordem de declaração.  O enum contém uma lista de valores pré-definidos.  O tipo enum em Java herda as características da classe </a:t>
            </a:r>
            <a:r>
              <a:rPr lang="pt-BR" sz="1400" b="1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java.lang.Enum</a:t>
            </a:r>
            <a:r>
              <a:rPr lang="pt-BR" sz="1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Dessa forma, há um conjunto de propriedades e métodos disponíveis automaticamente quando criamos um tipo enum em uma aplicação.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funcionalidade principal de enum é agrupar valores com o mesmo sentido dentro de uma única estrutura, como por exemplo, meses, dias da semana, cores, marcas e etc. Um enum também  pode limitar os valores que podem ser usados na programação.</a:t>
            </a:r>
          </a:p>
        </p:txBody>
      </p:sp>
      <p:sp>
        <p:nvSpPr>
          <p:cNvPr id="183" name="Google Shape;183;p10"/>
          <p:cNvSpPr/>
          <p:nvPr/>
        </p:nvSpPr>
        <p:spPr>
          <a:xfrm>
            <a:off x="1847851" y="2349500"/>
            <a:ext cx="8424863" cy="309958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Vamos inserir o enum clicando no eclipse em </a:t>
            </a:r>
            <a:r>
              <a:rPr lang="pt-BR" sz="1400" b="1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File-New-Enum</a:t>
            </a:r>
            <a:endParaRPr sz="1400" b="1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4" name="Google Shape;184;p10"/>
          <p:cNvSpPr/>
          <p:nvPr/>
        </p:nvSpPr>
        <p:spPr>
          <a:xfrm>
            <a:off x="4312865" y="4939270"/>
            <a:ext cx="3079987" cy="279180"/>
          </a:xfrm>
          <a:prstGeom prst="rect">
            <a:avLst/>
          </a:prstGeom>
          <a:solidFill>
            <a:srgbClr val="FFFFFF"/>
          </a:solidFill>
          <a:ln w="25550" cap="sq" cmpd="sng">
            <a:solidFill>
              <a:srgbClr val="4F81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200"/>
              <a:buFont typeface="Arial" panose="020B0604020202020204"/>
              <a:buNone/>
            </a:pPr>
            <a:r>
              <a:rPr lang="pt-BR" sz="1200" b="1">
                <a:solidFill>
                  <a:srgbClr val="1F497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Estruturas enum não são instanciáveis.</a:t>
            </a:r>
          </a:p>
        </p:txBody>
      </p:sp>
      <p:pic>
        <p:nvPicPr>
          <p:cNvPr id="185" name="Google Shape;185;p1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776776" y="3117088"/>
            <a:ext cx="3246261" cy="1293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1291</Words>
  <Application>Microsoft Office PowerPoint</Application>
  <PresentationFormat>Widescreen</PresentationFormat>
  <Paragraphs>134</Paragraphs>
  <Slides>30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7" baseType="lpstr">
      <vt:lpstr>Times New Roman</vt:lpstr>
      <vt:lpstr>Noto Sans Symbols</vt:lpstr>
      <vt:lpstr>Roboto</vt:lpstr>
      <vt:lpstr>Arial</vt:lpstr>
      <vt:lpstr>Calibri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RÔMULO OLIVEIRA SCHANUEL</dc:creator>
  <cp:lastModifiedBy>Roni Schanuel</cp:lastModifiedBy>
  <cp:revision>13</cp:revision>
  <dcterms:created xsi:type="dcterms:W3CDTF">2020-08-02T23:45:00Z</dcterms:created>
  <dcterms:modified xsi:type="dcterms:W3CDTF">2023-12-28T11:40:42Z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31515CAFDA1F4103A566EFD69DE8E819</vt:lpwstr>
  </property>
  <property fmtid="{D5CDD505-2E9C-101B-9397-08002B2CF9AE}" pid="3" name="KSOProductBuildVer">
    <vt:lpwstr>1046-11.2.0.11306</vt:lpwstr>
  </property>
  <property fmtid="{D5CDD505-2E9C-101B-9397-08002B2CF9AE}" pid="4" name="MSIP_Label_5c88f678-0b6e-4995-8ab3-bcc8062be905_Enabled">
    <vt:lpwstr>true</vt:lpwstr>
  </property>
  <property fmtid="{D5CDD505-2E9C-101B-9397-08002B2CF9AE}" pid="5" name="MSIP_Label_5c88f678-0b6e-4995-8ab3-bcc8062be905_SetDate">
    <vt:lpwstr>2023-12-18T00:49:58Z</vt:lpwstr>
  </property>
  <property fmtid="{D5CDD505-2E9C-101B-9397-08002B2CF9AE}" pid="6" name="MSIP_Label_5c88f678-0b6e-4995-8ab3-bcc8062be905_Method">
    <vt:lpwstr>Standard</vt:lpwstr>
  </property>
  <property fmtid="{D5CDD505-2E9C-101B-9397-08002B2CF9AE}" pid="7" name="MSIP_Label_5c88f678-0b6e-4995-8ab3-bcc8062be905_Name">
    <vt:lpwstr>Ostensivo</vt:lpwstr>
  </property>
  <property fmtid="{D5CDD505-2E9C-101B-9397-08002B2CF9AE}" pid="8" name="MSIP_Label_5c88f678-0b6e-4995-8ab3-bcc8062be905_SiteId">
    <vt:lpwstr>d0c698d4-e4ea-4ee9-a79d-f2d7a78399c8</vt:lpwstr>
  </property>
  <property fmtid="{D5CDD505-2E9C-101B-9397-08002B2CF9AE}" pid="9" name="MSIP_Label_5c88f678-0b6e-4995-8ab3-bcc8062be905_ActionId">
    <vt:lpwstr>3b43e9c8-0b67-470c-ae56-c76944d16784</vt:lpwstr>
  </property>
  <property fmtid="{D5CDD505-2E9C-101B-9397-08002B2CF9AE}" pid="10" name="MSIP_Label_5c88f678-0b6e-4995-8ab3-bcc8062be905_ContentBits">
    <vt:lpwstr>0</vt:lpwstr>
  </property>
</Properties>
</file>