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2" r:id="rId26"/>
  </p:sldIdLst>
  <p:sldSz cx="12190413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38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>
        <p:guide orient="horz" pos="2170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2009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body" idx="1"/>
          </p:nvPr>
        </p:nvSpPr>
        <p:spPr>
          <a:xfrm rot="5400000">
            <a:off x="3832225" y="-1622504"/>
            <a:ext cx="4525963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 rot="5400000">
            <a:off x="10685808" y="1372898"/>
            <a:ext cx="5851525" cy="365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 rot="5400000">
            <a:off x="3271031" y="-2183697"/>
            <a:ext cx="5851525" cy="1076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grpSp>
        <p:nvGrpSpPr>
          <p:cNvPr id="23" name="Google Shape;23;p30"/>
          <p:cNvGrpSpPr/>
          <p:nvPr/>
        </p:nvGrpSpPr>
        <p:grpSpPr>
          <a:xfrm>
            <a:off x="6273344" y="6277209"/>
            <a:ext cx="5646438" cy="542741"/>
            <a:chOff x="6277365" y="118439"/>
            <a:chExt cx="5646438" cy="542741"/>
          </a:xfrm>
        </p:grpSpPr>
        <p:pic>
          <p:nvPicPr>
            <p:cNvPr id="24" name="Google Shape;24;p30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0"/>
            <p:cNvPicPr preferRelativeResize="0"/>
            <p:nvPr/>
          </p:nvPicPr>
          <p:blipFill rotWithShape="1">
            <a:blip r:embed="rId3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0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 panose="020B060402020202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1"/>
          </p:nvPr>
        </p:nvSpPr>
        <p:spPr>
          <a:xfrm>
            <a:off x="812695" y="1600201"/>
            <a:ext cx="721054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8226413" y="1600201"/>
            <a:ext cx="721266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7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>
            <a:spLocks noGrp="1"/>
          </p:cNvSpPr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/>
          <p:nvPr/>
        </p:nvSpPr>
        <p:spPr>
          <a:xfrm>
            <a:off x="-8564" y="-6795"/>
            <a:ext cx="12207541" cy="7596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7;p28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dt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ft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sldNum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12" name="Google Shape;12;p28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978" y="5747619"/>
            <a:ext cx="12192000" cy="11171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 descr="Foto editada de grupo de pessoas posando para foto&#10;&#10;Descrição gerada automaticament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3786" y="1519487"/>
            <a:ext cx="7606309" cy="427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4"/>
          <a:srcRect t="18079" b="23586"/>
          <a:stretch>
            <a:fillRect/>
          </a:stretch>
        </p:blipFill>
        <p:spPr>
          <a:xfrm>
            <a:off x="5053150" y="448"/>
            <a:ext cx="2593637" cy="151427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8894400" y="4124236"/>
            <a:ext cx="3080936" cy="41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 b="1" i="0" u="none" strike="noStrike" cap="none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3969" y="448"/>
            <a:ext cx="4561882" cy="68364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23013" y="3444873"/>
            <a:ext cx="2490463" cy="1612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/>
          <a:srcRect l="24600" t="16537" r="22079" b="16308"/>
          <a:stretch>
            <a:fillRect/>
          </a:stretch>
        </p:blipFill>
        <p:spPr>
          <a:xfrm>
            <a:off x="648409" y="211559"/>
            <a:ext cx="3163476" cy="313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156308" y="363937"/>
            <a:ext cx="3653949" cy="73015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4546802" y="-39142"/>
            <a:ext cx="7633294" cy="5315846"/>
          </a:xfrm>
          <a:prstGeom prst="rect">
            <a:avLst/>
          </a:prstGeom>
          <a:solidFill>
            <a:srgbClr val="B6DDE7">
              <a:alpha val="5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1905" y="3922650"/>
            <a:ext cx="12188825" cy="29476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021424" y="5240104"/>
            <a:ext cx="111539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Realizar o tratamento de erros.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THROWS</a:t>
            </a:r>
          </a:p>
        </p:txBody>
      </p:sp>
      <p:sp>
        <p:nvSpPr>
          <p:cNvPr id="184" name="Google Shape;184;p11"/>
          <p:cNvSpPr txBox="1">
            <a:spLocks noGrp="1"/>
          </p:cNvSpPr>
          <p:nvPr>
            <p:ph type="body" idx="1"/>
          </p:nvPr>
        </p:nvSpPr>
        <p:spPr>
          <a:xfrm>
            <a:off x="560581" y="980728"/>
            <a:ext cx="10971372" cy="62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pt-BR" sz="1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try/catch</a:t>
            </a:r>
            <a:r>
              <a:rPr lang="pt-BR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método main trata possíveis erros à chamada para o método </a:t>
            </a:r>
            <a:r>
              <a:rPr lang="pt-BR" sz="1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divisao</a:t>
            </a:r>
            <a:r>
              <a:rPr lang="pt-BR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Como o </a:t>
            </a:r>
            <a:r>
              <a:rPr lang="pt-BR" sz="1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throws</a:t>
            </a:r>
            <a:r>
              <a:rPr lang="pt-BR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faz referência à exceção </a:t>
            </a:r>
            <a:r>
              <a:rPr lang="pt-BR" sz="1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ArithmeticException</a:t>
            </a:r>
            <a:r>
              <a:rPr lang="pt-BR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o </a:t>
            </a:r>
            <a:r>
              <a:rPr lang="pt-BR" sz="1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catch</a:t>
            </a:r>
            <a:r>
              <a:rPr lang="pt-BR"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foi criado para exibir uma mensagem para esta exceção.</a:t>
            </a:r>
          </a:p>
        </p:txBody>
      </p:sp>
      <p:pic>
        <p:nvPicPr>
          <p:cNvPr id="185" name="Google Shape;185;p11" descr="https://lh6.googleusercontent.com/AMzUAnS8NM-nU_OvNvgCMbIjMnJHgHTX8wn38xCLi8ONtvGzHUv5n4A-WlEYYMRzutworRetuRaYAqdQndmIi3o2QGe1hIGBmXzA8TjhyV__pkKnnMwE5dzv2bp-cKFjyo7vhyo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31491" y="1847215"/>
            <a:ext cx="7429552" cy="3570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TRATAMENTO DE EXCEÇÃO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609521" y="857232"/>
            <a:ext cx="10971372" cy="526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quando precisamos tratar mais de uma exceção?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 inserir mais de um bloco </a:t>
            </a:r>
            <a:r>
              <a:rPr lang="pt-BR" sz="1600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catch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pt-BR" sz="2000" i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pt-BR" sz="2000" i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pt-BR"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pt-BR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se quisermos executar algo caso ocorra ou não a exceção?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Adicionamos o bloco </a:t>
            </a:r>
            <a:r>
              <a:rPr lang="pt-BR" sz="1600" i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finally</a:t>
            </a:r>
            <a:r>
              <a:rPr lang="pt-BR" sz="1600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após o </a:t>
            </a:r>
            <a:r>
              <a:rPr lang="pt-BR" sz="1600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catch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18742" y="1628800"/>
            <a:ext cx="4857784" cy="144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123157" y="4149080"/>
            <a:ext cx="49720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ALGUMAS EXCEÇÕES COMUNS</a:t>
            </a:r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1"/>
          </p:nvPr>
        </p:nvSpPr>
        <p:spPr>
          <a:xfrm>
            <a:off x="497006" y="1233153"/>
            <a:ext cx="11196399" cy="411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600" b="1" i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NullPointerException</a:t>
            </a:r>
            <a:r>
              <a:rPr lang="pt-BR" sz="1600" b="1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pt-BR" sz="1600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Ocorre quando o Java tenta acessar um objeto na memória que ainda não foi inicializado. O objeto não tem um valor definido e está nulo.</a:t>
            </a: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600" b="1" i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AritmeticException</a:t>
            </a:r>
            <a:r>
              <a:rPr lang="pt-BR" sz="1600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Este tipo de exceção ocorre quando alguma operação aritmética é inválida e a mesma gera uma exceção, operações essas que não podem ser resolvidas, como é o caso da divisão por zero.</a:t>
            </a:r>
          </a:p>
          <a:p>
            <a:pPr marL="34290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i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16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</a:t>
            </a:r>
            <a:r>
              <a:rPr lang="pt-BR" sz="1600" b="1" i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IndexOutOfBoundsException</a:t>
            </a:r>
            <a:r>
              <a:rPr lang="pt-BR" sz="1600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ocorre sempre que você tenta especificar um índice inválido do seu </a:t>
            </a:r>
            <a:r>
              <a:rPr lang="pt-BR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array</a:t>
            </a:r>
            <a:endParaRPr sz="1600" i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609521" y="-14288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EXERCÍCIO</a:t>
            </a: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106155" y="983677"/>
            <a:ext cx="11272163" cy="108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2- Crie uma classe com o método </a:t>
            </a:r>
            <a:r>
              <a:rPr lang="pt-BR" sz="1600" i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pt-BR" sz="1600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que pegue uma palavra ou frase e coloque as letras em maiúsculo. Crie uma variável </a:t>
            </a:r>
            <a:r>
              <a:rPr lang="pt-BR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String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recebe </a:t>
            </a:r>
            <a:r>
              <a:rPr lang="pt-BR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null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tente chamar o métodos </a:t>
            </a:r>
            <a:r>
              <a:rPr lang="pt-BR" sz="1600" i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toUpperCase</a:t>
            </a:r>
            <a:r>
              <a:rPr lang="pt-BR" sz="1600" i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(). </a:t>
            </a:r>
            <a:endParaRPr sz="1600" i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0" name="Google Shape;220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0869" y="1925392"/>
            <a:ext cx="7000924" cy="350854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6"/>
          <p:cNvSpPr/>
          <p:nvPr/>
        </p:nvSpPr>
        <p:spPr>
          <a:xfrm>
            <a:off x="8080431" y="3429000"/>
            <a:ext cx="2739969" cy="6429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Podemos alterar a classe no catch para </a:t>
            </a:r>
            <a:r>
              <a:rPr lang="pt-BR" sz="1200" b="1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NullPointerException</a:t>
            </a:r>
            <a:r>
              <a:rPr lang="pt-BR" sz="12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para tratar a exceção especifica.</a:t>
            </a:r>
            <a:endParaRPr sz="12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22" name="Google Shape;222;p16"/>
          <p:cNvCxnSpPr>
            <a:cxnSpLocks/>
          </p:cNvCxnSpPr>
          <p:nvPr/>
        </p:nvCxnSpPr>
        <p:spPr>
          <a:xfrm flipH="1">
            <a:off x="5401011" y="3776011"/>
            <a:ext cx="2472989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MÚLTIPLAS EXCEÇÕES</a:t>
            </a:r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1"/>
          </p:nvPr>
        </p:nvSpPr>
        <p:spPr>
          <a:xfrm>
            <a:off x="609521" y="857232"/>
            <a:ext cx="2235279" cy="46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6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 tratar?</a:t>
            </a:r>
            <a:endParaRPr sz="1600" i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8452660" y="2285992"/>
            <a:ext cx="3500462" cy="64294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Criamos um bloco para cada exceção que pode ocorrer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80232" y="1571612"/>
            <a:ext cx="5857916" cy="4426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7"/>
          <p:cNvCxnSpPr>
            <a:cxnSpLocks/>
            <a:stCxn id="229" idx="1"/>
          </p:cNvCxnSpPr>
          <p:nvPr/>
        </p:nvCxnSpPr>
        <p:spPr>
          <a:xfrm flipH="1">
            <a:off x="4452132" y="2607463"/>
            <a:ext cx="4000528" cy="117872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32" name="Google Shape;232;p17"/>
          <p:cNvCxnSpPr>
            <a:cxnSpLocks/>
          </p:cNvCxnSpPr>
          <p:nvPr/>
        </p:nvCxnSpPr>
        <p:spPr>
          <a:xfrm flipH="1">
            <a:off x="5689600" y="2786058"/>
            <a:ext cx="2763060" cy="157163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3" name="Google Shape;233;p17"/>
          <p:cNvSpPr/>
          <p:nvPr/>
        </p:nvSpPr>
        <p:spPr>
          <a:xfrm>
            <a:off x="7361262" y="4357694"/>
            <a:ext cx="4643470" cy="64294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OBS.:</a:t>
            </a:r>
            <a:r>
              <a:rPr lang="pt-BR" b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Devemos deixar o bloco catch que contém a classe de exceção mais específica no início</a:t>
            </a:r>
            <a:endParaRPr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EXCEÇÕES CHECKED E UNCHECKED</a:t>
            </a:r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451604" y="857233"/>
            <a:ext cx="11516876" cy="64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</a:t>
            </a:r>
            <a:r>
              <a:rPr lang="pt-BR" sz="14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checked</a:t>
            </a:r>
            <a:r>
              <a:rPr lang="pt-BR" sz="14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4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exceptions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são  exceções que devem ser tratadas pelo programa usando </a:t>
            </a:r>
            <a:r>
              <a:rPr lang="pt-BR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try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/catch ou delegadas através da clausula </a:t>
            </a:r>
            <a:r>
              <a:rPr lang="pt-BR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throws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O compilador checará se a exceção está sendo devidamente tratada.</a:t>
            </a:r>
            <a:endParaRPr sz="1400" i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0" name="Google Shape;240;p18" descr="https://lh5.googleusercontent.com/P6Eanq6aN5wCKnZQ3Vc7VtO0Xn3AfySSu9WGNS5eOIFAFRVcHnh2cclMnAQWE0n1-a6ubtJ9qLFcka7XYusxHuX1o8hT0wWrYe37jzc0aXm31FpP6bqzZV1dfs7oabirOsaQkYA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1604" y="3823505"/>
            <a:ext cx="581977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8" descr="https://lh4.googleusercontent.com/jm0Fl-g5hawWZBi0C2k9kF5x2h1MhwOLCpAZn_3e5nHEFOMMkUoDT6X4YzeBrYhdem92rnOqdYpjyvzazfvI8jzcE9ZXnpLja8ly9qyU8pYFOvO_Dii5g7c0Bt-NitBpkUu2Lb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8577" y="1748910"/>
            <a:ext cx="4019550" cy="1676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18"/>
          <p:cNvCxnSpPr/>
          <p:nvPr/>
        </p:nvCxnSpPr>
        <p:spPr>
          <a:xfrm>
            <a:off x="4931242" y="2558536"/>
            <a:ext cx="2000264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43" name="Google Shape;243;p18"/>
          <p:cNvSpPr/>
          <p:nvPr/>
        </p:nvSpPr>
        <p:spPr>
          <a:xfrm>
            <a:off x="7314621" y="2022751"/>
            <a:ext cx="3030036" cy="107157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Classe FileReader está no pacote</a:t>
            </a:r>
            <a:endParaRPr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java.io temos que importar usando</a:t>
            </a:r>
            <a:endParaRPr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combinação CTRL+SHIFT+O</a:t>
            </a:r>
            <a:endParaRPr sz="12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7314621" y="3823505"/>
            <a:ext cx="4542204" cy="135732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código acima não irá compilar, o compilador avisa que temos que tratar uma exceção </a:t>
            </a:r>
            <a:r>
              <a:rPr lang="pt-BR" sz="1200" b="1" dirty="0" err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FileReader</a:t>
            </a:r>
            <a:r>
              <a:rPr lang="pt-BR" sz="12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clique no </a:t>
            </a:r>
            <a:r>
              <a:rPr lang="pt-BR" sz="1200" b="1" dirty="0" err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quick</a:t>
            </a:r>
            <a:r>
              <a:rPr lang="pt-BR" sz="12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200" b="1" dirty="0" err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fix</a:t>
            </a:r>
            <a:r>
              <a:rPr lang="pt-BR" sz="12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eclipse que ele fará a implementação.  Teremos que tratar futuramente com </a:t>
            </a:r>
            <a:r>
              <a:rPr lang="pt-BR" sz="1200" b="1" dirty="0" err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try</a:t>
            </a:r>
            <a:r>
              <a:rPr lang="pt-BR" sz="12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/catch</a:t>
            </a:r>
            <a:endParaRPr sz="1200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EXCEÇÕES CHECKED E UNCHECKED</a:t>
            </a:r>
          </a:p>
        </p:txBody>
      </p:sp>
      <p:sp>
        <p:nvSpPr>
          <p:cNvPr id="250" name="Google Shape;250;p19"/>
          <p:cNvSpPr txBox="1">
            <a:spLocks noGrp="1"/>
          </p:cNvSpPr>
          <p:nvPr>
            <p:ph type="body" idx="1"/>
          </p:nvPr>
        </p:nvSpPr>
        <p:spPr>
          <a:xfrm>
            <a:off x="609521" y="857233"/>
            <a:ext cx="10971372" cy="55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 também tratar no próprio método sem passar para frente.</a:t>
            </a:r>
            <a:endParaRPr sz="2000" i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51" name="Google Shape;251;p19" descr="https://lh3.googleusercontent.com/B3MWLw4OolBwKdoTcCIur62L1cw4J-cHR-RF8OycGHkPIR_-lB7QpQwRbDncztX2zpW-MvRYS6llA9S3ON44bFkpXoOajwIwMltIknJjz-q0-skg1mjbc7WEK5IcZ9qpsThc5_w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70670" y="1700808"/>
            <a:ext cx="5736880" cy="335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EXCEÇÕES CHECKED E UNCHECKED</a:t>
            </a:r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1"/>
          </p:nvPr>
        </p:nvSpPr>
        <p:spPr>
          <a:xfrm>
            <a:off x="782241" y="1601872"/>
            <a:ext cx="10971372" cy="20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</a:t>
            </a:r>
            <a:r>
              <a:rPr lang="pt-BR" sz="16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unchecked</a:t>
            </a:r>
            <a:r>
              <a:rPr lang="pt-BR" sz="16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6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exceptions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 não exigem nenhum tratamento por parte do programador apesar de poderem ser tratadas. O compilador não checa se as exceções estão sendo tratadas. Todas as classes que são filhas de </a:t>
            </a:r>
            <a:r>
              <a:rPr lang="pt-BR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RuntimeException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não precisam ser tratadas, assim como aquelas que são filhas da classe </a:t>
            </a:r>
            <a:r>
              <a:rPr lang="pt-BR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Error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EXEMPLO</a:t>
            </a:r>
          </a:p>
        </p:txBody>
      </p:sp>
      <p:pic>
        <p:nvPicPr>
          <p:cNvPr id="263" name="Google Shape;263;p21" descr="https://lh5.googleusercontent.com/j8U3UJ-bd7uS_ZyXtFSGOAmQtSfjnlKpKjhAsDelbOMeP8JBzhTy_Tbi_Z2KGmgAo97v420BZTYMJV1hOdBv-dLSWDCf4bHd7qdsrKyGEfpREW3of87NLsNyOyzfg1ME0QafKAU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7290" y="785794"/>
            <a:ext cx="4527749" cy="5289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1" descr="https://lh3.googleusercontent.com/1oysXERzRd4eOizl8E_bziO5tEUqsYry0DldkTx36wpE46gFf_rnR5_rXGwwb5jiPSE_9-OBc7Ub63f4euK3nKelGvUXnlEjjAvsxtrRp8FEleR15TGx-s9LIM-3pbWDa45Jpj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95140" y="785794"/>
            <a:ext cx="4798540" cy="164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 descr="https://lh6.googleusercontent.com/EUWpej5EJu578E806wiYZ5TcJaloJKarcwjnYNzMEM8vrFvgpQggYtgFH6e8L865rsTp76mDc6-TsXlABb-dCSt8kqnXlOgjvfU1pHkUYT50-OKy0MULEZSl25L4Yhgoj1P8-es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595140" y="2736847"/>
            <a:ext cx="5042380" cy="247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EXEMPLO</a:t>
            </a:r>
          </a:p>
        </p:txBody>
      </p:sp>
      <p:pic>
        <p:nvPicPr>
          <p:cNvPr id="271" name="Google Shape;271;p22" descr="https://lh3.googleusercontent.com/3LHn6XvlmCxDBZjnoz-t95q-umv54iC4arkqzVEbWMs0bCe1lH3kygs2vwUBtuj8QX0XjqQwK3yJUq-zvjdlptZfXnabPkY1E9lQKewiEiBFsR_VXIyiNkPvjjMk_0Xj8wQbAM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1605" y="1643050"/>
            <a:ext cx="4536956" cy="15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 descr="https://lh6.googleusercontent.com/H3BQ3Avg6S4_GuiyyhISJpIl10sfvD3wIxscFWtNjyCTaCXQLWkfg0B1lxQo3dvyCzRg5-0lpwwDT9l19-ZQLT3tFzCfK4AGyj15GuOiU4KrmBFQXJ01552HOL4vYZLs3beZybk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49448" y="1663171"/>
            <a:ext cx="4197192" cy="1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451605" y="3592353"/>
            <a:ext cx="1128720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RuntimeException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a exceção mãe de todas as </a:t>
            </a:r>
            <a:r>
              <a:rPr lang="pt-BR" sz="14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exceptions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4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unchecked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sendo muito genérica.  Devemos usar uma exceção mais especifica como a </a:t>
            </a: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IllegalArgumentException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Ela é uma </a:t>
            </a: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Exception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40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unchecked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pois estende de </a:t>
            </a: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RuntimeException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Utilizamos esta exceção quando um argumento sempre é inválido como, por exemplo, números negativos, referências nulas e outros.</a:t>
            </a:r>
            <a:endParaRPr sz="14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4" name="Google Shape;274;p22" descr="https://lh3.googleusercontent.com/Mg-qrcXMpfejFC2xQNAVNnvBV-HxrXJGc0268hd_Oc8mWS7bWCP8fP_iGzUKCDOsbZT1rPZitYlwHv_QW4qIf6gJO7CXVnleol0b6I16j2d-BM2C57Q2DDpNw6ZHaGD2wX7p3Cc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98651" y="4734049"/>
            <a:ext cx="6301594" cy="24288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/>
          <p:nvPr/>
        </p:nvSpPr>
        <p:spPr>
          <a:xfrm>
            <a:off x="237290" y="857232"/>
            <a:ext cx="11618556" cy="307777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 uma exceção </a:t>
            </a: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unchecked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podemos passar o erro para que seja tratado pelo método que o chamar.  </a:t>
            </a:r>
            <a:r>
              <a:rPr lang="pt-BR" sz="1400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Altere o método</a:t>
            </a:r>
            <a:r>
              <a:rPr lang="pt-BR" sz="14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4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saqueConta</a:t>
            </a:r>
            <a:endParaRPr sz="1400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22"/>
          <p:cNvSpPr txBox="1"/>
          <p:nvPr/>
        </p:nvSpPr>
        <p:spPr>
          <a:xfrm>
            <a:off x="6875603" y="1361879"/>
            <a:ext cx="1435277" cy="215403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Alterar o </a:t>
            </a:r>
            <a:r>
              <a:rPr lang="pt-BR" sz="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TesteConta</a:t>
            </a:r>
            <a:endParaRPr sz="8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RECAPTULANDO</a:t>
            </a:r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609521" y="1000109"/>
            <a:ext cx="10971372" cy="512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Introdução</a:t>
            </a:r>
            <a:endParaRPr sz="2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Condições</a:t>
            </a:r>
            <a:endParaRPr sz="2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Repetições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Encapsulamento</a:t>
            </a:r>
            <a:endParaRPr sz="2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 e objetos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Construtores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Modificadores de Acesso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Herança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 abstratas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Interfaces</a:t>
            </a:r>
            <a:endParaRPr sz="2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Enum</a:t>
            </a:r>
            <a:endParaRPr sz="2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Static</a:t>
            </a:r>
            <a:endParaRPr sz="20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CRIANDO NOSSAS EXCEÇÕES</a:t>
            </a:r>
          </a:p>
        </p:txBody>
      </p:sp>
      <p:pic>
        <p:nvPicPr>
          <p:cNvPr id="282" name="Google Shape;282;p23" descr="https://lh3.googleusercontent.com/pHZsF63OWIkW47e90_deZebz431XR89fvDPQK9aQFgx2e7HL1VU-9Vrj7p4M7vk-UkZZlg1jJP9wwHZn0PYl8GH-DKutpCQYUaMi1WUxWFZsTw_eFWdVRkuzlMNpVlAujb35gmo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808926" y="3429000"/>
            <a:ext cx="42005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3" descr="https://lh6.googleusercontent.com/aTbRin2Tufsufku43yhJj4vvBEF4jZr1b6wefZhgAJXEUhm6wmdB_nJLOonNaCrX_FypWqlFvxjLhViVGeGHVm5kXs8-UfBoO6j1IWB9OUY5pmUFY9K-Vs_k32PLBZENgacEv3o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881024" y="3143248"/>
            <a:ext cx="44577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3" descr="https://lh5.googleusercontent.com/6HQOj48wDqeqt5mcys6HgMauxW90Q_8LAGyk7kCVMW-oMsIOet9t77FMcsJS29Dsmqvt7mqZSpWy43fTReU1DT4pyC1jjqS1r_gpdTQ8woGpW8pwVn2YUaeuN8RtPTgw49Ak3lQ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94480" y="1071546"/>
            <a:ext cx="4324350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/>
        </p:nvSpPr>
        <p:spPr>
          <a:xfrm>
            <a:off x="1342678" y="2571744"/>
            <a:ext cx="4929222" cy="27695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 o que está em destaque na </a:t>
            </a:r>
            <a:r>
              <a:rPr lang="pt-BR" sz="12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ContaCorrente</a:t>
            </a:r>
            <a:endParaRPr sz="1200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6595272" y="2571744"/>
            <a:ext cx="5214974" cy="27695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Alterar o que está em destaque na classe </a:t>
            </a:r>
            <a:r>
              <a:rPr lang="pt-BR" sz="1200" b="1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TestaConta</a:t>
            </a:r>
            <a:endParaRPr sz="1200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EXERCÍCIO</a:t>
            </a:r>
          </a:p>
        </p:txBody>
      </p:sp>
      <p:sp>
        <p:nvSpPr>
          <p:cNvPr id="292" name="Google Shape;292;p24"/>
          <p:cNvSpPr txBox="1">
            <a:spLocks noGrp="1"/>
          </p:cNvSpPr>
          <p:nvPr>
            <p:ph type="body" idx="1"/>
          </p:nvPr>
        </p:nvSpPr>
        <p:spPr>
          <a:xfrm>
            <a:off x="609521" y="1000109"/>
            <a:ext cx="10971372" cy="127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Faça um programa que tenha dois vetores de tamanhos diferentes do tipo </a:t>
            </a:r>
            <a:r>
              <a:rPr lang="pt-BR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inicie eles com os valores </a:t>
            </a:r>
            <a:r>
              <a:rPr lang="pt-BR" sz="14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(1,2,3,4,5)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pt-BR" sz="14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(3,0,2)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Depois disso crie um for para percorrer os dois vetores fazendo a divisão do primeiro número do primeiro vetor com o primeiro número do segundo vetor e assim por diante. Observe o erro que ocorre.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93" name="Google Shape;293;p2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35927" y="2079888"/>
            <a:ext cx="10718557" cy="206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EXERCÍCIO</a:t>
            </a:r>
          </a:p>
        </p:txBody>
      </p:sp>
      <p:sp>
        <p:nvSpPr>
          <p:cNvPr id="299" name="Google Shape;299;p25"/>
          <p:cNvSpPr txBox="1">
            <a:spLocks noGrp="1"/>
          </p:cNvSpPr>
          <p:nvPr>
            <p:ph type="body" idx="1"/>
          </p:nvPr>
        </p:nvSpPr>
        <p:spPr>
          <a:xfrm>
            <a:off x="609521" y="1000109"/>
            <a:ext cx="10971372" cy="1204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exercício anterior, faça o tratamento das possíveis exceções que possa ocorrer para que o programa não seja interrompido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0" name="Google Shape;300;p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9835" y="1783787"/>
            <a:ext cx="9897845" cy="269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EXERCÍCIO</a:t>
            </a:r>
          </a:p>
        </p:txBody>
      </p:sp>
      <p:sp>
        <p:nvSpPr>
          <p:cNvPr id="306" name="Google Shape;306;p26"/>
          <p:cNvSpPr txBox="1">
            <a:spLocks noGrp="1"/>
          </p:cNvSpPr>
          <p:nvPr>
            <p:ph type="body" idx="1"/>
          </p:nvPr>
        </p:nvSpPr>
        <p:spPr>
          <a:xfrm>
            <a:off x="334566" y="969253"/>
            <a:ext cx="11491674" cy="1065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Faça um programa que leia um número inteiro. Caso o usuário digite outro tipo de número ou caractere ocorra o tratamento da exceção e apresente a mensagem ”Falha ao ler o número”. E em caso de sucesso, apresente o número digitado.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95" y="2030721"/>
            <a:ext cx="5625086" cy="3517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REVISÃO DE CONCEITOS DAS AULAS ANTERIORES</a:t>
            </a: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12" name="Google Shape;112;p3" descr="https://lh4.googleusercontent.com/p9aFYjUYRk4kTf5mX45wI_0DES3Qib7JCzu4K_lzk-2Jb892UM2zt_9PGxUEXoovxTw9s99OgU6koc26WhqZebYihEJZiQS8eCPp3olXUzBvVeF5Ah-1hnp8zvFfA8sEr8K5wX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857232"/>
            <a:ext cx="12167437" cy="505709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/>
        </p:nvSpPr>
        <p:spPr>
          <a:xfrm>
            <a:off x="4166380" y="857232"/>
            <a:ext cx="2428892" cy="24618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Classe abstrata e método abstrato</a:t>
            </a:r>
            <a:endParaRPr sz="1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881024" y="1785926"/>
            <a:ext cx="2643206" cy="24618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Classe abstrata e método abstrato</a:t>
            </a:r>
            <a:endParaRPr sz="1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80166" y="1796404"/>
            <a:ext cx="2428892" cy="276999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Classe abstrata e </a:t>
            </a:r>
            <a:r>
              <a:rPr lang="pt-BR" sz="10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método</a:t>
            </a:r>
            <a:r>
              <a:rPr lang="pt-BR" sz="12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abstrato</a:t>
            </a:r>
            <a:endParaRPr sz="12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809190" y="4357694"/>
            <a:ext cx="1714512" cy="24618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Classe concreta e final</a:t>
            </a:r>
            <a:endParaRPr sz="1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594480" y="3000372"/>
            <a:ext cx="1643074" cy="24618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Classe concreta e final</a:t>
            </a:r>
            <a:endParaRPr sz="1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309520" y="4377378"/>
            <a:ext cx="1714512" cy="24618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Classe concreta e final</a:t>
            </a:r>
            <a:endParaRPr sz="1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0024296" y="3000372"/>
            <a:ext cx="1714512" cy="246181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Classe concreta e final</a:t>
            </a:r>
            <a:endParaRPr sz="10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>
            <a:spLocks noGrp="1"/>
          </p:cNvSpPr>
          <p:nvPr>
            <p:ph type="title"/>
          </p:nvPr>
        </p:nvSpPr>
        <p:spPr>
          <a:xfrm>
            <a:off x="609521" y="-14288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Exercícios</a:t>
            </a:r>
          </a:p>
        </p:txBody>
      </p:sp>
      <p:pic>
        <p:nvPicPr>
          <p:cNvPr id="313" name="Google Shape;313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-99392"/>
            <a:ext cx="9703460" cy="4783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7"/>
          <p:cNvSpPr txBox="1"/>
          <p:nvPr/>
        </p:nvSpPr>
        <p:spPr>
          <a:xfrm>
            <a:off x="599450" y="4653136"/>
            <a:ext cx="3816424" cy="138499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pt-BR" sz="1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Montarr a estrutura de diagramas de classe ao lado</a:t>
            </a:r>
          </a:p>
          <a:p>
            <a:pPr marL="17145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uma classe com o main TesteVenda</a:t>
            </a: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Instanciar 3 produtos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Realizar a venda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</a:pPr>
            <a:r>
              <a:rPr lang="pt-BR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Exibir os dados conforme imagem ao lado:</a:t>
            </a:r>
            <a:endParaRPr sz="12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5" name="Google Shape;315;p2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046900" y="4768925"/>
            <a:ext cx="3027998" cy="1204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EXCEÇÃO</a:t>
            </a:r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92401" y="101092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 exceção representa uma situação que normalmente não ocorre e representa algo de estranho ou inesperado no sistema.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pt-BR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Exemplo:</a:t>
            </a:r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pt-BR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Divisão por zero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 a nulo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Acesso a uma posição do vetor que não existe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Abrir arquivo ou banco de dados que não existe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 ocorrer por erros de lógica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Acesso a um recurso que não esteja disponível ou não existe.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EXCEÇÃO</a:t>
            </a:r>
          </a:p>
        </p:txBody>
      </p:sp>
      <p:sp>
        <p:nvSpPr>
          <p:cNvPr id="131" name="Google Shape;131;p5"/>
          <p:cNvSpPr txBox="1">
            <a:spLocks noGrp="1"/>
          </p:cNvSpPr>
          <p:nvPr>
            <p:ph type="body" idx="1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classe mãe de todas as exceções é a </a:t>
            </a:r>
            <a:r>
              <a:rPr lang="pt-BR" sz="14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Throwable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Apenas objetos dessa classe ou de suas subclasses podem ser gerados, propagados e capturados através de exceções.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2" name="Google Shape;132;p5" descr="https://lh4.googleusercontent.com/Zm1a-dvko3xkh-ywKvagTU7zZGWfl5THqh18lvNGa-ikrVWVgop-GxfVSkcIndbqDW_0E1A8g9jxs2xflS_osJUwICX7RcZ9oegw_P7h9L-0CvTkMGFEIMJJz43A6qXDREiDcBY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80430" y="1857364"/>
            <a:ext cx="7383953" cy="400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9381354" y="2571744"/>
            <a:ext cx="1785950" cy="5000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Exceção </a:t>
            </a:r>
            <a:r>
              <a:rPr lang="pt-BR" b="1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checked</a:t>
            </a:r>
            <a:endParaRPr b="1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808794" y="2714620"/>
            <a:ext cx="2000264" cy="5000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Exceção </a:t>
            </a:r>
            <a:r>
              <a:rPr lang="pt-BR" b="1" i="0" u="none" strike="noStrike" cap="none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unchecked</a:t>
            </a:r>
            <a:endParaRPr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237422" y="5286388"/>
            <a:ext cx="2000264" cy="5000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Exceção </a:t>
            </a:r>
            <a:r>
              <a:rPr lang="pt-BR" b="1" i="0" u="none" strike="noStrike" cap="none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unchecked</a:t>
            </a:r>
            <a:endParaRPr b="1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6" name="Google Shape;136;p5"/>
          <p:cNvCxnSpPr>
            <a:stCxn id="135" idx="3"/>
          </p:cNvCxnSpPr>
          <p:nvPr/>
        </p:nvCxnSpPr>
        <p:spPr>
          <a:xfrm rot="10800000" flipH="1">
            <a:off x="3237686" y="4786421"/>
            <a:ext cx="2428800" cy="750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7" name="Google Shape;137;p5"/>
          <p:cNvCxnSpPr>
            <a:stCxn id="134" idx="3"/>
          </p:cNvCxnSpPr>
          <p:nvPr/>
        </p:nvCxnSpPr>
        <p:spPr>
          <a:xfrm>
            <a:off x="2809058" y="2964653"/>
            <a:ext cx="928800" cy="393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8" name="Google Shape;138;p5"/>
          <p:cNvCxnSpPr>
            <a:stCxn id="133" idx="1"/>
          </p:cNvCxnSpPr>
          <p:nvPr/>
        </p:nvCxnSpPr>
        <p:spPr>
          <a:xfrm flipH="1">
            <a:off x="7666854" y="2821777"/>
            <a:ext cx="1714500" cy="535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39" name="Google Shape;139;p5"/>
          <p:cNvCxnSpPr>
            <a:stCxn id="133" idx="1"/>
          </p:cNvCxnSpPr>
          <p:nvPr/>
        </p:nvCxnSpPr>
        <p:spPr>
          <a:xfrm flipH="1">
            <a:off x="6309654" y="2821777"/>
            <a:ext cx="3071700" cy="35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EXCEÇÃO</a:t>
            </a:r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1"/>
          </p:nvPr>
        </p:nvSpPr>
        <p:spPr>
          <a:xfrm>
            <a:off x="609520" y="1142985"/>
            <a:ext cx="11318333" cy="49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 </a:t>
            </a:r>
            <a:r>
              <a:rPr lang="pt-BR" sz="20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Error</a:t>
            </a:r>
            <a:r>
              <a:rPr lang="pt-BR" sz="20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pt-BR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classe </a:t>
            </a:r>
            <a:r>
              <a:rPr lang="pt-BR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Error</a:t>
            </a:r>
            <a:r>
              <a:rPr lang="pt-BR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suas descendentes representam situações anormais que poderiam acontecer na máquina virtual.</a:t>
            </a:r>
          </a:p>
          <a:p>
            <a:pPr marL="0" indent="0" algn="just">
              <a:spcBef>
                <a:spcPts val="400"/>
              </a:spcBef>
              <a:buSzPts val="2000"/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 </a:t>
            </a:r>
            <a:r>
              <a:rPr lang="pt-BR" sz="20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Exception</a:t>
            </a:r>
            <a:r>
              <a:rPr lang="pt-BR" sz="20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pt-BR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classe </a:t>
            </a:r>
            <a:r>
              <a:rPr lang="pt-BR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Exception</a:t>
            </a:r>
            <a:r>
              <a:rPr lang="pt-BR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suas descendentes representam situações não comuns que podem ocorrer durante a execução de um programa.</a:t>
            </a:r>
          </a:p>
          <a:p>
            <a:pPr marL="0" indent="0" algn="just">
              <a:spcBef>
                <a:spcPts val="400"/>
              </a:spcBef>
              <a:buSzPts val="2000"/>
              <a:buNone/>
            </a:pPr>
            <a:endParaRPr sz="20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 </a:t>
            </a:r>
            <a:r>
              <a:rPr lang="pt-BR" sz="20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RuntimeException</a:t>
            </a:r>
            <a:r>
              <a:rPr lang="pt-BR" sz="20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pt-BR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Esse tipo de exceção é conhecido como não verificada (</a:t>
            </a:r>
            <a:r>
              <a:rPr lang="pt-BR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unchecked</a:t>
            </a:r>
            <a:r>
              <a:rPr lang="pt-BR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). Sendo assim, não é requisito declarar uma cláusula </a:t>
            </a:r>
            <a:r>
              <a:rPr lang="pt-BR" sz="20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try</a:t>
            </a:r>
            <a:r>
              <a:rPr lang="pt-BR" sz="20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/catch.</a:t>
            </a:r>
            <a:endParaRPr sz="20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TRATAMENTO DE EXCEÇÃO</a:t>
            </a:r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609521" y="1142985"/>
            <a:ext cx="10688399" cy="3886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Processo de gerenciar as exceções que podem ocorrer no programa.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Objetivo:  Evitar que o programa aborte inesperadamente ou informar ao usuário sobre algum problema na execução.</a:t>
            </a:r>
          </a:p>
          <a:p>
            <a:pPr marL="457200" lvl="1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 linguagens antigas retornava-se um código de erro e de acordo com o número de erro poderia ser consultado qual erro ocorreu.</a:t>
            </a:r>
          </a:p>
          <a:p>
            <a:pPr marL="457200" lvl="1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linguagens modernas já possuem comandos para tratamento dentro da própria linguagem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MANIPULANDO EXCEÇÃO</a:t>
            </a:r>
          </a:p>
        </p:txBody>
      </p:sp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609521" y="1142985"/>
            <a:ext cx="10971372" cy="49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Existem algumas formas de manipular as exceções. Vamos começar pelo </a:t>
            </a:r>
            <a:r>
              <a:rPr lang="pt-BR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throw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400" dirty="0"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4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THROW</a:t>
            </a:r>
            <a:endParaRPr sz="1400" b="1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8" name="Google Shape;158;p8" descr="https://lh6.googleusercontent.com/SGP1-FP80ciEVSg5TQsNlWdVBQMQt3eu_4I0SpQHEqeA-W9FZb2qROhLewSwBdNHVawzX1X87X_SwjxTtcF5Y0w7FMcRy3FzBMUbjsiTEybz3LNP2ZnMJ0ZgxB__RfinNJVB_jw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08992" y="4864558"/>
            <a:ext cx="5643602" cy="969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https://lh4.googleusercontent.com/s-FI1eOTrX-Krlj4-gQjUK9-hJhJHn5ccClY3QA8P7GxHFCthf2MPl-Am1T4yLiGg0z3d3GrGDEEBeywxuQRqQVTrY-RtfKNwCgTYcUNggt8o4lRITi8aqXK5d3pBUPpMOxPMsI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594744" y="2214554"/>
            <a:ext cx="4500594" cy="2557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MANIPULANDO EXCEÇÃO</a:t>
            </a:r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609520" y="1124744"/>
            <a:ext cx="10971373" cy="1018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função da chamada </a:t>
            </a:r>
            <a:r>
              <a:rPr lang="pt-BR" sz="16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throw</a:t>
            </a:r>
            <a:r>
              <a:rPr lang="pt-BR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lançar uma exceção assim que a mesma ocorre, deixando a cargo do método tratar possíveis erros de programação vindos da passagem errada de parâmetros.</a:t>
            </a:r>
          </a:p>
        </p:txBody>
      </p:sp>
      <p:pic>
        <p:nvPicPr>
          <p:cNvPr id="166" name="Google Shape;166;p9" descr="https://lh5.googleusercontent.com/NswI1ZSLJQHwXBWcYuNOpFPg_0wBhPcB7SfmICczbCoEI1XMu36225KSZFRWme4T65chbZzJjALXzJfciwmbKq8uGXTAqDN_0gDWLRsD28dTBxAjnFTt3449AyilvokljGCxrL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0964" y="2286628"/>
            <a:ext cx="8768575" cy="321471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9"/>
          <p:cNvSpPr/>
          <p:nvPr/>
        </p:nvSpPr>
        <p:spPr>
          <a:xfrm>
            <a:off x="8881288" y="4643446"/>
            <a:ext cx="3071834" cy="71438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Exceção precisa ser criada com new e lançada com throw</a:t>
            </a:r>
            <a:endParaRPr sz="14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8" name="Google Shape;168;p9"/>
          <p:cNvCxnSpPr/>
          <p:nvPr/>
        </p:nvCxnSpPr>
        <p:spPr>
          <a:xfrm>
            <a:off x="2880496" y="4214818"/>
            <a:ext cx="5715040" cy="71438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609521" y="0"/>
            <a:ext cx="10971372" cy="71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None/>
            </a:pPr>
            <a:r>
              <a:rPr lang="pt-BR"/>
              <a:t>THROWS</a:t>
            </a:r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406574" y="858903"/>
            <a:ext cx="1150094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pt-BR" sz="1400" b="1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throws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repassa o erro para o método que executou a chamada neste caso o </a:t>
            </a:r>
            <a:r>
              <a:rPr lang="pt-BR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Esse procedimento evita que erros não tratados causem danos futuros ao sistema.</a:t>
            </a:r>
          </a:p>
        </p:txBody>
      </p:sp>
      <p:pic>
        <p:nvPicPr>
          <p:cNvPr id="175" name="Google Shape;175;p10" descr="https://lh4.googleusercontent.com/JOtCgYA8Za03A8mODc4E2SFAFOy0xNe8oOzewtQ8BmaA0W-FpCfYsXHQAuTEPz5-sI6l11X9bqhIDOg43-29B1Jdtfqx73YoNoMkkrvUfRfq1C8e-9kwn4r8APPBFPyOIwn97e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40630" y="1631340"/>
            <a:ext cx="5667130" cy="251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0" descr="https://lh5.googleusercontent.com/ZmWZ-WHCGfB3V9VpSvldAH9c7yQgvFoiuAtaBzbBxwVc8S-gfrF3yInRnH6wB6ajkfi-PM3SGzbddFDzs0AuXw2CyHlhUwAXMcAZ6u6BEwui1lUsN9K2nWqVi9BmKsjBsAkWZaU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80360" y="1793902"/>
            <a:ext cx="51911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/>
          <p:nvPr/>
        </p:nvSpPr>
        <p:spPr>
          <a:xfrm>
            <a:off x="6482749" y="2915411"/>
            <a:ext cx="4786346" cy="3571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Exceção deverá ser tratada por um try/catch</a:t>
            </a:r>
            <a:endParaRPr sz="12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540630" y="4412360"/>
            <a:ext cx="11366889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pt-BR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exemplo acima não tratando o erro, faz com que a JVM libere como saída o erro 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padrão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  Para corrigir este problema é necessário a utilização do </a:t>
            </a:r>
            <a:r>
              <a:rPr lang="pt-BR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throws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em conjunto com as cláusulas </a:t>
            </a:r>
            <a:r>
              <a:rPr lang="pt-BR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try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/catch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 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A função do </a:t>
            </a:r>
            <a:r>
              <a:rPr lang="pt-BR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try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/catch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criar um procedimento de tentativa e erro. Tudo que estiver dentro do corpo do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pt-BR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try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será executado como tentativa, caso um erro for detectado, uma cláusula </a:t>
            </a:r>
            <a:r>
              <a:rPr lang="pt-BR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catch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executada referenciando-se ao erro definido pela cláusula </a:t>
            </a:r>
            <a:r>
              <a:rPr lang="pt-BR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throws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 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1165</Words>
  <Application>Microsoft Office PowerPoint</Application>
  <PresentationFormat>Personalizar</PresentationFormat>
  <Paragraphs>122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Roboto</vt:lpstr>
      <vt:lpstr>Arial</vt:lpstr>
      <vt:lpstr>Calibri</vt:lpstr>
      <vt:lpstr>Tema do Office</vt:lpstr>
      <vt:lpstr>Apresentação do PowerPoint</vt:lpstr>
      <vt:lpstr>RECAPTULANDO</vt:lpstr>
      <vt:lpstr>EXCEÇÃO</vt:lpstr>
      <vt:lpstr>EXCEÇÃO</vt:lpstr>
      <vt:lpstr>EXCEÇÃO</vt:lpstr>
      <vt:lpstr>TRATAMENTO DE EXCEÇÃO</vt:lpstr>
      <vt:lpstr>MANIPULANDO EXCEÇÃO</vt:lpstr>
      <vt:lpstr>MANIPULANDO EXCEÇÃO</vt:lpstr>
      <vt:lpstr>THROWS</vt:lpstr>
      <vt:lpstr>THROWS</vt:lpstr>
      <vt:lpstr>TRATAMENTO DE EXCEÇÃO</vt:lpstr>
      <vt:lpstr>ALGUMAS EXCEÇÕES COMUNS</vt:lpstr>
      <vt:lpstr>EXERCÍCIO</vt:lpstr>
      <vt:lpstr>MÚLTIPLAS EXCEÇÕES</vt:lpstr>
      <vt:lpstr>EXCEÇÕES CHECKED E UNCHECKED</vt:lpstr>
      <vt:lpstr>EXCEÇÕES CHECKED E UNCHECKED</vt:lpstr>
      <vt:lpstr>EXCEÇÕES CHECKED E UNCHECKED</vt:lpstr>
      <vt:lpstr>EXEMPLO</vt:lpstr>
      <vt:lpstr>EXEMPLO</vt:lpstr>
      <vt:lpstr>CRIANDO NOSSAS EXCEÇÕES</vt:lpstr>
      <vt:lpstr>EXERCÍCIO</vt:lpstr>
      <vt:lpstr>EXERCÍCIO</vt:lpstr>
      <vt:lpstr>EXERCÍCIO</vt:lpstr>
      <vt:lpstr>REVISÃO DE CONCEITOS DAS AULAS ANTERIORES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Roni Schanuel</cp:lastModifiedBy>
  <cp:revision>8</cp:revision>
  <dcterms:created xsi:type="dcterms:W3CDTF">2022-04-19T20:47:00Z</dcterms:created>
  <dcterms:modified xsi:type="dcterms:W3CDTF">2023-12-28T11:44:18Z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983DDB41B3294EC7BA8EAB823A83A6FB</vt:lpwstr>
  </property>
  <property fmtid="{D5CDD505-2E9C-101B-9397-08002B2CF9AE}" pid="3" name="KSOProductBuildVer">
    <vt:lpwstr>1046-11.2.0.11306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2023-12-19T00:40:08Z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ec2e299f-510a-4e5d-9ea5-8ea445c78098</vt:lpwstr>
  </property>
  <property fmtid="{D5CDD505-2E9C-101B-9397-08002B2CF9AE}" pid="10" name="MSIP_Label_5c88f678-0b6e-4995-8ab3-bcc8062be905_ContentBits">
    <vt:lpwstr>0</vt:lpwstr>
  </property>
</Properties>
</file>