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8" r:id="rId3"/>
    <p:sldId id="279" r:id="rId4"/>
    <p:sldId id="259" r:id="rId5"/>
    <p:sldId id="283" r:id="rId6"/>
    <p:sldId id="261" r:id="rId7"/>
    <p:sldId id="280" r:id="rId8"/>
    <p:sldId id="281" r:id="rId9"/>
    <p:sldId id="282" r:id="rId10"/>
    <p:sldId id="284" r:id="rId11"/>
    <p:sldId id="286" r:id="rId12"/>
    <p:sldId id="287" r:id="rId13"/>
    <p:sldId id="288" r:id="rId14"/>
    <p:sldId id="262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Source Sans Pro" panose="020B0503030403020204" pitchFamily="34" charset="0"/>
      <p:bold r:id="rId25"/>
    </p:embeddedFont>
    <p:embeddedFont>
      <p:font typeface="Titillium Web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35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58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r-markdown.html" TargetMode="External"/><Relationship Id="rId7" Type="http://schemas.openxmlformats.org/officeDocument/2006/relationships/hyperlink" Target="https://github.com/rstudio/webinars/blob/master/59-comunicando-con-R/comunicando-R.pdf" TargetMode="External"/><Relationship Id="rId2" Type="http://schemas.openxmlformats.org/officeDocument/2006/relationships/hyperlink" Target="http://www.rmarkdown.rstudi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studio.com/resources/videos/comunicando-resultados-con-r/" TargetMode="External"/><Relationship Id="rId5" Type="http://schemas.openxmlformats.org/officeDocument/2006/relationships/hyperlink" Target="https://www.rstudio.com/wp-content/uploads/2015/03/rmarkdown-reference.pdf" TargetMode="External"/><Relationship Id="rId4" Type="http://schemas.openxmlformats.org/officeDocument/2006/relationships/hyperlink" Target="https://www.rstudio.com/wp-content/uploads/2015/02/rmarkdown-cheatsheet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54376" y="28300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 dirty="0" err="1"/>
              <a:t>RMarkdown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</a:t>
            </a:r>
            <a:r>
              <a:rPr lang="es-CL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Santiago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C9722A5-0837-4A44-9656-F7849CEEB014}"/>
              </a:ext>
            </a:extLst>
          </p:cNvPr>
          <p:cNvSpPr txBox="1">
            <a:spLocks/>
          </p:cNvSpPr>
          <p:nvPr/>
        </p:nvSpPr>
        <p:spPr>
          <a:xfrm>
            <a:off x="835173" y="3989825"/>
            <a:ext cx="7632000" cy="78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1800" b="1" dirty="0"/>
              <a:t>TALLER INICIAL</a:t>
            </a:r>
            <a:endParaRPr lang="es-CL" b="1" dirty="0"/>
          </a:p>
          <a:p>
            <a:endParaRPr lang="es-CL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282FE9-D800-4452-8423-21FF6FF59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879" y="1860447"/>
            <a:ext cx="2469715" cy="24566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4">
            <a:extLst>
              <a:ext uri="{FF2B5EF4-FFF2-40B4-BE49-F238E27FC236}">
                <a16:creationId xmlns:a16="http://schemas.microsoft.com/office/drawing/2014/main" id="{452C94DC-28BD-4E99-A63E-963FDD2D3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6536465" cy="6022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sz="2000" b="1" dirty="0" err="1">
                <a:solidFill>
                  <a:srgbClr val="88398A"/>
                </a:solidFill>
              </a:rPr>
              <a:t>Chunks</a:t>
            </a:r>
            <a:endParaRPr lang="es-CL" sz="2000" b="1" dirty="0">
              <a:solidFill>
                <a:srgbClr val="88398A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B385DB-7405-4CD1-9424-9C32AB61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41" y="1174283"/>
            <a:ext cx="7132918" cy="30076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DFAC703-E82D-49EE-B053-D630BF998DA2}"/>
              </a:ext>
            </a:extLst>
          </p:cNvPr>
          <p:cNvSpPr txBox="1"/>
          <p:nvPr/>
        </p:nvSpPr>
        <p:spPr>
          <a:xfrm>
            <a:off x="2180080" y="885524"/>
            <a:ext cx="4774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Indica que tipo de output se elimina con cada opción: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E0AA69-BC43-4DFE-848C-AFE39C219D9C}"/>
              </a:ext>
            </a:extLst>
          </p:cNvPr>
          <p:cNvSpPr/>
          <p:nvPr/>
        </p:nvSpPr>
        <p:spPr>
          <a:xfrm>
            <a:off x="428982" y="4567111"/>
            <a:ext cx="4213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100" dirty="0"/>
              <a:t>Tomado de: http://r4ds.had.co.nz/r-markdown.html#code-chunks</a:t>
            </a:r>
          </a:p>
        </p:txBody>
      </p:sp>
    </p:spTree>
    <p:extLst>
      <p:ext uri="{BB962C8B-B14F-4D97-AF65-F5344CB8AC3E}">
        <p14:creationId xmlns:p14="http://schemas.microsoft.com/office/powerpoint/2010/main" val="362165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4">
            <a:extLst>
              <a:ext uri="{FF2B5EF4-FFF2-40B4-BE49-F238E27FC236}">
                <a16:creationId xmlns:a16="http://schemas.microsoft.com/office/drawing/2014/main" id="{452C94DC-28BD-4E99-A63E-963FDD2D3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6536465" cy="6022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sz="2000" b="1" dirty="0">
                <a:solidFill>
                  <a:srgbClr val="88398A"/>
                </a:solidFill>
              </a:rPr>
              <a:t>Formato de texto con </a:t>
            </a:r>
            <a:r>
              <a:rPr lang="es-CL" sz="2000" b="1" dirty="0" err="1">
                <a:solidFill>
                  <a:srgbClr val="88398A"/>
                </a:solidFill>
              </a:rPr>
              <a:t>Markdown</a:t>
            </a:r>
            <a:endParaRPr lang="es-CL" sz="2000" b="1" dirty="0">
              <a:solidFill>
                <a:srgbClr val="88398A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FC89DA-8D87-45EA-BDF7-15F33F5D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29" y="1174283"/>
            <a:ext cx="6850513" cy="327553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D4497AC-D0AA-479D-9612-C2B708674F88}"/>
              </a:ext>
            </a:extLst>
          </p:cNvPr>
          <p:cNvSpPr/>
          <p:nvPr/>
        </p:nvSpPr>
        <p:spPr>
          <a:xfrm>
            <a:off x="692024" y="4835723"/>
            <a:ext cx="6858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100" dirty="0"/>
              <a:t>Tomado de: https://www.rstudio.com/wp-content/uploads/2015/02/rmarkdown-cheatsheet.pdf</a:t>
            </a:r>
          </a:p>
        </p:txBody>
      </p:sp>
    </p:spTree>
    <p:extLst>
      <p:ext uri="{BB962C8B-B14F-4D97-AF65-F5344CB8AC3E}">
        <p14:creationId xmlns:p14="http://schemas.microsoft.com/office/powerpoint/2010/main" val="257334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4">
            <a:extLst>
              <a:ext uri="{FF2B5EF4-FFF2-40B4-BE49-F238E27FC236}">
                <a16:creationId xmlns:a16="http://schemas.microsoft.com/office/drawing/2014/main" id="{452C94DC-28BD-4E99-A63E-963FDD2D3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024" y="422501"/>
            <a:ext cx="6536465" cy="6022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sz="2000" b="1" dirty="0">
                <a:solidFill>
                  <a:srgbClr val="88398A"/>
                </a:solidFill>
              </a:rPr>
              <a:t>Formato de texto con </a:t>
            </a:r>
            <a:r>
              <a:rPr lang="es-CL" sz="2000" b="1" dirty="0" err="1">
                <a:solidFill>
                  <a:srgbClr val="88398A"/>
                </a:solidFill>
              </a:rPr>
              <a:t>Markdown</a:t>
            </a:r>
            <a:endParaRPr lang="es-CL" sz="2000" b="1" dirty="0">
              <a:solidFill>
                <a:srgbClr val="88398A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D4497AC-D0AA-479D-9612-C2B708674F88}"/>
              </a:ext>
            </a:extLst>
          </p:cNvPr>
          <p:cNvSpPr/>
          <p:nvPr/>
        </p:nvSpPr>
        <p:spPr>
          <a:xfrm>
            <a:off x="692024" y="4835723"/>
            <a:ext cx="6858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100" dirty="0"/>
              <a:t>Tomado de: https://www.rstudio.com/wp-content/uploads/2015/02/rmarkdown-cheatsheet.pdf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8FDCA71-CECC-4155-A17B-79EA8C91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4" y="852134"/>
            <a:ext cx="7077039" cy="3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7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4">
            <a:extLst>
              <a:ext uri="{FF2B5EF4-FFF2-40B4-BE49-F238E27FC236}">
                <a16:creationId xmlns:a16="http://schemas.microsoft.com/office/drawing/2014/main" id="{84747F9C-E612-4E00-8328-7672A3D6AD14}"/>
              </a:ext>
            </a:extLst>
          </p:cNvPr>
          <p:cNvSpPr txBox="1">
            <a:spLocks/>
          </p:cNvSpPr>
          <p:nvPr/>
        </p:nvSpPr>
        <p:spPr>
          <a:xfrm>
            <a:off x="692024" y="422501"/>
            <a:ext cx="6536465" cy="6022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CL" sz="2000" b="1" dirty="0">
                <a:solidFill>
                  <a:srgbClr val="88398A"/>
                </a:solidFill>
              </a:rPr>
              <a:t>Más 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BF17425-9E35-42C4-9175-475CF7325B36}"/>
              </a:ext>
            </a:extLst>
          </p:cNvPr>
          <p:cNvSpPr txBox="1"/>
          <p:nvPr/>
        </p:nvSpPr>
        <p:spPr>
          <a:xfrm>
            <a:off x="692024" y="1024761"/>
            <a:ext cx="57376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dirty="0">
                <a:hlinkClick r:id="rId2"/>
              </a:rPr>
              <a:t>www.rmarkdown.rstudio.com</a:t>
            </a:r>
            <a:endParaRPr lang="es-CL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dirty="0"/>
              <a:t>R4ds </a:t>
            </a:r>
            <a:r>
              <a:rPr lang="es-CL" dirty="0">
                <a:sym typeface="Wingdings" panose="05000000000000000000" pitchFamily="2" charset="2"/>
              </a:rPr>
              <a:t> </a:t>
            </a:r>
            <a:r>
              <a:rPr lang="es-CL" dirty="0">
                <a:sym typeface="Wingdings" panose="05000000000000000000" pitchFamily="2" charset="2"/>
                <a:hlinkClick r:id="rId3"/>
              </a:rPr>
              <a:t>http://r4ds.had.co.nz/r-markdown.html</a:t>
            </a:r>
            <a:endParaRPr lang="es-CL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dirty="0" err="1">
                <a:sym typeface="Wingdings" panose="05000000000000000000" pitchFamily="2" charset="2"/>
              </a:rPr>
              <a:t>Rmarkdown</a:t>
            </a:r>
            <a:r>
              <a:rPr lang="es-CL" dirty="0">
                <a:sym typeface="Wingdings" panose="05000000000000000000" pitchFamily="2" charset="2"/>
              </a:rPr>
              <a:t> </a:t>
            </a:r>
            <a:r>
              <a:rPr lang="es-CL" dirty="0" err="1">
                <a:sym typeface="Wingdings" panose="05000000000000000000" pitchFamily="2" charset="2"/>
              </a:rPr>
              <a:t>cheatsheet</a:t>
            </a:r>
            <a:r>
              <a:rPr lang="es-CL" dirty="0">
                <a:sym typeface="Wingdings" panose="05000000000000000000" pitchFamily="2" charset="2"/>
              </a:rPr>
              <a:t>  </a:t>
            </a:r>
            <a:r>
              <a:rPr lang="es-CL" dirty="0">
                <a:sym typeface="Wingdings" panose="05000000000000000000" pitchFamily="2" charset="2"/>
                <a:hlinkClick r:id="rId4"/>
              </a:rPr>
              <a:t>https://www.rstudio.com/wp-content/uploads/2015/02/rmarkdown-cheatsheet.pdf</a:t>
            </a:r>
            <a:endParaRPr lang="es-CL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dirty="0" err="1">
                <a:sym typeface="Wingdings" panose="05000000000000000000" pitchFamily="2" charset="2"/>
              </a:rPr>
              <a:t>Rmarkdown</a:t>
            </a:r>
            <a:r>
              <a:rPr lang="es-CL" dirty="0">
                <a:sym typeface="Wingdings" panose="05000000000000000000" pitchFamily="2" charset="2"/>
              </a:rPr>
              <a:t> guía de referencia  </a:t>
            </a:r>
            <a:r>
              <a:rPr lang="es-CL" dirty="0">
                <a:sym typeface="Wingdings" panose="05000000000000000000" pitchFamily="2" charset="2"/>
                <a:hlinkClick r:id="rId5"/>
              </a:rPr>
              <a:t>https://www.rstudio.com/wp-content/uploads/2015/03/rmarkdown-reference.pdf</a:t>
            </a:r>
            <a:endParaRPr lang="es-CL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L" dirty="0">
                <a:sym typeface="Wingdings" panose="05000000000000000000" pitchFamily="2" charset="2"/>
              </a:rPr>
              <a:t>Comunicando resultados con R 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sym typeface="Wingdings" panose="05000000000000000000" pitchFamily="2" charset="2"/>
                <a:hlinkClick r:id="rId6"/>
              </a:rPr>
              <a:t>https://www.rstudio.com/resources/videos/comunicando-resultados-con-r/</a:t>
            </a:r>
            <a:endParaRPr lang="es-CL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sym typeface="Wingdings" panose="05000000000000000000" pitchFamily="2" charset="2"/>
                <a:hlinkClick r:id="rId7"/>
              </a:rPr>
              <a:t>https://github.com/rstudio/webinars/blob/master/59-comunicando-con-R/comunicando-R.pdf</a:t>
            </a:r>
            <a:endParaRPr lang="es-CL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C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711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453195" y="571606"/>
            <a:ext cx="5975145" cy="44431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sz="5400" dirty="0">
                <a:solidFill>
                  <a:srgbClr val="88398A"/>
                </a:solidFill>
              </a:rPr>
              <a:t>Sabemos lo elemental… apliquémoslo</a:t>
            </a:r>
            <a:br>
              <a:rPr lang="es-CL" sz="5400" dirty="0">
                <a:solidFill>
                  <a:srgbClr val="88398A"/>
                </a:solidFill>
              </a:rPr>
            </a:br>
            <a:r>
              <a:rPr lang="es-CL" sz="5400" dirty="0">
                <a:solidFill>
                  <a:srgbClr val="88398A"/>
                </a:solidFill>
              </a:rPr>
              <a:t>y aprendamos más.</a:t>
            </a:r>
            <a:endParaRPr lang="en" sz="5400" dirty="0">
              <a:solidFill>
                <a:srgbClr val="88398A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FDA21EFE-940A-48FD-9F9C-92AE03547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11" y="2571750"/>
            <a:ext cx="309562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1211750"/>
            <a:ext cx="3663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>
                <a:solidFill>
                  <a:srgbClr val="88398A"/>
                </a:solidFill>
              </a:rPr>
              <a:t>H</a:t>
            </a:r>
            <a:r>
              <a:rPr lang="es-CL" sz="9600" dirty="0">
                <a:solidFill>
                  <a:srgbClr val="88398A"/>
                </a:solidFill>
              </a:rPr>
              <a:t>ola</a:t>
            </a:r>
            <a:r>
              <a:rPr lang="en" sz="9600" dirty="0">
                <a:solidFill>
                  <a:srgbClr val="88398A"/>
                </a:solidFill>
              </a:rPr>
              <a:t>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2517700"/>
            <a:ext cx="4586192" cy="131978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sz="3600" dirty="0"/>
              <a:t>Soy Gaby Sandoval</a:t>
            </a:r>
            <a:endParaRPr lang="en" sz="36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-CL" dirty="0">
                <a:solidFill>
                  <a:srgbClr val="000000"/>
                </a:solidFill>
              </a:rPr>
              <a:t>Y hoy estoy aquí porque quiero que juntas aprendamos a usar </a:t>
            </a:r>
            <a:r>
              <a:rPr lang="es-CL" dirty="0" err="1">
                <a:solidFill>
                  <a:srgbClr val="000000"/>
                </a:solidFill>
              </a:rPr>
              <a:t>Rmarkdown</a:t>
            </a:r>
            <a:r>
              <a:rPr lang="es-CL" dirty="0">
                <a:solidFill>
                  <a:srgbClr val="000000"/>
                </a:solidFill>
              </a:rPr>
              <a:t>.</a:t>
            </a: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3" name="Imagen 2" descr="Imagen que contiene mujer, persona, pared, pose&#10;&#10;Descripción generada con confianza muy alta">
            <a:extLst>
              <a:ext uri="{FF2B5EF4-FFF2-40B4-BE49-F238E27FC236}">
                <a16:creationId xmlns:a16="http://schemas.microsoft.com/office/drawing/2014/main" id="{4A2B5E31-3510-45C4-8CD3-9693920B9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41" y="1550264"/>
            <a:ext cx="1012718" cy="973477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049397" y="1279900"/>
            <a:ext cx="3830611" cy="36578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CL" b="1" dirty="0" err="1">
                <a:solidFill>
                  <a:srgbClr val="88398A"/>
                </a:solidFill>
              </a:rPr>
              <a:t>Markdown</a:t>
            </a:r>
            <a:endParaRPr lang="es-CL" b="1" dirty="0">
              <a:solidFill>
                <a:srgbClr val="88398A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dirty="0"/>
              <a:t>Lanzamiento 2004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dirty="0"/>
              <a:t>John </a:t>
            </a:r>
            <a:r>
              <a:rPr lang="es-CL" dirty="0" err="1"/>
              <a:t>Gruber</a:t>
            </a:r>
            <a:endParaRPr lang="es-CL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dirty="0"/>
              <a:t>Nació como herramienta de conversión de </a:t>
            </a:r>
            <a:r>
              <a:rPr lang="es-CL" u="sng" dirty="0"/>
              <a:t>texto plano</a:t>
            </a:r>
            <a:r>
              <a:rPr lang="es-CL" dirty="0"/>
              <a:t> a HTML.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dirty="0"/>
              <a:t>Tipo de formato compatible con muchas plataformas.</a:t>
            </a:r>
            <a:endParaRPr lang="en" dirty="0"/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 dirty="0" err="1"/>
              <a:t>Markdown</a:t>
            </a:r>
            <a:endParaRPr lang="en" dirty="0">
              <a:solidFill>
                <a:srgbClr val="88398A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16651A-6DED-41C7-A059-1FA2A0E2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621" y="1279900"/>
            <a:ext cx="3562132" cy="23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854424" y="1696004"/>
            <a:ext cx="5175961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¿</a:t>
            </a:r>
            <a:r>
              <a:rPr lang="es-CL" dirty="0"/>
              <a:t>Qué es </a:t>
            </a:r>
            <a:r>
              <a:rPr lang="es-CL" dirty="0" err="1"/>
              <a:t>Markdown</a:t>
            </a:r>
            <a:r>
              <a:rPr lang="en" dirty="0"/>
              <a:t>?</a:t>
            </a:r>
          </a:p>
        </p:txBody>
      </p:sp>
      <p:sp>
        <p:nvSpPr>
          <p:cNvPr id="4" name="Shape 128">
            <a:extLst>
              <a:ext uri="{FF2B5EF4-FFF2-40B4-BE49-F238E27FC236}">
                <a16:creationId xmlns:a16="http://schemas.microsoft.com/office/drawing/2014/main" id="{3779038A-B619-49DB-BCE9-27173D52390E}"/>
              </a:ext>
            </a:extLst>
          </p:cNvPr>
          <p:cNvSpPr txBox="1">
            <a:spLocks/>
          </p:cNvSpPr>
          <p:nvPr/>
        </p:nvSpPr>
        <p:spPr>
          <a:xfrm>
            <a:off x="4972918" y="2605872"/>
            <a:ext cx="3316658" cy="1918081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b="1" dirty="0">
                <a:solidFill>
                  <a:srgbClr val="FFFFFF"/>
                </a:solidFill>
              </a:rPr>
              <a:t>Texto</a:t>
            </a:r>
          </a:p>
          <a:p>
            <a:pPr algn="ctr"/>
            <a:r>
              <a:rPr lang="en" sz="1600" b="1" dirty="0">
                <a:solidFill>
                  <a:srgbClr val="FFFFFF"/>
                </a:solidFill>
              </a:rPr>
              <a:t>Código</a:t>
            </a:r>
          </a:p>
          <a:p>
            <a:pPr algn="ctr"/>
            <a:r>
              <a:rPr lang="en" sz="1600" b="1" dirty="0">
                <a:solidFill>
                  <a:srgbClr val="FFFFFF"/>
                </a:solidFill>
              </a:rPr>
              <a:t>Fó</a:t>
            </a:r>
            <a:r>
              <a:rPr lang="es-CL" sz="1600" b="1" dirty="0" err="1">
                <a:solidFill>
                  <a:srgbClr val="FFFFFF"/>
                </a:solidFill>
              </a:rPr>
              <a:t>rmulas</a:t>
            </a:r>
            <a:endParaRPr lang="es-CL" sz="1600" b="1" dirty="0">
              <a:solidFill>
                <a:srgbClr val="FFFFFF"/>
              </a:solidFill>
            </a:endParaRPr>
          </a:p>
          <a:p>
            <a:pPr algn="ctr"/>
            <a:r>
              <a:rPr lang="es-CL" sz="1600" b="1" dirty="0">
                <a:solidFill>
                  <a:srgbClr val="FFFFFF"/>
                </a:solidFill>
              </a:rPr>
              <a:t>Gráficos</a:t>
            </a:r>
          </a:p>
          <a:p>
            <a:pPr algn="ctr"/>
            <a:r>
              <a:rPr lang="es-CL" sz="1600" b="1" dirty="0">
                <a:solidFill>
                  <a:srgbClr val="FFFFFF"/>
                </a:solidFill>
              </a:rPr>
              <a:t>Presentaciones</a:t>
            </a:r>
          </a:p>
          <a:p>
            <a:pPr algn="ctr"/>
            <a:r>
              <a:rPr lang="es-CL" sz="1600" b="1" dirty="0">
                <a:solidFill>
                  <a:srgbClr val="FFFFFF"/>
                </a:solidFill>
              </a:rPr>
              <a:t>Varios formatos de output</a:t>
            </a:r>
          </a:p>
          <a:p>
            <a:pPr algn="ctr"/>
            <a:r>
              <a:rPr lang="es-CL" sz="1600" b="1" dirty="0">
                <a:solidFill>
                  <a:srgbClr val="FFFFFF"/>
                </a:solidFill>
              </a:rPr>
              <a:t>y muchas opciones más …</a:t>
            </a:r>
            <a:endParaRPr lang="en" sz="1600" b="1" dirty="0">
              <a:solidFill>
                <a:srgbClr val="FFFFFF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03D33A7-E64C-4E8A-A975-09805D45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08" y="2408119"/>
            <a:ext cx="2089636" cy="22664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4">
            <a:extLst>
              <a:ext uri="{FF2B5EF4-FFF2-40B4-BE49-F238E27FC236}">
                <a16:creationId xmlns:a16="http://schemas.microsoft.com/office/drawing/2014/main" id="{FD4A8FA2-3D02-4913-B5C6-6E77996DDF74}"/>
              </a:ext>
            </a:extLst>
          </p:cNvPr>
          <p:cNvSpPr txBox="1">
            <a:spLocks/>
          </p:cNvSpPr>
          <p:nvPr/>
        </p:nvSpPr>
        <p:spPr>
          <a:xfrm>
            <a:off x="602083" y="256252"/>
            <a:ext cx="7365189" cy="1687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Font typeface="Helvetica Neue"/>
              <a:buNone/>
            </a:pPr>
            <a:r>
              <a:rPr lang="es-CL" b="1" dirty="0">
                <a:solidFill>
                  <a:srgbClr val="88398A"/>
                </a:solidFill>
              </a:rPr>
              <a:t>Inicio y configuraciones</a:t>
            </a:r>
          </a:p>
          <a:p>
            <a:pPr>
              <a:buFont typeface="Helvetica Neue"/>
              <a:buNone/>
            </a:pPr>
            <a:endParaRPr lang="en" b="1" dirty="0">
              <a:solidFill>
                <a:srgbClr val="88398A"/>
              </a:solidFill>
            </a:endParaRPr>
          </a:p>
          <a:p>
            <a:pPr marL="285750" indent="-285750"/>
            <a:r>
              <a:rPr lang="es-CL" dirty="0"/>
              <a:t>File </a:t>
            </a:r>
            <a:r>
              <a:rPr lang="es-CL" dirty="0">
                <a:sym typeface="Wingdings" panose="05000000000000000000" pitchFamily="2" charset="2"/>
              </a:rPr>
              <a:t> New file  R </a:t>
            </a:r>
            <a:r>
              <a:rPr lang="es-CL" dirty="0" err="1">
                <a:sym typeface="Wingdings" panose="05000000000000000000" pitchFamily="2" charset="2"/>
              </a:rPr>
              <a:t>Markdown</a:t>
            </a:r>
            <a:endParaRPr lang="es-CL" dirty="0">
              <a:sym typeface="Wingdings" panose="05000000000000000000" pitchFamily="2" charset="2"/>
            </a:endParaRPr>
          </a:p>
          <a:p>
            <a:pPr lvl="2">
              <a:buFont typeface="Helvetica Neue"/>
              <a:buNone/>
            </a:pPr>
            <a:r>
              <a:rPr lang="es-CL" dirty="0">
                <a:sym typeface="Wingdings" panose="05000000000000000000" pitchFamily="2" charset="2"/>
              </a:rPr>
              <a:t>	</a:t>
            </a:r>
            <a:endParaRPr lang="en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7A709B-08F9-4978-AB9B-A29A4F5B3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3" b="4982"/>
          <a:stretch/>
        </p:blipFill>
        <p:spPr>
          <a:xfrm>
            <a:off x="442762" y="1377788"/>
            <a:ext cx="6497052" cy="35094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0A9496-94C4-4670-817E-2A044D34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763" y="1395914"/>
            <a:ext cx="2016237" cy="16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6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34">
            <a:extLst>
              <a:ext uri="{FF2B5EF4-FFF2-40B4-BE49-F238E27FC236}">
                <a16:creationId xmlns:a16="http://schemas.microsoft.com/office/drawing/2014/main" id="{DDB10048-B699-4376-94F7-7A45219F8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2083" y="256252"/>
            <a:ext cx="7365189" cy="16873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b="1" dirty="0">
                <a:solidFill>
                  <a:srgbClr val="88398A"/>
                </a:solidFill>
              </a:rPr>
              <a:t>Inicio y configuraciones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>
              <a:solidFill>
                <a:srgbClr val="88398A"/>
              </a:solidFill>
            </a:endParaRPr>
          </a:p>
          <a:p>
            <a:pPr marL="285750" indent="-285750"/>
            <a:r>
              <a:rPr lang="es-CL" dirty="0"/>
              <a:t>Vamos por partes…</a:t>
            </a:r>
            <a:endParaRPr lang="es-CL" dirty="0">
              <a:sym typeface="Wingdings" panose="05000000000000000000" pitchFamily="2" charset="2"/>
            </a:endParaRPr>
          </a:p>
          <a:p>
            <a:pPr lvl="2">
              <a:buNone/>
            </a:pPr>
            <a:r>
              <a:rPr lang="es-CL" dirty="0">
                <a:sym typeface="Wingdings" panose="05000000000000000000" pitchFamily="2" charset="2"/>
              </a:rPr>
              <a:t>	Aparece un documento con algunos ejemplos de muestra, 	podemos distinguir 3 estructuras básicas:</a:t>
            </a:r>
            <a:endParaRPr lang="en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6DE59E-6698-45FF-8803-B1F6D24E1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2" y="1914616"/>
            <a:ext cx="3362815" cy="1011670"/>
          </a:xfrm>
          <a:prstGeom prst="rect">
            <a:avLst/>
          </a:prstGeom>
        </p:spPr>
      </p:pic>
      <p:sp>
        <p:nvSpPr>
          <p:cNvPr id="13" name="Shape 390">
            <a:extLst>
              <a:ext uri="{FF2B5EF4-FFF2-40B4-BE49-F238E27FC236}">
                <a16:creationId xmlns:a16="http://schemas.microsoft.com/office/drawing/2014/main" id="{5D415F2C-B182-4364-84CE-C4F8843B9D1E}"/>
              </a:ext>
            </a:extLst>
          </p:cNvPr>
          <p:cNvSpPr/>
          <p:nvPr/>
        </p:nvSpPr>
        <p:spPr>
          <a:xfrm>
            <a:off x="4363747" y="2219176"/>
            <a:ext cx="416505" cy="43157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106344"/>
                </a:moveTo>
                <a:lnTo>
                  <a:pt x="81816" y="72000"/>
                </a:lnTo>
                <a:lnTo>
                  <a:pt x="10911" y="72000"/>
                </a:lnTo>
                <a:cubicBezTo>
                  <a:pt x="7894" y="72000"/>
                  <a:pt x="5455" y="68422"/>
                  <a:pt x="5455" y="64000"/>
                </a:cubicBezTo>
                <a:lnTo>
                  <a:pt x="5455" y="56000"/>
                </a:lnTo>
                <a:cubicBezTo>
                  <a:pt x="5455" y="51583"/>
                  <a:pt x="7894" y="48000"/>
                  <a:pt x="10911" y="48000"/>
                </a:cubicBezTo>
                <a:lnTo>
                  <a:pt x="81816" y="48000"/>
                </a:lnTo>
                <a:lnTo>
                  <a:pt x="81816" y="13655"/>
                </a:lnTo>
                <a:lnTo>
                  <a:pt x="113416" y="60000"/>
                </a:lnTo>
                <a:cubicBezTo>
                  <a:pt x="113416" y="60000"/>
                  <a:pt x="81816" y="106344"/>
                  <a:pt x="81816" y="106344"/>
                </a:cubicBezTo>
                <a:close/>
                <a:moveTo>
                  <a:pt x="119200" y="57172"/>
                </a:moveTo>
                <a:lnTo>
                  <a:pt x="81022" y="1177"/>
                </a:lnTo>
                <a:cubicBezTo>
                  <a:pt x="80527" y="450"/>
                  <a:pt x="79844" y="0"/>
                  <a:pt x="79088" y="0"/>
                </a:cubicBezTo>
                <a:cubicBezTo>
                  <a:pt x="77583" y="0"/>
                  <a:pt x="76361" y="1788"/>
                  <a:pt x="76361" y="4000"/>
                </a:cubicBezTo>
                <a:lnTo>
                  <a:pt x="76361" y="40000"/>
                </a:lnTo>
                <a:lnTo>
                  <a:pt x="10911" y="40000"/>
                </a:lnTo>
                <a:cubicBezTo>
                  <a:pt x="4883" y="40000"/>
                  <a:pt x="0" y="47166"/>
                  <a:pt x="0" y="56000"/>
                </a:cubicBezTo>
                <a:lnTo>
                  <a:pt x="0" y="64000"/>
                </a:lnTo>
                <a:cubicBezTo>
                  <a:pt x="0" y="72833"/>
                  <a:pt x="4883" y="80000"/>
                  <a:pt x="10911" y="80000"/>
                </a:cubicBezTo>
                <a:lnTo>
                  <a:pt x="76361" y="80000"/>
                </a:lnTo>
                <a:lnTo>
                  <a:pt x="76361" y="116000"/>
                </a:lnTo>
                <a:cubicBezTo>
                  <a:pt x="76361" y="118211"/>
                  <a:pt x="77583" y="120000"/>
                  <a:pt x="79088" y="120000"/>
                </a:cubicBezTo>
                <a:cubicBezTo>
                  <a:pt x="79844" y="120000"/>
                  <a:pt x="80527" y="119555"/>
                  <a:pt x="81016" y="118827"/>
                </a:cubicBezTo>
                <a:lnTo>
                  <a:pt x="119200" y="62833"/>
                </a:lnTo>
                <a:cubicBezTo>
                  <a:pt x="119694" y="62111"/>
                  <a:pt x="120000" y="61111"/>
                  <a:pt x="120000" y="60000"/>
                </a:cubicBezTo>
                <a:cubicBezTo>
                  <a:pt x="120000" y="58894"/>
                  <a:pt x="119694" y="57894"/>
                  <a:pt x="119200" y="57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390">
            <a:extLst>
              <a:ext uri="{FF2B5EF4-FFF2-40B4-BE49-F238E27FC236}">
                <a16:creationId xmlns:a16="http://schemas.microsoft.com/office/drawing/2014/main" id="{81AAF6FD-7A6E-4EFC-BF80-3FCF45DCB66D}"/>
              </a:ext>
            </a:extLst>
          </p:cNvPr>
          <p:cNvSpPr/>
          <p:nvPr/>
        </p:nvSpPr>
        <p:spPr>
          <a:xfrm>
            <a:off x="6147392" y="3169353"/>
            <a:ext cx="416505" cy="43157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106344"/>
                </a:moveTo>
                <a:lnTo>
                  <a:pt x="81816" y="72000"/>
                </a:lnTo>
                <a:lnTo>
                  <a:pt x="10911" y="72000"/>
                </a:lnTo>
                <a:cubicBezTo>
                  <a:pt x="7894" y="72000"/>
                  <a:pt x="5455" y="68422"/>
                  <a:pt x="5455" y="64000"/>
                </a:cubicBezTo>
                <a:lnTo>
                  <a:pt x="5455" y="56000"/>
                </a:lnTo>
                <a:cubicBezTo>
                  <a:pt x="5455" y="51583"/>
                  <a:pt x="7894" y="48000"/>
                  <a:pt x="10911" y="48000"/>
                </a:cubicBezTo>
                <a:lnTo>
                  <a:pt x="81816" y="48000"/>
                </a:lnTo>
                <a:lnTo>
                  <a:pt x="81816" y="13655"/>
                </a:lnTo>
                <a:lnTo>
                  <a:pt x="113416" y="60000"/>
                </a:lnTo>
                <a:cubicBezTo>
                  <a:pt x="113416" y="60000"/>
                  <a:pt x="81816" y="106344"/>
                  <a:pt x="81816" y="106344"/>
                </a:cubicBezTo>
                <a:close/>
                <a:moveTo>
                  <a:pt x="119200" y="57172"/>
                </a:moveTo>
                <a:lnTo>
                  <a:pt x="81022" y="1177"/>
                </a:lnTo>
                <a:cubicBezTo>
                  <a:pt x="80527" y="450"/>
                  <a:pt x="79844" y="0"/>
                  <a:pt x="79088" y="0"/>
                </a:cubicBezTo>
                <a:cubicBezTo>
                  <a:pt x="77583" y="0"/>
                  <a:pt x="76361" y="1788"/>
                  <a:pt x="76361" y="4000"/>
                </a:cubicBezTo>
                <a:lnTo>
                  <a:pt x="76361" y="40000"/>
                </a:lnTo>
                <a:lnTo>
                  <a:pt x="10911" y="40000"/>
                </a:lnTo>
                <a:cubicBezTo>
                  <a:pt x="4883" y="40000"/>
                  <a:pt x="0" y="47166"/>
                  <a:pt x="0" y="56000"/>
                </a:cubicBezTo>
                <a:lnTo>
                  <a:pt x="0" y="64000"/>
                </a:lnTo>
                <a:cubicBezTo>
                  <a:pt x="0" y="72833"/>
                  <a:pt x="4883" y="80000"/>
                  <a:pt x="10911" y="80000"/>
                </a:cubicBezTo>
                <a:lnTo>
                  <a:pt x="76361" y="80000"/>
                </a:lnTo>
                <a:lnTo>
                  <a:pt x="76361" y="116000"/>
                </a:lnTo>
                <a:cubicBezTo>
                  <a:pt x="76361" y="118211"/>
                  <a:pt x="77583" y="120000"/>
                  <a:pt x="79088" y="120000"/>
                </a:cubicBezTo>
                <a:cubicBezTo>
                  <a:pt x="79844" y="120000"/>
                  <a:pt x="80527" y="119555"/>
                  <a:pt x="81016" y="118827"/>
                </a:cubicBezTo>
                <a:lnTo>
                  <a:pt x="119200" y="62833"/>
                </a:lnTo>
                <a:cubicBezTo>
                  <a:pt x="119694" y="62111"/>
                  <a:pt x="120000" y="61111"/>
                  <a:pt x="120000" y="60000"/>
                </a:cubicBezTo>
                <a:cubicBezTo>
                  <a:pt x="120000" y="58894"/>
                  <a:pt x="119694" y="57894"/>
                  <a:pt x="119200" y="57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390">
            <a:extLst>
              <a:ext uri="{FF2B5EF4-FFF2-40B4-BE49-F238E27FC236}">
                <a16:creationId xmlns:a16="http://schemas.microsoft.com/office/drawing/2014/main" id="{B907CBD1-8DB5-4055-98E5-C66AB9D3AE6F}"/>
              </a:ext>
            </a:extLst>
          </p:cNvPr>
          <p:cNvSpPr/>
          <p:nvPr/>
        </p:nvSpPr>
        <p:spPr>
          <a:xfrm>
            <a:off x="6147392" y="4481881"/>
            <a:ext cx="416505" cy="43157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106344"/>
                </a:moveTo>
                <a:lnTo>
                  <a:pt x="81816" y="72000"/>
                </a:lnTo>
                <a:lnTo>
                  <a:pt x="10911" y="72000"/>
                </a:lnTo>
                <a:cubicBezTo>
                  <a:pt x="7894" y="72000"/>
                  <a:pt x="5455" y="68422"/>
                  <a:pt x="5455" y="64000"/>
                </a:cubicBezTo>
                <a:lnTo>
                  <a:pt x="5455" y="56000"/>
                </a:lnTo>
                <a:cubicBezTo>
                  <a:pt x="5455" y="51583"/>
                  <a:pt x="7894" y="48000"/>
                  <a:pt x="10911" y="48000"/>
                </a:cubicBezTo>
                <a:lnTo>
                  <a:pt x="81816" y="48000"/>
                </a:lnTo>
                <a:lnTo>
                  <a:pt x="81816" y="13655"/>
                </a:lnTo>
                <a:lnTo>
                  <a:pt x="113416" y="60000"/>
                </a:lnTo>
                <a:cubicBezTo>
                  <a:pt x="113416" y="60000"/>
                  <a:pt x="81816" y="106344"/>
                  <a:pt x="81816" y="106344"/>
                </a:cubicBezTo>
                <a:close/>
                <a:moveTo>
                  <a:pt x="119200" y="57172"/>
                </a:moveTo>
                <a:lnTo>
                  <a:pt x="81022" y="1177"/>
                </a:lnTo>
                <a:cubicBezTo>
                  <a:pt x="80527" y="450"/>
                  <a:pt x="79844" y="0"/>
                  <a:pt x="79088" y="0"/>
                </a:cubicBezTo>
                <a:cubicBezTo>
                  <a:pt x="77583" y="0"/>
                  <a:pt x="76361" y="1788"/>
                  <a:pt x="76361" y="4000"/>
                </a:cubicBezTo>
                <a:lnTo>
                  <a:pt x="76361" y="40000"/>
                </a:lnTo>
                <a:lnTo>
                  <a:pt x="10911" y="40000"/>
                </a:lnTo>
                <a:cubicBezTo>
                  <a:pt x="4883" y="40000"/>
                  <a:pt x="0" y="47166"/>
                  <a:pt x="0" y="56000"/>
                </a:cubicBezTo>
                <a:lnTo>
                  <a:pt x="0" y="64000"/>
                </a:lnTo>
                <a:cubicBezTo>
                  <a:pt x="0" y="72833"/>
                  <a:pt x="4883" y="80000"/>
                  <a:pt x="10911" y="80000"/>
                </a:cubicBezTo>
                <a:lnTo>
                  <a:pt x="76361" y="80000"/>
                </a:lnTo>
                <a:lnTo>
                  <a:pt x="76361" y="116000"/>
                </a:lnTo>
                <a:cubicBezTo>
                  <a:pt x="76361" y="118211"/>
                  <a:pt x="77583" y="120000"/>
                  <a:pt x="79088" y="120000"/>
                </a:cubicBezTo>
                <a:cubicBezTo>
                  <a:pt x="79844" y="120000"/>
                  <a:pt x="80527" y="119555"/>
                  <a:pt x="81016" y="118827"/>
                </a:cubicBezTo>
                <a:lnTo>
                  <a:pt x="119200" y="62833"/>
                </a:lnTo>
                <a:cubicBezTo>
                  <a:pt x="119694" y="62111"/>
                  <a:pt x="120000" y="61111"/>
                  <a:pt x="120000" y="60000"/>
                </a:cubicBezTo>
                <a:cubicBezTo>
                  <a:pt x="120000" y="58894"/>
                  <a:pt x="119694" y="57894"/>
                  <a:pt x="119200" y="57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D24CF5F-92F6-437A-A36A-5C5BE32309AD}"/>
              </a:ext>
            </a:extLst>
          </p:cNvPr>
          <p:cNvSpPr txBox="1"/>
          <p:nvPr/>
        </p:nvSpPr>
        <p:spPr>
          <a:xfrm>
            <a:off x="4956746" y="2173352"/>
            <a:ext cx="2053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Encabezamiento y preámbulo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674FC68-4EDA-4654-856C-6CE66B730AB7}"/>
              </a:ext>
            </a:extLst>
          </p:cNvPr>
          <p:cNvSpPr txBox="1"/>
          <p:nvPr/>
        </p:nvSpPr>
        <p:spPr>
          <a:xfrm>
            <a:off x="6442199" y="3250500"/>
            <a:ext cx="205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/>
              <a:t>Chunks</a:t>
            </a:r>
            <a:endParaRPr lang="es-C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06915B4-9FCC-4FE8-BC10-2091CA1BFE35}"/>
              </a:ext>
            </a:extLst>
          </p:cNvPr>
          <p:cNvSpPr txBox="1"/>
          <p:nvPr/>
        </p:nvSpPr>
        <p:spPr>
          <a:xfrm>
            <a:off x="6355644" y="4543778"/>
            <a:ext cx="205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Texto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5225AD6-30B3-45DA-8547-786AEC8EA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82" y="3046122"/>
            <a:ext cx="4956746" cy="75993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1FA98BC-A77F-410A-A53C-4DC8C2DE1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82" y="4008385"/>
            <a:ext cx="5228623" cy="10707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4">
            <a:extLst>
              <a:ext uri="{FF2B5EF4-FFF2-40B4-BE49-F238E27FC236}">
                <a16:creationId xmlns:a16="http://schemas.microsoft.com/office/drawing/2014/main" id="{2AA6F217-E1D0-4459-A528-FCD8789686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2083" y="256253"/>
            <a:ext cx="7140337" cy="106288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b="1" dirty="0">
                <a:solidFill>
                  <a:srgbClr val="88398A"/>
                </a:solidFill>
              </a:rPr>
              <a:t>Inicio y configuraciones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>
              <a:solidFill>
                <a:srgbClr val="88398A"/>
              </a:solidFill>
            </a:endParaRPr>
          </a:p>
          <a:p>
            <a:pPr marL="285750" indent="-285750"/>
            <a:r>
              <a:rPr lang="es-CL" dirty="0"/>
              <a:t>Activar el panel </a:t>
            </a:r>
            <a:r>
              <a:rPr lang="es-CL" dirty="0" err="1"/>
              <a:t>Viewer</a:t>
            </a:r>
            <a:endParaRPr lang="en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0DD573-1141-465D-9737-E8651B672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5" b="6011"/>
          <a:stretch/>
        </p:blipFill>
        <p:spPr>
          <a:xfrm>
            <a:off x="303853" y="1319135"/>
            <a:ext cx="6483246" cy="3478946"/>
          </a:xfrm>
          <a:prstGeom prst="rect">
            <a:avLst/>
          </a:prstGeom>
        </p:spPr>
      </p:pic>
      <p:sp>
        <p:nvSpPr>
          <p:cNvPr id="6" name="Shape 399">
            <a:extLst>
              <a:ext uri="{FF2B5EF4-FFF2-40B4-BE49-F238E27FC236}">
                <a16:creationId xmlns:a16="http://schemas.microsoft.com/office/drawing/2014/main" id="{3A8E3C3C-B0C5-4EFF-ACCA-8CF43111C0D3}"/>
              </a:ext>
            </a:extLst>
          </p:cNvPr>
          <p:cNvSpPr/>
          <p:nvPr/>
        </p:nvSpPr>
        <p:spPr>
          <a:xfrm>
            <a:off x="6286501" y="2107477"/>
            <a:ext cx="1201086" cy="8081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56533"/>
                </a:moveTo>
                <a:lnTo>
                  <a:pt x="87272" y="46361"/>
                </a:lnTo>
                <a:cubicBezTo>
                  <a:pt x="87272" y="44861"/>
                  <a:pt x="86055" y="43638"/>
                  <a:pt x="84544" y="43638"/>
                </a:cubicBezTo>
                <a:lnTo>
                  <a:pt x="81816" y="43638"/>
                </a:lnTo>
                <a:cubicBezTo>
                  <a:pt x="70688" y="44250"/>
                  <a:pt x="31055" y="48644"/>
                  <a:pt x="10827" y="78622"/>
                </a:cubicBezTo>
                <a:cubicBezTo>
                  <a:pt x="26716" y="28850"/>
                  <a:pt x="69933" y="22577"/>
                  <a:pt x="81816" y="21816"/>
                </a:cubicBezTo>
                <a:lnTo>
                  <a:pt x="84544" y="21816"/>
                </a:lnTo>
                <a:cubicBezTo>
                  <a:pt x="86055" y="21816"/>
                  <a:pt x="87272" y="20600"/>
                  <a:pt x="87272" y="19088"/>
                </a:cubicBezTo>
                <a:lnTo>
                  <a:pt x="87272" y="8922"/>
                </a:lnTo>
                <a:lnTo>
                  <a:pt x="113238" y="32727"/>
                </a:lnTo>
                <a:cubicBezTo>
                  <a:pt x="113238" y="32727"/>
                  <a:pt x="87272" y="56533"/>
                  <a:pt x="87272" y="56533"/>
                </a:cubicBezTo>
                <a:close/>
                <a:moveTo>
                  <a:pt x="119200" y="30800"/>
                </a:moveTo>
                <a:lnTo>
                  <a:pt x="86472" y="800"/>
                </a:lnTo>
                <a:cubicBezTo>
                  <a:pt x="85983" y="305"/>
                  <a:pt x="85300" y="0"/>
                  <a:pt x="84544" y="0"/>
                </a:cubicBezTo>
                <a:cubicBezTo>
                  <a:pt x="83038" y="0"/>
                  <a:pt x="81816" y="1222"/>
                  <a:pt x="81816" y="2727"/>
                </a:cubicBezTo>
                <a:lnTo>
                  <a:pt x="81816" y="16344"/>
                </a:lnTo>
                <a:cubicBezTo>
                  <a:pt x="67388" y="17500"/>
                  <a:pt x="0" y="27727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4233" y="120000"/>
                  <a:pt x="5455" y="118777"/>
                  <a:pt x="5455" y="117272"/>
                </a:cubicBezTo>
                <a:cubicBezTo>
                  <a:pt x="5455" y="89122"/>
                  <a:pt x="18983" y="69111"/>
                  <a:pt x="45833" y="57800"/>
                </a:cubicBezTo>
                <a:cubicBezTo>
                  <a:pt x="61627" y="51144"/>
                  <a:pt x="76022" y="49683"/>
                  <a:pt x="81816" y="49355"/>
                </a:cubicBezTo>
                <a:lnTo>
                  <a:pt x="81816" y="62727"/>
                </a:lnTo>
                <a:cubicBezTo>
                  <a:pt x="81816" y="64233"/>
                  <a:pt x="83038" y="65455"/>
                  <a:pt x="84544" y="65455"/>
                </a:cubicBezTo>
                <a:cubicBezTo>
                  <a:pt x="85300" y="65455"/>
                  <a:pt x="85983" y="65150"/>
                  <a:pt x="86472" y="64655"/>
                </a:cubicBezTo>
                <a:lnTo>
                  <a:pt x="119200" y="34655"/>
                </a:lnTo>
                <a:cubicBezTo>
                  <a:pt x="119694" y="34166"/>
                  <a:pt x="120000" y="33483"/>
                  <a:pt x="120000" y="32727"/>
                </a:cubicBezTo>
                <a:cubicBezTo>
                  <a:pt x="120000" y="31977"/>
                  <a:pt x="119694" y="31294"/>
                  <a:pt x="119200" y="308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73DBC74-53D1-4E90-AF25-F0DC01908617}"/>
              </a:ext>
            </a:extLst>
          </p:cNvPr>
          <p:cNvSpPr txBox="1"/>
          <p:nvPr/>
        </p:nvSpPr>
        <p:spPr>
          <a:xfrm>
            <a:off x="7516126" y="2140864"/>
            <a:ext cx="1517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Podemos ver como se actualiza el documento sin abrir otra ventana</a:t>
            </a:r>
            <a:endParaRPr lang="en" sz="1200" dirty="0"/>
          </a:p>
          <a:p>
            <a:pPr algn="ctr"/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99637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48AF4B4-0908-47A6-859F-D9934EEC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04" y="1561443"/>
            <a:ext cx="1634030" cy="553908"/>
          </a:xfrm>
          <a:prstGeom prst="rect">
            <a:avLst/>
          </a:prstGeom>
        </p:spPr>
      </p:pic>
      <p:sp>
        <p:nvSpPr>
          <p:cNvPr id="5" name="Shape 134">
            <a:extLst>
              <a:ext uri="{FF2B5EF4-FFF2-40B4-BE49-F238E27FC236}">
                <a16:creationId xmlns:a16="http://schemas.microsoft.com/office/drawing/2014/main" id="{F9882C68-BC3E-4E5C-9144-0B820234B6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2083" y="256253"/>
            <a:ext cx="7140337" cy="106288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b="1" dirty="0">
                <a:solidFill>
                  <a:srgbClr val="88398A"/>
                </a:solidFill>
              </a:rPr>
              <a:t>Inicio y configuraciones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>
              <a:solidFill>
                <a:srgbClr val="88398A"/>
              </a:solidFill>
            </a:endParaRPr>
          </a:p>
          <a:p>
            <a:pPr marL="285750" indent="-285750"/>
            <a:r>
              <a:rPr lang="es-CL" dirty="0"/>
              <a:t>Botones y comando útiles para iniciar</a:t>
            </a:r>
            <a:endParaRPr lang="en" dirty="0"/>
          </a:p>
        </p:txBody>
      </p:sp>
      <p:sp>
        <p:nvSpPr>
          <p:cNvPr id="6" name="Shape 390">
            <a:extLst>
              <a:ext uri="{FF2B5EF4-FFF2-40B4-BE49-F238E27FC236}">
                <a16:creationId xmlns:a16="http://schemas.microsoft.com/office/drawing/2014/main" id="{9EF33D82-B843-414E-8D1F-43C7CCCA6677}"/>
              </a:ext>
            </a:extLst>
          </p:cNvPr>
          <p:cNvSpPr/>
          <p:nvPr/>
        </p:nvSpPr>
        <p:spPr>
          <a:xfrm>
            <a:off x="3023678" y="1622611"/>
            <a:ext cx="416505" cy="43157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106344"/>
                </a:moveTo>
                <a:lnTo>
                  <a:pt x="81816" y="72000"/>
                </a:lnTo>
                <a:lnTo>
                  <a:pt x="10911" y="72000"/>
                </a:lnTo>
                <a:cubicBezTo>
                  <a:pt x="7894" y="72000"/>
                  <a:pt x="5455" y="68422"/>
                  <a:pt x="5455" y="64000"/>
                </a:cubicBezTo>
                <a:lnTo>
                  <a:pt x="5455" y="56000"/>
                </a:lnTo>
                <a:cubicBezTo>
                  <a:pt x="5455" y="51583"/>
                  <a:pt x="7894" y="48000"/>
                  <a:pt x="10911" y="48000"/>
                </a:cubicBezTo>
                <a:lnTo>
                  <a:pt x="81816" y="48000"/>
                </a:lnTo>
                <a:lnTo>
                  <a:pt x="81816" y="13655"/>
                </a:lnTo>
                <a:lnTo>
                  <a:pt x="113416" y="60000"/>
                </a:lnTo>
                <a:cubicBezTo>
                  <a:pt x="113416" y="60000"/>
                  <a:pt x="81816" y="106344"/>
                  <a:pt x="81816" y="106344"/>
                </a:cubicBezTo>
                <a:close/>
                <a:moveTo>
                  <a:pt x="119200" y="57172"/>
                </a:moveTo>
                <a:lnTo>
                  <a:pt x="81022" y="1177"/>
                </a:lnTo>
                <a:cubicBezTo>
                  <a:pt x="80527" y="450"/>
                  <a:pt x="79844" y="0"/>
                  <a:pt x="79088" y="0"/>
                </a:cubicBezTo>
                <a:cubicBezTo>
                  <a:pt x="77583" y="0"/>
                  <a:pt x="76361" y="1788"/>
                  <a:pt x="76361" y="4000"/>
                </a:cubicBezTo>
                <a:lnTo>
                  <a:pt x="76361" y="40000"/>
                </a:lnTo>
                <a:lnTo>
                  <a:pt x="10911" y="40000"/>
                </a:lnTo>
                <a:cubicBezTo>
                  <a:pt x="4883" y="40000"/>
                  <a:pt x="0" y="47166"/>
                  <a:pt x="0" y="56000"/>
                </a:cubicBezTo>
                <a:lnTo>
                  <a:pt x="0" y="64000"/>
                </a:lnTo>
                <a:cubicBezTo>
                  <a:pt x="0" y="72833"/>
                  <a:pt x="4883" y="80000"/>
                  <a:pt x="10911" y="80000"/>
                </a:cubicBezTo>
                <a:lnTo>
                  <a:pt x="76361" y="80000"/>
                </a:lnTo>
                <a:lnTo>
                  <a:pt x="76361" y="116000"/>
                </a:lnTo>
                <a:cubicBezTo>
                  <a:pt x="76361" y="118211"/>
                  <a:pt x="77583" y="120000"/>
                  <a:pt x="79088" y="120000"/>
                </a:cubicBezTo>
                <a:cubicBezTo>
                  <a:pt x="79844" y="120000"/>
                  <a:pt x="80527" y="119555"/>
                  <a:pt x="81016" y="118827"/>
                </a:cubicBezTo>
                <a:lnTo>
                  <a:pt x="119200" y="62833"/>
                </a:lnTo>
                <a:cubicBezTo>
                  <a:pt x="119694" y="62111"/>
                  <a:pt x="120000" y="61111"/>
                  <a:pt x="120000" y="60000"/>
                </a:cubicBezTo>
                <a:cubicBezTo>
                  <a:pt x="120000" y="58894"/>
                  <a:pt x="119694" y="57894"/>
                  <a:pt x="119200" y="57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37F623-C862-461E-9DFE-AE19DBCE7262}"/>
              </a:ext>
            </a:extLst>
          </p:cNvPr>
          <p:cNvSpPr/>
          <p:nvPr/>
        </p:nvSpPr>
        <p:spPr>
          <a:xfrm>
            <a:off x="3512094" y="1684508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Renderizar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698DF58-21F4-41CF-93C3-24E0CE02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843" y="1684508"/>
            <a:ext cx="723900" cy="35242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56B28F81-BA18-45BD-91B7-FCFBE7517F5F}"/>
              </a:ext>
            </a:extLst>
          </p:cNvPr>
          <p:cNvSpPr/>
          <p:nvPr/>
        </p:nvSpPr>
        <p:spPr>
          <a:xfrm>
            <a:off x="6309074" y="978624"/>
            <a:ext cx="2368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>
                <a:solidFill>
                  <a:srgbClr val="404040"/>
                </a:solidFill>
                <a:latin typeface="Source Sans Pro"/>
              </a:rPr>
              <a:t>En Windows: </a:t>
            </a:r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01A7E078-D2FF-4B7F-ADF3-CF9743BE7B08}"/>
              </a:ext>
            </a:extLst>
          </p:cNvPr>
          <p:cNvSpPr/>
          <p:nvPr/>
        </p:nvSpPr>
        <p:spPr>
          <a:xfrm rot="10800000">
            <a:off x="6487917" y="1652976"/>
            <a:ext cx="181303" cy="215237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A82EE51-BD2A-45C6-9A42-E3662EB01CE2}"/>
              </a:ext>
            </a:extLst>
          </p:cNvPr>
          <p:cNvSpPr/>
          <p:nvPr/>
        </p:nvSpPr>
        <p:spPr>
          <a:xfrm>
            <a:off x="6623978" y="1638237"/>
            <a:ext cx="14006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>
                <a:solidFill>
                  <a:srgbClr val="404040"/>
                </a:solidFill>
                <a:latin typeface="Source Sans Pro"/>
              </a:rPr>
              <a:t>+ </a:t>
            </a:r>
            <a:r>
              <a:rPr lang="es-CL" b="1" dirty="0" err="1">
                <a:solidFill>
                  <a:srgbClr val="404040"/>
                </a:solidFill>
                <a:latin typeface="Source Sans Pro"/>
              </a:rPr>
              <a:t>Ctrl</a:t>
            </a:r>
            <a:r>
              <a:rPr lang="es-CL" b="1" dirty="0">
                <a:solidFill>
                  <a:srgbClr val="404040"/>
                </a:solidFill>
                <a:latin typeface="Source Sans Pro"/>
              </a:rPr>
              <a:t> + K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53F6B15-F24F-473C-8F6E-83092B23F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04" y="2414361"/>
            <a:ext cx="1631731" cy="2354112"/>
          </a:xfrm>
          <a:prstGeom prst="rect">
            <a:avLst/>
          </a:prstGeom>
        </p:spPr>
      </p:pic>
      <p:sp>
        <p:nvSpPr>
          <p:cNvPr id="15" name="Shape 390">
            <a:extLst>
              <a:ext uri="{FF2B5EF4-FFF2-40B4-BE49-F238E27FC236}">
                <a16:creationId xmlns:a16="http://schemas.microsoft.com/office/drawing/2014/main" id="{0C741635-4AD0-4A34-917E-6E1564D020E7}"/>
              </a:ext>
            </a:extLst>
          </p:cNvPr>
          <p:cNvSpPr/>
          <p:nvPr/>
        </p:nvSpPr>
        <p:spPr>
          <a:xfrm>
            <a:off x="3057266" y="3101457"/>
            <a:ext cx="416505" cy="43157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106344"/>
                </a:moveTo>
                <a:lnTo>
                  <a:pt x="81816" y="72000"/>
                </a:lnTo>
                <a:lnTo>
                  <a:pt x="10911" y="72000"/>
                </a:lnTo>
                <a:cubicBezTo>
                  <a:pt x="7894" y="72000"/>
                  <a:pt x="5455" y="68422"/>
                  <a:pt x="5455" y="64000"/>
                </a:cubicBezTo>
                <a:lnTo>
                  <a:pt x="5455" y="56000"/>
                </a:lnTo>
                <a:cubicBezTo>
                  <a:pt x="5455" y="51583"/>
                  <a:pt x="7894" y="48000"/>
                  <a:pt x="10911" y="48000"/>
                </a:cubicBezTo>
                <a:lnTo>
                  <a:pt x="81816" y="48000"/>
                </a:lnTo>
                <a:lnTo>
                  <a:pt x="81816" y="13655"/>
                </a:lnTo>
                <a:lnTo>
                  <a:pt x="113416" y="60000"/>
                </a:lnTo>
                <a:cubicBezTo>
                  <a:pt x="113416" y="60000"/>
                  <a:pt x="81816" y="106344"/>
                  <a:pt x="81816" y="106344"/>
                </a:cubicBezTo>
                <a:close/>
                <a:moveTo>
                  <a:pt x="119200" y="57172"/>
                </a:moveTo>
                <a:lnTo>
                  <a:pt x="81022" y="1177"/>
                </a:lnTo>
                <a:cubicBezTo>
                  <a:pt x="80527" y="450"/>
                  <a:pt x="79844" y="0"/>
                  <a:pt x="79088" y="0"/>
                </a:cubicBezTo>
                <a:cubicBezTo>
                  <a:pt x="77583" y="0"/>
                  <a:pt x="76361" y="1788"/>
                  <a:pt x="76361" y="4000"/>
                </a:cubicBezTo>
                <a:lnTo>
                  <a:pt x="76361" y="40000"/>
                </a:lnTo>
                <a:lnTo>
                  <a:pt x="10911" y="40000"/>
                </a:lnTo>
                <a:cubicBezTo>
                  <a:pt x="4883" y="40000"/>
                  <a:pt x="0" y="47166"/>
                  <a:pt x="0" y="56000"/>
                </a:cubicBezTo>
                <a:lnTo>
                  <a:pt x="0" y="64000"/>
                </a:lnTo>
                <a:cubicBezTo>
                  <a:pt x="0" y="72833"/>
                  <a:pt x="4883" y="80000"/>
                  <a:pt x="10911" y="80000"/>
                </a:cubicBezTo>
                <a:lnTo>
                  <a:pt x="76361" y="80000"/>
                </a:lnTo>
                <a:lnTo>
                  <a:pt x="76361" y="116000"/>
                </a:lnTo>
                <a:cubicBezTo>
                  <a:pt x="76361" y="118211"/>
                  <a:pt x="77583" y="120000"/>
                  <a:pt x="79088" y="120000"/>
                </a:cubicBezTo>
                <a:cubicBezTo>
                  <a:pt x="79844" y="120000"/>
                  <a:pt x="80527" y="119555"/>
                  <a:pt x="81016" y="118827"/>
                </a:cubicBezTo>
                <a:lnTo>
                  <a:pt x="119200" y="62833"/>
                </a:lnTo>
                <a:cubicBezTo>
                  <a:pt x="119694" y="62111"/>
                  <a:pt x="120000" y="61111"/>
                  <a:pt x="120000" y="60000"/>
                </a:cubicBezTo>
                <a:cubicBezTo>
                  <a:pt x="120000" y="58894"/>
                  <a:pt x="119694" y="57894"/>
                  <a:pt x="119200" y="57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A2D4474-186C-4C7F-A07B-7DD9EC3FF5A8}"/>
              </a:ext>
            </a:extLst>
          </p:cNvPr>
          <p:cNvSpPr/>
          <p:nvPr/>
        </p:nvSpPr>
        <p:spPr>
          <a:xfrm>
            <a:off x="3545682" y="3163354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err="1"/>
              <a:t>Chunk</a:t>
            </a:r>
            <a:endParaRPr lang="es-CL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0EF5FD3-8A68-4962-AE2E-168F541352A6}"/>
              </a:ext>
            </a:extLst>
          </p:cNvPr>
          <p:cNvSpPr/>
          <p:nvPr/>
        </p:nvSpPr>
        <p:spPr>
          <a:xfrm>
            <a:off x="6488202" y="3132989"/>
            <a:ext cx="2368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 err="1">
                <a:solidFill>
                  <a:srgbClr val="404040"/>
                </a:solidFill>
                <a:latin typeface="Source Sans Pro"/>
              </a:rPr>
              <a:t>Ctrl</a:t>
            </a:r>
            <a:r>
              <a:rPr lang="es-CL" b="1" dirty="0">
                <a:solidFill>
                  <a:srgbClr val="404040"/>
                </a:solidFill>
                <a:latin typeface="Source Sans Pro"/>
              </a:rPr>
              <a:t> + </a:t>
            </a:r>
            <a:r>
              <a:rPr lang="es-CL" b="1" dirty="0" err="1">
                <a:solidFill>
                  <a:srgbClr val="404040"/>
                </a:solidFill>
                <a:latin typeface="Source Sans Pro"/>
              </a:rPr>
              <a:t>alt</a:t>
            </a:r>
            <a:r>
              <a:rPr lang="es-CL" b="1" dirty="0">
                <a:solidFill>
                  <a:srgbClr val="404040"/>
                </a:solidFill>
                <a:latin typeface="Source Sans Pro"/>
              </a:rPr>
              <a:t> + I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384C6E5-EF1E-4D50-9547-FEB6B06F51C6}"/>
              </a:ext>
            </a:extLst>
          </p:cNvPr>
          <p:cNvSpPr/>
          <p:nvPr/>
        </p:nvSpPr>
        <p:spPr>
          <a:xfrm>
            <a:off x="4481257" y="3165591"/>
            <a:ext cx="1616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 err="1">
                <a:solidFill>
                  <a:srgbClr val="404040"/>
                </a:solidFill>
                <a:latin typeface="Source Sans Pro"/>
              </a:rPr>
              <a:t>Cmd</a:t>
            </a:r>
            <a:r>
              <a:rPr lang="es-CL" b="1" dirty="0">
                <a:solidFill>
                  <a:srgbClr val="404040"/>
                </a:solidFill>
                <a:latin typeface="Source Sans Pro"/>
              </a:rPr>
              <a:t> + </a:t>
            </a:r>
            <a:r>
              <a:rPr lang="es-CL" b="1" dirty="0" err="1">
                <a:solidFill>
                  <a:srgbClr val="404040"/>
                </a:solidFill>
                <a:latin typeface="Source Sans Pro"/>
              </a:rPr>
              <a:t>Option</a:t>
            </a:r>
            <a:r>
              <a:rPr lang="es-CL" b="1" dirty="0">
                <a:solidFill>
                  <a:srgbClr val="404040"/>
                </a:solidFill>
                <a:latin typeface="Source Sans Pro"/>
              </a:rPr>
              <a:t> + I</a:t>
            </a:r>
            <a:endParaRPr lang="es-CL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AB69263-EB60-476A-86E9-5FBEDD5A17DD}"/>
              </a:ext>
            </a:extLst>
          </p:cNvPr>
          <p:cNvSpPr txBox="1"/>
          <p:nvPr/>
        </p:nvSpPr>
        <p:spPr>
          <a:xfrm>
            <a:off x="3575569" y="4388188"/>
            <a:ext cx="420474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/>
              <a:t>Nota: Al renderizar se ejecutan todos los </a:t>
            </a:r>
            <a:r>
              <a:rPr lang="es-CL" dirty="0" err="1"/>
              <a:t>chuncks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4733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4">
            <a:extLst>
              <a:ext uri="{FF2B5EF4-FFF2-40B4-BE49-F238E27FC236}">
                <a16:creationId xmlns:a16="http://schemas.microsoft.com/office/drawing/2014/main" id="{DA6583BA-6B74-4E12-A8D0-DB17BE9CF4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6536465" cy="6022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sz="2000" b="1" dirty="0" err="1">
                <a:solidFill>
                  <a:srgbClr val="88398A"/>
                </a:solidFill>
              </a:rPr>
              <a:t>Chunks</a:t>
            </a:r>
            <a:endParaRPr lang="es-CL" sz="2000" b="1" dirty="0">
              <a:solidFill>
                <a:srgbClr val="88398A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6C249D-3167-406A-BA26-AD4AA557F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32" b="28015"/>
          <a:stretch/>
        </p:blipFill>
        <p:spPr>
          <a:xfrm>
            <a:off x="402018" y="2454363"/>
            <a:ext cx="8100121" cy="1546990"/>
          </a:xfrm>
          <a:prstGeom prst="rect">
            <a:avLst/>
          </a:prstGeom>
        </p:spPr>
      </p:pic>
      <p:sp>
        <p:nvSpPr>
          <p:cNvPr id="10" name="Shape 397">
            <a:extLst>
              <a:ext uri="{FF2B5EF4-FFF2-40B4-BE49-F238E27FC236}">
                <a16:creationId xmlns:a16="http://schemas.microsoft.com/office/drawing/2014/main" id="{459AA5C9-E0A5-4115-9ECA-0B57EBB32E43}"/>
              </a:ext>
            </a:extLst>
          </p:cNvPr>
          <p:cNvSpPr/>
          <p:nvPr/>
        </p:nvSpPr>
        <p:spPr>
          <a:xfrm>
            <a:off x="1300741" y="2121109"/>
            <a:ext cx="632990" cy="5196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1" y="32727"/>
                </a:moveTo>
                <a:cubicBezTo>
                  <a:pt x="99405" y="32727"/>
                  <a:pt x="98183" y="33950"/>
                  <a:pt x="98183" y="35455"/>
                </a:cubicBezTo>
                <a:lnTo>
                  <a:pt x="98183" y="38183"/>
                </a:lnTo>
                <a:cubicBezTo>
                  <a:pt x="97422" y="50066"/>
                  <a:pt x="91150" y="93283"/>
                  <a:pt x="41377" y="109172"/>
                </a:cubicBezTo>
                <a:cubicBezTo>
                  <a:pt x="71355" y="88944"/>
                  <a:pt x="75750" y="49311"/>
                  <a:pt x="76361" y="38183"/>
                </a:cubicBezTo>
                <a:lnTo>
                  <a:pt x="76361" y="35455"/>
                </a:lnTo>
                <a:cubicBezTo>
                  <a:pt x="76361" y="33950"/>
                  <a:pt x="75138" y="32727"/>
                  <a:pt x="73638" y="32727"/>
                </a:cubicBezTo>
                <a:lnTo>
                  <a:pt x="63466" y="32727"/>
                </a:lnTo>
                <a:lnTo>
                  <a:pt x="87272" y="6761"/>
                </a:lnTo>
                <a:lnTo>
                  <a:pt x="111077" y="32727"/>
                </a:lnTo>
                <a:cubicBezTo>
                  <a:pt x="111077" y="32727"/>
                  <a:pt x="100911" y="32727"/>
                  <a:pt x="100911" y="32727"/>
                </a:cubicBezTo>
                <a:close/>
                <a:moveTo>
                  <a:pt x="119200" y="33527"/>
                </a:moveTo>
                <a:lnTo>
                  <a:pt x="89200" y="800"/>
                </a:lnTo>
                <a:cubicBezTo>
                  <a:pt x="88705" y="305"/>
                  <a:pt x="88027" y="0"/>
                  <a:pt x="87272" y="0"/>
                </a:cubicBezTo>
                <a:cubicBezTo>
                  <a:pt x="86516" y="0"/>
                  <a:pt x="85833" y="305"/>
                  <a:pt x="85344" y="800"/>
                </a:cubicBezTo>
                <a:lnTo>
                  <a:pt x="55344" y="33527"/>
                </a:lnTo>
                <a:cubicBezTo>
                  <a:pt x="54850" y="34022"/>
                  <a:pt x="54544" y="34705"/>
                  <a:pt x="54544" y="35455"/>
                </a:cubicBezTo>
                <a:cubicBezTo>
                  <a:pt x="54544" y="36961"/>
                  <a:pt x="55766" y="38183"/>
                  <a:pt x="57272" y="38183"/>
                </a:cubicBezTo>
                <a:lnTo>
                  <a:pt x="70638" y="38183"/>
                </a:lnTo>
                <a:cubicBezTo>
                  <a:pt x="70316" y="43977"/>
                  <a:pt x="68855" y="58372"/>
                  <a:pt x="62200" y="74172"/>
                </a:cubicBezTo>
                <a:cubicBezTo>
                  <a:pt x="50888" y="101022"/>
                  <a:pt x="30877" y="114544"/>
                  <a:pt x="2727" y="114544"/>
                </a:cubicBezTo>
                <a:cubicBezTo>
                  <a:pt x="1216" y="114544"/>
                  <a:pt x="0" y="115766"/>
                  <a:pt x="0" y="117272"/>
                </a:cubicBezTo>
                <a:cubicBezTo>
                  <a:pt x="0" y="118777"/>
                  <a:pt x="1216" y="120000"/>
                  <a:pt x="2727" y="120000"/>
                </a:cubicBezTo>
                <a:cubicBezTo>
                  <a:pt x="92277" y="120000"/>
                  <a:pt x="102500" y="52611"/>
                  <a:pt x="103655" y="38183"/>
                </a:cubicBezTo>
                <a:lnTo>
                  <a:pt x="117272" y="38183"/>
                </a:lnTo>
                <a:cubicBezTo>
                  <a:pt x="118777" y="38183"/>
                  <a:pt x="120000" y="36961"/>
                  <a:pt x="120000" y="35455"/>
                </a:cubicBezTo>
                <a:cubicBezTo>
                  <a:pt x="120000" y="34705"/>
                  <a:pt x="119694" y="34022"/>
                  <a:pt x="119200" y="335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E1F79D8-401B-42CD-AD70-4EC200267E20}"/>
              </a:ext>
            </a:extLst>
          </p:cNvPr>
          <p:cNvSpPr txBox="1"/>
          <p:nvPr/>
        </p:nvSpPr>
        <p:spPr>
          <a:xfrm>
            <a:off x="905204" y="1474220"/>
            <a:ext cx="322458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1200" dirty="0"/>
              <a:t>Aquí se pueden escribir las características del </a:t>
            </a:r>
            <a:r>
              <a:rPr lang="es-CL" sz="1200" dirty="0" err="1"/>
              <a:t>chunk</a:t>
            </a:r>
            <a:r>
              <a:rPr lang="es-CL" sz="1200" dirty="0"/>
              <a:t> {r…}</a:t>
            </a:r>
          </a:p>
        </p:txBody>
      </p:sp>
      <p:sp>
        <p:nvSpPr>
          <p:cNvPr id="13" name="Shape 399">
            <a:extLst>
              <a:ext uri="{FF2B5EF4-FFF2-40B4-BE49-F238E27FC236}">
                <a16:creationId xmlns:a16="http://schemas.microsoft.com/office/drawing/2014/main" id="{36B0ACD5-AC90-42E3-85CC-87BD97DB06BF}"/>
              </a:ext>
            </a:extLst>
          </p:cNvPr>
          <p:cNvSpPr/>
          <p:nvPr/>
        </p:nvSpPr>
        <p:spPr>
          <a:xfrm>
            <a:off x="4330286" y="1895280"/>
            <a:ext cx="1073669" cy="6022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56533"/>
                </a:moveTo>
                <a:lnTo>
                  <a:pt x="87272" y="46361"/>
                </a:lnTo>
                <a:cubicBezTo>
                  <a:pt x="87272" y="44861"/>
                  <a:pt x="86055" y="43638"/>
                  <a:pt x="84544" y="43638"/>
                </a:cubicBezTo>
                <a:lnTo>
                  <a:pt x="81816" y="43638"/>
                </a:lnTo>
                <a:cubicBezTo>
                  <a:pt x="70688" y="44250"/>
                  <a:pt x="31055" y="48644"/>
                  <a:pt x="10827" y="78622"/>
                </a:cubicBezTo>
                <a:cubicBezTo>
                  <a:pt x="26716" y="28850"/>
                  <a:pt x="69933" y="22577"/>
                  <a:pt x="81816" y="21816"/>
                </a:cubicBezTo>
                <a:lnTo>
                  <a:pt x="84544" y="21816"/>
                </a:lnTo>
                <a:cubicBezTo>
                  <a:pt x="86055" y="21816"/>
                  <a:pt x="87272" y="20600"/>
                  <a:pt x="87272" y="19088"/>
                </a:cubicBezTo>
                <a:lnTo>
                  <a:pt x="87272" y="8922"/>
                </a:lnTo>
                <a:lnTo>
                  <a:pt x="113238" y="32727"/>
                </a:lnTo>
                <a:cubicBezTo>
                  <a:pt x="113238" y="32727"/>
                  <a:pt x="87272" y="56533"/>
                  <a:pt x="87272" y="56533"/>
                </a:cubicBezTo>
                <a:close/>
                <a:moveTo>
                  <a:pt x="119200" y="30800"/>
                </a:moveTo>
                <a:lnTo>
                  <a:pt x="86472" y="800"/>
                </a:lnTo>
                <a:cubicBezTo>
                  <a:pt x="85983" y="305"/>
                  <a:pt x="85300" y="0"/>
                  <a:pt x="84544" y="0"/>
                </a:cubicBezTo>
                <a:cubicBezTo>
                  <a:pt x="83038" y="0"/>
                  <a:pt x="81816" y="1222"/>
                  <a:pt x="81816" y="2727"/>
                </a:cubicBezTo>
                <a:lnTo>
                  <a:pt x="81816" y="16344"/>
                </a:lnTo>
                <a:cubicBezTo>
                  <a:pt x="67388" y="17500"/>
                  <a:pt x="0" y="27727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4233" y="120000"/>
                  <a:pt x="5455" y="118777"/>
                  <a:pt x="5455" y="117272"/>
                </a:cubicBezTo>
                <a:cubicBezTo>
                  <a:pt x="5455" y="89122"/>
                  <a:pt x="18983" y="69111"/>
                  <a:pt x="45833" y="57800"/>
                </a:cubicBezTo>
                <a:cubicBezTo>
                  <a:pt x="61627" y="51144"/>
                  <a:pt x="76022" y="49683"/>
                  <a:pt x="81816" y="49355"/>
                </a:cubicBezTo>
                <a:lnTo>
                  <a:pt x="81816" y="62727"/>
                </a:lnTo>
                <a:cubicBezTo>
                  <a:pt x="81816" y="64233"/>
                  <a:pt x="83038" y="65455"/>
                  <a:pt x="84544" y="65455"/>
                </a:cubicBezTo>
                <a:cubicBezTo>
                  <a:pt x="85300" y="65455"/>
                  <a:pt x="85983" y="65150"/>
                  <a:pt x="86472" y="64655"/>
                </a:cubicBezTo>
                <a:lnTo>
                  <a:pt x="119200" y="34655"/>
                </a:lnTo>
                <a:cubicBezTo>
                  <a:pt x="119694" y="34166"/>
                  <a:pt x="120000" y="33483"/>
                  <a:pt x="120000" y="32727"/>
                </a:cubicBezTo>
                <a:cubicBezTo>
                  <a:pt x="120000" y="31977"/>
                  <a:pt x="119694" y="31294"/>
                  <a:pt x="119200" y="308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6DCD5C0-4BCD-4431-B792-A16C31B54955}"/>
              </a:ext>
            </a:extLst>
          </p:cNvPr>
          <p:cNvSpPr txBox="1"/>
          <p:nvPr/>
        </p:nvSpPr>
        <p:spPr>
          <a:xfrm>
            <a:off x="5463744" y="1345378"/>
            <a:ext cx="201617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1050" dirty="0"/>
              <a:t>Seleccionar las características del </a:t>
            </a:r>
            <a:r>
              <a:rPr lang="es-CL" sz="1050" dirty="0" err="1"/>
              <a:t>chunk</a:t>
            </a:r>
            <a:r>
              <a:rPr lang="es-CL" sz="1050" dirty="0"/>
              <a:t>, para una ejecutar y tener una vista previa del </a:t>
            </a:r>
            <a:r>
              <a:rPr lang="es-CL" sz="1050" dirty="0" err="1"/>
              <a:t>chunk</a:t>
            </a:r>
            <a:r>
              <a:rPr lang="es-CL" sz="1050" dirty="0"/>
              <a:t> presionamos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B1CDC81-A4E1-4B22-A22E-3FC26D01AAF5}"/>
              </a:ext>
            </a:extLst>
          </p:cNvPr>
          <p:cNvSpPr/>
          <p:nvPr/>
        </p:nvSpPr>
        <p:spPr>
          <a:xfrm rot="5400000">
            <a:off x="6821882" y="1901210"/>
            <a:ext cx="157397" cy="127416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73269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378</Words>
  <Application>Microsoft Office PowerPoint</Application>
  <PresentationFormat>Presentación en pantalla (16:9)</PresentationFormat>
  <Paragraphs>68</Paragraphs>
  <Slides>14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Helvetica Neue</vt:lpstr>
      <vt:lpstr>Arial</vt:lpstr>
      <vt:lpstr>Courier</vt:lpstr>
      <vt:lpstr>Titillium Web</vt:lpstr>
      <vt:lpstr>Wingdings</vt:lpstr>
      <vt:lpstr>Calibri</vt:lpstr>
      <vt:lpstr>Source Sans Pro</vt:lpstr>
      <vt:lpstr>R-Ladies Template</vt:lpstr>
      <vt:lpstr>RMarkdown</vt:lpstr>
      <vt:lpstr>Hola!</vt:lpstr>
      <vt:lpstr>Markdown</vt:lpstr>
      <vt:lpstr>¿Qué es Markdown?</vt:lpstr>
      <vt:lpstr>Presentación de PowerPoint</vt:lpstr>
      <vt:lpstr>Presentación de PowerPoint</vt:lpstr>
      <vt:lpstr>Presentación de PowerPoint</vt:lpstr>
      <vt:lpstr>Presentación de PowerPoint</vt:lpstr>
      <vt:lpstr>Chunks</vt:lpstr>
      <vt:lpstr>Chunks</vt:lpstr>
      <vt:lpstr>Formato de texto con Markdown</vt:lpstr>
      <vt:lpstr>Formato de texto con Markdown</vt:lpstr>
      <vt:lpstr>Presentación de PowerPoint</vt:lpstr>
      <vt:lpstr>Sabemos lo elemental… apliquémoslo y aprendamos más.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RMarkdown</dc:title>
  <dc:creator>Gabriela Sandoval</dc:creator>
  <cp:lastModifiedBy>Gabriela Sandoval</cp:lastModifiedBy>
  <cp:revision>21</cp:revision>
  <dcterms:modified xsi:type="dcterms:W3CDTF">2019-09-09T03:43:29Z</dcterms:modified>
</cp:coreProperties>
</file>