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58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272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13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43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591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8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50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19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7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904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163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8942-65F6-4D5E-AC51-BEF5B087D84B}" type="datetimeFigureOut">
              <a:rPr lang="ro-RO" smtClean="0"/>
              <a:t>24.10.2019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202E-23F8-4727-9510-98C6CC6090A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72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60000"/>
                <a:lumOff val="40000"/>
              </a:schemeClr>
            </a:gs>
            <a:gs pos="28000">
              <a:schemeClr val="tx2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04CF-EEFE-48F3-B777-5FCFA85F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Franklin Gothic Medium" panose="020B0603020102020204" pitchFamily="34" charset="0"/>
              </a:rPr>
              <a:t>Caracteristicile</a:t>
            </a:r>
            <a:r>
              <a:rPr lang="en-US" b="1" dirty="0">
                <a:latin typeface="Franklin Gothic Medium" panose="020B0603020102020204" pitchFamily="34" charset="0"/>
              </a:rPr>
              <a:t> </a:t>
            </a:r>
            <a:r>
              <a:rPr lang="en-US" b="1" dirty="0" err="1">
                <a:latin typeface="Franklin Gothic Medium" panose="020B0603020102020204" pitchFamily="34" charset="0"/>
              </a:rPr>
              <a:t>cantecului</a:t>
            </a:r>
            <a:r>
              <a:rPr lang="en-US" b="1" dirty="0">
                <a:latin typeface="Franklin Gothic Medium" panose="020B0603020102020204" pitchFamily="34" charset="0"/>
              </a:rPr>
              <a:t> popular</a:t>
            </a:r>
            <a:endParaRPr lang="ro-RO" b="1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7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75000"/>
              </a:schemeClr>
            </a:gs>
            <a:gs pos="45000">
              <a:schemeClr val="bg2"/>
            </a:gs>
            <a:gs pos="0">
              <a:schemeClr val="accent4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36C4F-6279-4CC3-9677-4F65C0A59DB1}"/>
              </a:ext>
            </a:extLst>
          </p:cNvPr>
          <p:cNvSpPr txBox="1"/>
          <p:nvPr/>
        </p:nvSpPr>
        <p:spPr>
          <a:xfrm>
            <a:off x="834043" y="1030779"/>
            <a:ext cx="105239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mic Sans MS" panose="030F0702030302020204" pitchFamily="66" charset="0"/>
              </a:rPr>
              <a:t>În ceea ce </a:t>
            </a:r>
            <a:r>
              <a:rPr lang="ro-RO" sz="2400" dirty="0" err="1">
                <a:latin typeface="Comic Sans MS" panose="030F0702030302020204" pitchFamily="66" charset="0"/>
              </a:rPr>
              <a:t>priveşte</a:t>
            </a:r>
            <a:r>
              <a:rPr lang="ro-RO" sz="2400" dirty="0">
                <a:latin typeface="Comic Sans MS" panose="030F0702030302020204" pitchFamily="66" charset="0"/>
              </a:rPr>
              <a:t> folclorul muzical, trebuie să precizăm că </a:t>
            </a:r>
            <a:r>
              <a:rPr lang="en-US" sz="2400" dirty="0">
                <a:latin typeface="Comic Sans MS" panose="030F0702030302020204" pitchFamily="66" charset="0"/>
              </a:rPr>
              <a:t>in </a:t>
            </a:r>
            <a:r>
              <a:rPr lang="en-US" sz="2400" dirty="0" err="1">
                <a:latin typeface="Comic Sans MS" panose="030F0702030302020204" pitchFamily="66" charset="0"/>
              </a:rPr>
              <a:t>Ardeal</a:t>
            </a:r>
            <a:r>
              <a:rPr lang="ro-RO" sz="2400" dirty="0">
                <a:latin typeface="Comic Sans MS" panose="030F0702030302020204" pitchFamily="66" charset="0"/>
              </a:rPr>
              <a:t>, ca de altfel </a:t>
            </a:r>
            <a:r>
              <a:rPr lang="ro-RO" sz="2400" dirty="0" err="1">
                <a:latin typeface="Comic Sans MS" panose="030F0702030302020204" pitchFamily="66" charset="0"/>
              </a:rPr>
              <a:t>şi</a:t>
            </a:r>
            <a:r>
              <a:rPr lang="ro-RO" sz="2400" dirty="0">
                <a:latin typeface="Comic Sans MS" panose="030F0702030302020204" pitchFamily="66" charset="0"/>
              </a:rPr>
              <a:t> la alte </a:t>
            </a:r>
            <a:r>
              <a:rPr lang="en-US" sz="2400" dirty="0" err="1">
                <a:latin typeface="Comic Sans MS" panose="030F0702030302020204" pitchFamily="66" charset="0"/>
              </a:rPr>
              <a:t>regiuni</a:t>
            </a:r>
            <a:r>
              <a:rPr lang="en-US" sz="2400" dirty="0">
                <a:latin typeface="Comic Sans MS" panose="030F0702030302020204" pitchFamily="66" charset="0"/>
              </a:rPr>
              <a:t> ale </a:t>
            </a:r>
            <a:r>
              <a:rPr lang="en-US" sz="2400" dirty="0" err="1">
                <a:latin typeface="Comic Sans MS" panose="030F0702030302020204" pitchFamily="66" charset="0"/>
              </a:rPr>
              <a:t>tarii</a:t>
            </a:r>
            <a:r>
              <a:rPr lang="ro-RO" sz="2400" dirty="0">
                <a:latin typeface="Comic Sans MS" panose="030F0702030302020204" pitchFamily="66" charset="0"/>
              </a:rPr>
              <a:t>, s-a creat o artă colectivă, cu un limbaj muzical propriu, care </a:t>
            </a:r>
            <a:r>
              <a:rPr lang="ro-RO" sz="2400" dirty="0" err="1">
                <a:latin typeface="Comic Sans MS" panose="030F0702030302020204" pitchFamily="66" charset="0"/>
              </a:rPr>
              <a:t>precede</a:t>
            </a:r>
            <a:r>
              <a:rPr lang="ro-RO" sz="2400" dirty="0">
                <a:latin typeface="Comic Sans MS" panose="030F0702030302020204" pitchFamily="66" charset="0"/>
              </a:rPr>
              <a:t> arta scrisă, profesionistă. Limbajul său muzical, a cărui geneză </a:t>
            </a:r>
            <a:r>
              <a:rPr lang="ro-RO" sz="2400" dirty="0" err="1">
                <a:latin typeface="Comic Sans MS" panose="030F0702030302020204" pitchFamily="66" charset="0"/>
              </a:rPr>
              <a:t>şi</a:t>
            </a:r>
            <a:r>
              <a:rPr lang="ro-RO" sz="2400" dirty="0">
                <a:latin typeface="Comic Sans MS" panose="030F0702030302020204" pitchFamily="66" charset="0"/>
              </a:rPr>
              <a:t> </a:t>
            </a:r>
            <a:r>
              <a:rPr lang="ro-RO" sz="2400" dirty="0" err="1">
                <a:latin typeface="Comic Sans MS" panose="030F0702030302020204" pitchFamily="66" charset="0"/>
              </a:rPr>
              <a:t>evoluţie</a:t>
            </a:r>
            <a:r>
              <a:rPr lang="ro-RO" sz="2400" dirty="0">
                <a:latin typeface="Comic Sans MS" panose="030F0702030302020204" pitchFamily="66" charset="0"/>
              </a:rPr>
              <a:t> au fost determinate de </a:t>
            </a:r>
            <a:r>
              <a:rPr lang="ro-RO" sz="2400" dirty="0" err="1">
                <a:latin typeface="Comic Sans MS" panose="030F0702030302020204" pitchFamily="66" charset="0"/>
              </a:rPr>
              <a:t>anumiţi</a:t>
            </a:r>
            <a:r>
              <a:rPr lang="ro-RO" sz="2400" dirty="0">
                <a:latin typeface="Comic Sans MS" panose="030F0702030302020204" pitchFamily="66" charset="0"/>
              </a:rPr>
              <a:t> factori (economic, politici, geografici, psihici etc.) </a:t>
            </a:r>
            <a:r>
              <a:rPr lang="ro-RO" sz="2400" dirty="0" err="1">
                <a:latin typeface="Comic Sans MS" panose="030F0702030302020204" pitchFamily="66" charset="0"/>
              </a:rPr>
              <a:t>şi</a:t>
            </a:r>
            <a:r>
              <a:rPr lang="ro-RO" sz="2400" dirty="0">
                <a:latin typeface="Comic Sans MS" panose="030F0702030302020204" pitchFamily="66" charset="0"/>
              </a:rPr>
              <a:t> de </a:t>
            </a:r>
            <a:r>
              <a:rPr lang="ro-RO" sz="2400" dirty="0" err="1">
                <a:latin typeface="Comic Sans MS" panose="030F0702030302020204" pitchFamily="66" charset="0"/>
              </a:rPr>
              <a:t>condiţii</a:t>
            </a:r>
            <a:r>
              <a:rPr lang="ro-RO" sz="2400" dirty="0">
                <a:latin typeface="Comic Sans MS" panose="030F0702030302020204" pitchFamily="66" charset="0"/>
              </a:rPr>
              <a:t> istorice concrete de dezvoltare, se </a:t>
            </a:r>
            <a:r>
              <a:rPr lang="ro-RO" sz="2400" dirty="0" err="1">
                <a:latin typeface="Comic Sans MS" panose="030F0702030302020204" pitchFamily="66" charset="0"/>
              </a:rPr>
              <a:t>deosebeşte</a:t>
            </a:r>
            <a:r>
              <a:rPr lang="ro-RO" sz="2400" dirty="0">
                <a:latin typeface="Comic Sans MS" panose="030F0702030302020204" pitchFamily="66" charset="0"/>
              </a:rPr>
              <a:t>, în elementele sale </a:t>
            </a:r>
            <a:r>
              <a:rPr lang="ro-RO" sz="2400" dirty="0" err="1">
                <a:latin typeface="Comic Sans MS" panose="030F0702030302020204" pitchFamily="66" charset="0"/>
              </a:rPr>
              <a:t>esenţiale</a:t>
            </a:r>
            <a:r>
              <a:rPr lang="ro-RO" sz="2400" dirty="0">
                <a:latin typeface="Comic Sans MS" panose="030F0702030302020204" pitchFamily="66" charset="0"/>
              </a:rPr>
              <a:t>, de limbajul muzical al altor </a:t>
            </a:r>
            <a:r>
              <a:rPr lang="en-US" sz="2400" dirty="0" err="1">
                <a:latin typeface="Comic Sans MS" panose="030F0702030302020204" pitchFamily="66" charset="0"/>
              </a:rPr>
              <a:t>regiuni</a:t>
            </a:r>
            <a:r>
              <a:rPr lang="en-US" sz="2400" dirty="0">
                <a:latin typeface="Comic Sans MS" panose="030F0702030302020204" pitchFamily="66" charset="0"/>
              </a:rPr>
              <a:t>. </a:t>
            </a:r>
          </a:p>
          <a:p>
            <a:r>
              <a:rPr lang="en-US" sz="2400" dirty="0" err="1">
                <a:latin typeface="Comic Sans MS" panose="030F0702030302020204" pitchFamily="66" charset="0"/>
              </a:rPr>
              <a:t>Muzica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populara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ardeleneasca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este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considerata</a:t>
            </a:r>
            <a:r>
              <a:rPr lang="en-US" sz="2400" dirty="0">
                <a:latin typeface="Comic Sans MS" panose="030F0702030302020204" pitchFamily="66" charset="0"/>
              </a:rPr>
              <a:t> ca un </a:t>
            </a:r>
            <a:r>
              <a:rPr lang="en-US" sz="2400" dirty="0" err="1">
                <a:latin typeface="Comic Sans MS" panose="030F0702030302020204" pitchFamily="66" charset="0"/>
              </a:rPr>
              <a:t>fel</a:t>
            </a:r>
            <a:r>
              <a:rPr lang="en-US" sz="2400" dirty="0">
                <a:latin typeface="Comic Sans MS" panose="030F0702030302020204" pitchFamily="66" charset="0"/>
              </a:rPr>
              <a:t> de </a:t>
            </a:r>
            <a:r>
              <a:rPr lang="en-US" sz="2400" dirty="0" err="1">
                <a:latin typeface="Comic Sans MS" panose="030F0702030302020204" pitchFamily="66" charset="0"/>
              </a:rPr>
              <a:t>leac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miraculos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pentru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toti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cei</a:t>
            </a:r>
            <a:r>
              <a:rPr lang="en-US" sz="2400" dirty="0">
                <a:latin typeface="Comic Sans MS" panose="030F0702030302020204" pitchFamily="66" charset="0"/>
              </a:rPr>
              <a:t> care sunt </a:t>
            </a:r>
            <a:r>
              <a:rPr lang="en-US" sz="2400" dirty="0" err="1">
                <a:latin typeface="Comic Sans MS" panose="030F0702030302020204" pitchFamily="66" charset="0"/>
              </a:rPr>
              <a:t>plecati</a:t>
            </a:r>
            <a:r>
              <a:rPr lang="en-US" sz="2400" dirty="0">
                <a:latin typeface="Comic Sans MS" panose="030F0702030302020204" pitchFamily="66" charset="0"/>
              </a:rPr>
              <a:t> din </a:t>
            </a:r>
            <a:r>
              <a:rPr lang="en-US" sz="2400" dirty="0" err="1">
                <a:latin typeface="Comic Sans MS" panose="030F0702030302020204" pitchFamily="66" charset="0"/>
              </a:rPr>
              <a:t>tara</a:t>
            </a:r>
            <a:r>
              <a:rPr lang="en-US" sz="2400" dirty="0">
                <a:latin typeface="Comic Sans MS" panose="030F0702030302020204" pitchFamily="66" charset="0"/>
              </a:rPr>
              <a:t>, din diverse motive. </a:t>
            </a:r>
            <a:r>
              <a:rPr lang="en-US" sz="2400" dirty="0" err="1">
                <a:latin typeface="Comic Sans MS" panose="030F0702030302020204" pitchFamily="66" charset="0"/>
              </a:rPr>
              <a:t>Muzica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ardeleneasca</a:t>
            </a:r>
            <a:r>
              <a:rPr lang="en-US" sz="2400" dirty="0">
                <a:latin typeface="Comic Sans MS" panose="030F0702030302020204" pitchFamily="66" charset="0"/>
              </a:rPr>
              <a:t> ii face </a:t>
            </a:r>
            <a:r>
              <a:rPr lang="en-US" sz="2400" dirty="0" err="1">
                <a:latin typeface="Comic Sans MS" panose="030F0702030302020204" pitchFamily="66" charset="0"/>
              </a:rPr>
              <a:t>sa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mai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uite</a:t>
            </a:r>
            <a:r>
              <a:rPr lang="en-US" sz="2400" dirty="0">
                <a:latin typeface="Comic Sans MS" panose="030F0702030302020204" pitchFamily="66" charset="0"/>
              </a:rPr>
              <a:t> de </a:t>
            </a:r>
            <a:r>
              <a:rPr lang="en-US" sz="2400" dirty="0" err="1">
                <a:latin typeface="Comic Sans MS" panose="030F0702030302020204" pitchFamily="66" charset="0"/>
              </a:rPr>
              <a:t>dorul</a:t>
            </a:r>
            <a:r>
              <a:rPr lang="en-US" sz="2400" dirty="0">
                <a:latin typeface="Comic Sans MS" panose="030F0702030302020204" pitchFamily="66" charset="0"/>
              </a:rPr>
              <a:t> de </a:t>
            </a:r>
            <a:r>
              <a:rPr lang="en-US" sz="2400" dirty="0" err="1">
                <a:latin typeface="Comic Sans MS" panose="030F0702030302020204" pitchFamily="66" charset="0"/>
              </a:rPr>
              <a:t>parinti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si</a:t>
            </a:r>
            <a:r>
              <a:rPr lang="en-US" sz="2400" dirty="0">
                <a:latin typeface="Comic Sans MS" panose="030F0702030302020204" pitchFamily="66" charset="0"/>
              </a:rPr>
              <a:t> de </a:t>
            </a:r>
            <a:r>
              <a:rPr lang="en-US" sz="2400" dirty="0" err="1">
                <a:latin typeface="Comic Sans MS" panose="030F0702030302020204" pitchFamily="66" charset="0"/>
              </a:rPr>
              <a:t>locurile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natale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ajutandu-i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sa</a:t>
            </a:r>
            <a:r>
              <a:rPr lang="en-US" sz="2400" dirty="0">
                <a:latin typeface="Comic Sans MS" panose="030F0702030302020204" pitchFamily="66" charset="0"/>
              </a:rPr>
              <a:t> se </a:t>
            </a:r>
            <a:r>
              <a:rPr lang="en-US" sz="2400" dirty="0" err="1">
                <a:latin typeface="Comic Sans MS" panose="030F0702030302020204" pitchFamily="66" charset="0"/>
              </a:rPr>
              <a:t>simta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macar</a:t>
            </a:r>
            <a:r>
              <a:rPr lang="en-US" sz="2400" dirty="0">
                <a:latin typeface="Comic Sans MS" panose="030F0702030302020204" pitchFamily="66" charset="0"/>
              </a:rPr>
              <a:t> cu </a:t>
            </a:r>
            <a:r>
              <a:rPr lang="en-US" sz="2400" dirty="0" err="1">
                <a:latin typeface="Comic Sans MS" panose="030F0702030302020204" pitchFamily="66" charset="0"/>
              </a:rPr>
              <a:t>sufletul</a:t>
            </a:r>
            <a:r>
              <a:rPr lang="en-US" sz="2400" dirty="0">
                <a:latin typeface="Comic Sans MS" panose="030F0702030302020204" pitchFamily="66" charset="0"/>
              </a:rPr>
              <a:t>, </a:t>
            </a:r>
            <a:r>
              <a:rPr lang="en-US" sz="2400" dirty="0" err="1">
                <a:latin typeface="Comic Sans MS" panose="030F0702030302020204" pitchFamily="66" charset="0"/>
              </a:rPr>
              <a:t>mai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aproape</a:t>
            </a:r>
            <a:r>
              <a:rPr lang="en-US" sz="2400" dirty="0">
                <a:latin typeface="Comic Sans MS" panose="030F0702030302020204" pitchFamily="66" charset="0"/>
              </a:rPr>
              <a:t> de </a:t>
            </a:r>
            <a:r>
              <a:rPr lang="en-US" sz="2400" dirty="0" err="1">
                <a:latin typeface="Comic Sans MS" panose="030F0702030302020204" pitchFamily="66" charset="0"/>
              </a:rPr>
              <a:t>acestia</a:t>
            </a:r>
            <a:r>
              <a:rPr lang="ro-RO" sz="2400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04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0">
              <a:schemeClr val="accent3">
                <a:lumMod val="75000"/>
              </a:schemeClr>
            </a:gs>
            <a:gs pos="45000">
              <a:schemeClr val="bg2"/>
            </a:gs>
            <a:gs pos="0">
              <a:schemeClr val="accent4">
                <a:lumMod val="60000"/>
                <a:lumOff val="4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DF196-8EAB-7C47-95C7-7014513DCD8F}"/>
              </a:ext>
            </a:extLst>
          </p:cNvPr>
          <p:cNvSpPr txBox="1"/>
          <p:nvPr/>
        </p:nvSpPr>
        <p:spPr>
          <a:xfrm>
            <a:off x="2469951" y="1371599"/>
            <a:ext cx="676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0AAD-0159-4FDC-822B-A27E616A77ED}"/>
              </a:ext>
            </a:extLst>
          </p:cNvPr>
          <p:cNvSpPr txBox="1"/>
          <p:nvPr/>
        </p:nvSpPr>
        <p:spPr>
          <a:xfrm>
            <a:off x="1408063" y="1365764"/>
            <a:ext cx="97187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mic Sans MS" panose="030F0702030302020204" pitchFamily="66" charset="0"/>
              </a:rPr>
              <a:t>Cu ajutorul unor versuri </a:t>
            </a:r>
            <a:r>
              <a:rPr lang="ro-RO" sz="2400" dirty="0" err="1">
                <a:latin typeface="Comic Sans MS" panose="030F0702030302020204" pitchFamily="66" charset="0"/>
              </a:rPr>
              <a:t>patrunzatoare</a:t>
            </a:r>
            <a:r>
              <a:rPr lang="ro-RO" sz="2400" dirty="0">
                <a:latin typeface="Comic Sans MS" panose="030F0702030302020204" pitchFamily="66" charset="0"/>
              </a:rPr>
              <a:t>, frumoasele melodii de muzica populara ardeleneasca ii plimba pe cei care le asculta, cu ajutorul </a:t>
            </a:r>
            <a:r>
              <a:rPr lang="ro-RO" sz="2400" dirty="0" err="1">
                <a:latin typeface="Comic Sans MS" panose="030F0702030302020204" pitchFamily="66" charset="0"/>
              </a:rPr>
              <a:t>gandului</a:t>
            </a:r>
            <a:r>
              <a:rPr lang="ro-RO" sz="2400" dirty="0">
                <a:latin typeface="Comic Sans MS" panose="030F0702030302020204" pitchFamily="66" charset="0"/>
              </a:rPr>
              <a:t>, prin locurile pe unde au </a:t>
            </a:r>
            <a:r>
              <a:rPr lang="ro-RO" sz="2400" dirty="0" err="1">
                <a:latin typeface="Comic Sans MS" panose="030F0702030302020204" pitchFamily="66" charset="0"/>
              </a:rPr>
              <a:t>copilarit</a:t>
            </a:r>
            <a:r>
              <a:rPr lang="ro-RO" sz="2400" dirty="0">
                <a:latin typeface="Comic Sans MS" panose="030F0702030302020204" pitchFamily="66" charset="0"/>
              </a:rPr>
              <a:t>, si nu de </a:t>
            </a:r>
            <a:r>
              <a:rPr lang="ro-RO" sz="2400" dirty="0" err="1">
                <a:latin typeface="Comic Sans MS" panose="030F0702030302020204" pitchFamily="66" charset="0"/>
              </a:rPr>
              <a:t>putine</a:t>
            </a:r>
            <a:r>
              <a:rPr lang="ro-RO" sz="2400" dirty="0">
                <a:latin typeface="Comic Sans MS" panose="030F0702030302020204" pitchFamily="66" charset="0"/>
              </a:rPr>
              <a:t> ori lacrimile </a:t>
            </a:r>
            <a:r>
              <a:rPr lang="ro-RO" sz="2400" dirty="0" err="1">
                <a:latin typeface="Comic Sans MS" panose="030F0702030302020204" pitchFamily="66" charset="0"/>
              </a:rPr>
              <a:t>completeaza</a:t>
            </a:r>
            <a:r>
              <a:rPr lang="ro-RO" sz="2400" dirty="0">
                <a:latin typeface="Comic Sans MS" panose="030F0702030302020204" pitchFamily="66" charset="0"/>
              </a:rPr>
              <a:t> perfect starea indusa de acestea. Cu </a:t>
            </a:r>
            <a:r>
              <a:rPr lang="ro-RO" sz="2400" dirty="0" err="1">
                <a:latin typeface="Comic Sans MS" panose="030F0702030302020204" pitchFamily="66" charset="0"/>
              </a:rPr>
              <a:t>siguranta</a:t>
            </a:r>
            <a:r>
              <a:rPr lang="ro-RO" sz="2400" dirty="0">
                <a:latin typeface="Comic Sans MS" panose="030F0702030302020204" pitchFamily="66" charset="0"/>
              </a:rPr>
              <a:t>, nu exista prea multe persoane care sa nu </a:t>
            </a:r>
            <a:r>
              <a:rPr lang="ro-RO" sz="2400" dirty="0" err="1">
                <a:latin typeface="Comic Sans MS" panose="030F0702030302020204" pitchFamily="66" charset="0"/>
              </a:rPr>
              <a:t>isi</a:t>
            </a:r>
            <a:r>
              <a:rPr lang="ro-RO" sz="2400" dirty="0">
                <a:latin typeface="Comic Sans MS" panose="030F0702030302020204" pitchFamily="66" charset="0"/>
              </a:rPr>
              <a:t> </a:t>
            </a:r>
            <a:r>
              <a:rPr lang="ro-RO" sz="2400" dirty="0" err="1">
                <a:latin typeface="Comic Sans MS" panose="030F0702030302020204" pitchFamily="66" charset="0"/>
              </a:rPr>
              <a:t>doreasca</a:t>
            </a:r>
            <a:r>
              <a:rPr lang="ro-RO" sz="2400" dirty="0">
                <a:latin typeface="Comic Sans MS" panose="030F0702030302020204" pitchFamily="66" charset="0"/>
              </a:rPr>
              <a:t> sa mai </a:t>
            </a:r>
            <a:r>
              <a:rPr lang="ro-RO" sz="2400" dirty="0" err="1">
                <a:latin typeface="Comic Sans MS" panose="030F0702030302020204" pitchFamily="66" charset="0"/>
              </a:rPr>
              <a:t>traiasca</a:t>
            </a:r>
            <a:r>
              <a:rPr lang="ro-RO" sz="2400" dirty="0">
                <a:latin typeface="Comic Sans MS" panose="030F0702030302020204" pitchFamily="66" charset="0"/>
              </a:rPr>
              <a:t> </a:t>
            </a:r>
            <a:r>
              <a:rPr lang="ro-RO" sz="2400" dirty="0" err="1">
                <a:latin typeface="Comic Sans MS" panose="030F0702030302020204" pitchFamily="66" charset="0"/>
              </a:rPr>
              <a:t>macar</a:t>
            </a:r>
            <a:r>
              <a:rPr lang="ro-RO" sz="2400" dirty="0">
                <a:latin typeface="Comic Sans MS" panose="030F0702030302020204" pitchFamily="66" charset="0"/>
              </a:rPr>
              <a:t> o data anii </a:t>
            </a:r>
            <a:r>
              <a:rPr lang="ro-RO" sz="2400" dirty="0" err="1">
                <a:latin typeface="Comic Sans MS" panose="030F0702030302020204" pitchFamily="66" charset="0"/>
              </a:rPr>
              <a:t>copilariei</a:t>
            </a:r>
            <a:r>
              <a:rPr lang="ro-RO" sz="2400" dirty="0">
                <a:latin typeface="Comic Sans MS" panose="030F0702030302020204" pitchFamily="66" charset="0"/>
              </a:rPr>
              <a:t>, in care nu erau </a:t>
            </a:r>
            <a:r>
              <a:rPr lang="ro-RO" sz="2400" dirty="0" err="1">
                <a:latin typeface="Comic Sans MS" panose="030F0702030302020204" pitchFamily="66" charset="0"/>
              </a:rPr>
              <a:t>atat</a:t>
            </a:r>
            <a:r>
              <a:rPr lang="ro-RO" sz="2400" dirty="0">
                <a:latin typeface="Comic Sans MS" panose="030F0702030302020204" pitchFamily="66" charset="0"/>
              </a:rPr>
              <a:t> de multe griji si probleme, iar </a:t>
            </a:r>
            <a:r>
              <a:rPr lang="ro-RO" sz="2400" dirty="0" err="1">
                <a:latin typeface="Comic Sans MS" panose="030F0702030302020204" pitchFamily="66" charset="0"/>
              </a:rPr>
              <a:t>parintii</a:t>
            </a:r>
            <a:r>
              <a:rPr lang="ro-RO" sz="2400" dirty="0">
                <a:latin typeface="Comic Sans MS" panose="030F0702030302020204" pitchFamily="66" charset="0"/>
              </a:rPr>
              <a:t> se ocupau de tot ce aveau nevoie.</a:t>
            </a:r>
            <a:r>
              <a:rPr lang="ro-RO" sz="2400" dirty="0"/>
              <a:t> </a:t>
            </a:r>
            <a:r>
              <a:rPr lang="ro-RO" sz="2400" dirty="0">
                <a:latin typeface="Comic Sans MS" panose="030F0702030302020204" pitchFamily="66" charset="0"/>
              </a:rPr>
              <a:t>Foarte </a:t>
            </a:r>
            <a:r>
              <a:rPr lang="ro-RO" sz="2400" dirty="0" err="1">
                <a:latin typeface="Comic Sans MS" panose="030F0702030302020204" pitchFamily="66" charset="0"/>
              </a:rPr>
              <a:t>multi</a:t>
            </a:r>
            <a:r>
              <a:rPr lang="ro-RO" sz="2400" dirty="0">
                <a:latin typeface="Comic Sans MS" panose="030F0702030302020204" pitchFamily="66" charset="0"/>
              </a:rPr>
              <a:t> dintre cei care asculta frecvent muzica ardeleneasca sunt de </a:t>
            </a:r>
            <a:r>
              <a:rPr lang="ro-RO" sz="2400" dirty="0" err="1">
                <a:latin typeface="Comic Sans MS" panose="030F0702030302020204" pitchFamily="66" charset="0"/>
              </a:rPr>
              <a:t>parere</a:t>
            </a:r>
            <a:r>
              <a:rPr lang="ro-RO" sz="2400" dirty="0">
                <a:latin typeface="Comic Sans MS" panose="030F0702030302020204" pitchFamily="66" charset="0"/>
              </a:rPr>
              <a:t> ca aceste melodii ii fac sa se redescopere, </a:t>
            </a:r>
            <a:r>
              <a:rPr lang="ro-RO" sz="2400" dirty="0" err="1">
                <a:latin typeface="Comic Sans MS" panose="030F0702030302020204" pitchFamily="66" charset="0"/>
              </a:rPr>
              <a:t>amintindu</a:t>
            </a:r>
            <a:r>
              <a:rPr lang="ro-RO" sz="2400" dirty="0">
                <a:latin typeface="Comic Sans MS" panose="030F0702030302020204" pitchFamily="66" charset="0"/>
              </a:rPr>
              <a:t>-si </a:t>
            </a:r>
            <a:r>
              <a:rPr lang="ro-RO" sz="2400" dirty="0" err="1">
                <a:latin typeface="Comic Sans MS" panose="030F0702030302020204" pitchFamily="66" charset="0"/>
              </a:rPr>
              <a:t>totodata</a:t>
            </a:r>
            <a:r>
              <a:rPr lang="ro-RO" sz="2400" dirty="0">
                <a:latin typeface="Comic Sans MS" panose="030F0702030302020204" pitchFamily="66" charset="0"/>
              </a:rPr>
              <a:t> de cat de simple erau lucrurile in </a:t>
            </a:r>
            <a:r>
              <a:rPr lang="ro-RO" sz="2400" dirty="0" err="1">
                <a:latin typeface="Comic Sans MS" panose="030F0702030302020204" pitchFamily="66" charset="0"/>
              </a:rPr>
              <a:t>copilarie</a:t>
            </a:r>
            <a:r>
              <a:rPr lang="ro-RO" sz="2400" dirty="0">
                <a:latin typeface="Comic Sans MS" panose="030F0702030302020204" pitchFamily="66" charset="0"/>
              </a:rPr>
              <a:t>, si cat de mult erau respectate </a:t>
            </a:r>
            <a:r>
              <a:rPr lang="ro-RO" sz="2400" dirty="0" err="1">
                <a:latin typeface="Comic Sans MS" panose="030F0702030302020204" pitchFamily="66" charset="0"/>
              </a:rPr>
              <a:t>traditiile</a:t>
            </a:r>
            <a:r>
              <a:rPr lang="ro-RO" sz="2400" dirty="0">
                <a:latin typeface="Comic Sans MS" panose="030F0702030302020204" pitchFamily="66" charset="0"/>
              </a:rPr>
              <a:t> si obiceiurile.</a:t>
            </a:r>
          </a:p>
        </p:txBody>
      </p:sp>
    </p:spTree>
    <p:extLst>
      <p:ext uri="{BB962C8B-B14F-4D97-AF65-F5344CB8AC3E}">
        <p14:creationId xmlns:p14="http://schemas.microsoft.com/office/powerpoint/2010/main" val="48824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accent3">
                <a:lumMod val="75000"/>
              </a:schemeClr>
            </a:gs>
            <a:gs pos="6000">
              <a:schemeClr val="bg2"/>
            </a:gs>
            <a:gs pos="100000">
              <a:schemeClr val="tx2">
                <a:lumMod val="20000"/>
                <a:lumOff val="80000"/>
              </a:schemeClr>
            </a:gs>
            <a:gs pos="2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12737-79B1-421E-B2D6-8B01AFE480C6}"/>
              </a:ext>
            </a:extLst>
          </p:cNvPr>
          <p:cNvSpPr txBox="1"/>
          <p:nvPr/>
        </p:nvSpPr>
        <p:spPr>
          <a:xfrm>
            <a:off x="1567543" y="809897"/>
            <a:ext cx="979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Mari </a:t>
            </a:r>
            <a:r>
              <a:rPr lang="en-US" sz="3200" dirty="0" err="1">
                <a:latin typeface="Bahnschrift" panose="020B0502040204020203" pitchFamily="34" charset="0"/>
              </a:rPr>
              <a:t>cantareti</a:t>
            </a:r>
            <a:r>
              <a:rPr lang="en-US" sz="3200" dirty="0">
                <a:latin typeface="Bahnschrift" panose="020B0502040204020203" pitchFamily="34" charset="0"/>
              </a:rPr>
              <a:t> de </a:t>
            </a:r>
            <a:r>
              <a:rPr lang="en-US" sz="3200" dirty="0" err="1">
                <a:latin typeface="Bahnschrift" panose="020B0502040204020203" pitchFamily="34" charset="0"/>
              </a:rPr>
              <a:t>muzica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populara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r>
              <a:rPr lang="en-US" sz="3200" dirty="0" err="1">
                <a:latin typeface="Bahnschrift" panose="020B0502040204020203" pitchFamily="34" charset="0"/>
              </a:rPr>
              <a:t>Ardeleneasca</a:t>
            </a:r>
            <a:endParaRPr lang="ro-RO" sz="32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11C36-7FBF-4E19-A19F-80A877DCE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6" y="2259543"/>
            <a:ext cx="4256727" cy="266210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BA990-1CBF-4AE3-A78F-72D8E9EF4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29" y="1985554"/>
            <a:ext cx="3047043" cy="35596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contourW="12700" prstMaterial="matte">
            <a:bevelT prst="angle"/>
            <a:contourClr>
              <a:schemeClr val="bg1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C53D1-2D7D-4FCA-B59D-173D475C6F60}"/>
              </a:ext>
            </a:extLst>
          </p:cNvPr>
          <p:cNvSpPr txBox="1"/>
          <p:nvPr/>
        </p:nvSpPr>
        <p:spPr>
          <a:xfrm>
            <a:off x="1410929" y="5021961"/>
            <a:ext cx="399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Dinu </a:t>
            </a:r>
            <a:r>
              <a:rPr lang="en-US" sz="2000" dirty="0" err="1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Iancu-Salajanu</a:t>
            </a:r>
            <a:r>
              <a:rPr lang="en-US" sz="2000" dirty="0">
                <a:latin typeface="Bahnschrift Semi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(n. 1969)</a:t>
            </a:r>
            <a:endParaRPr lang="ro-RO" sz="2000" dirty="0">
              <a:latin typeface="Bahnschrift Semi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9F7CB-0B43-4AC6-BFAD-4E11E3050849}"/>
              </a:ext>
            </a:extLst>
          </p:cNvPr>
          <p:cNvSpPr txBox="1"/>
          <p:nvPr/>
        </p:nvSpPr>
        <p:spPr>
          <a:xfrm>
            <a:off x="7899629" y="5678771"/>
            <a:ext cx="343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Bahnschrift SemiLight" panose="020B0502040204020203" pitchFamily="34" charset="0"/>
              </a:rPr>
              <a:t> Aurel </a:t>
            </a:r>
            <a:r>
              <a:rPr lang="fr-FR" b="1" dirty="0" err="1">
                <a:latin typeface="Bahnschrift SemiLight" panose="020B0502040204020203" pitchFamily="34" charset="0"/>
              </a:rPr>
              <a:t>Tamaș</a:t>
            </a:r>
            <a:r>
              <a:rPr lang="fr-FR" dirty="0">
                <a:latin typeface="Bahnschrift SemiLight" panose="020B0502040204020203" pitchFamily="34" charset="0"/>
              </a:rPr>
              <a:t> (n.  1961)</a:t>
            </a:r>
            <a:endParaRPr lang="ro-RO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9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293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Bahnschrift SemiLight</vt:lpstr>
      <vt:lpstr>Calibri</vt:lpstr>
      <vt:lpstr>Calibri Light</vt:lpstr>
      <vt:lpstr>Comic Sans MS</vt:lpstr>
      <vt:lpstr>Franklin Gothic Medium</vt:lpstr>
      <vt:lpstr>Office Theme</vt:lpstr>
      <vt:lpstr>Caracteristicile cantecului popular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Caracteristicile cantecului popular</dc:title>
  <dc:creator>Gaby Trifan</dc:creator>
  <cp:lastModifiedBy>Gaby Trifan</cp:lastModifiedBy>
  <cp:revision>4</cp:revision>
  <dcterms:created xsi:type="dcterms:W3CDTF">2019-10-24T07:20:24Z</dcterms:created>
  <dcterms:modified xsi:type="dcterms:W3CDTF">2019-10-24T19:05:03Z</dcterms:modified>
</cp:coreProperties>
</file>