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58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272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13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43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591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8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50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199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7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904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16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7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4CF-EEFE-48F3-B777-5FCFA85F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16" y="1728412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Bahnschrift Condensed" panose="020B0502040204020203" pitchFamily="34" charset="0"/>
              </a:rPr>
              <a:t>Caracteristicile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cantecului</a:t>
            </a:r>
            <a:r>
              <a:rPr lang="en-US" dirty="0">
                <a:latin typeface="Bahnschrift Condensed" panose="020B0502040204020203" pitchFamily="34" charset="0"/>
              </a:rPr>
              <a:t> popular</a:t>
            </a:r>
            <a:endParaRPr lang="ro-RO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7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accent1">
                <a:lumMod val="40000"/>
                <a:lumOff val="60000"/>
              </a:schemeClr>
            </a:gs>
            <a:gs pos="45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36C4F-6279-4CC3-9677-4F65C0A59DB1}"/>
              </a:ext>
            </a:extLst>
          </p:cNvPr>
          <p:cNvSpPr txBox="1"/>
          <p:nvPr/>
        </p:nvSpPr>
        <p:spPr>
          <a:xfrm>
            <a:off x="1379913" y="1064028"/>
            <a:ext cx="99586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mic Sans MS" panose="030F0702030302020204" pitchFamily="66" charset="0"/>
              </a:rPr>
              <a:t>În ceea ce </a:t>
            </a:r>
            <a:r>
              <a:rPr lang="ro-RO" sz="2400" dirty="0" err="1">
                <a:latin typeface="Comic Sans MS" panose="030F0702030302020204" pitchFamily="66" charset="0"/>
              </a:rPr>
              <a:t>priveşte</a:t>
            </a:r>
            <a:r>
              <a:rPr lang="ro-RO" sz="2400" dirty="0">
                <a:latin typeface="Comic Sans MS" panose="030F0702030302020204" pitchFamily="66" charset="0"/>
              </a:rPr>
              <a:t> folclorul muzical, trebuie să precizăm că la români, ca de altfel </a:t>
            </a:r>
            <a:r>
              <a:rPr lang="ro-RO" sz="2400" dirty="0" err="1">
                <a:latin typeface="Comic Sans MS" panose="030F0702030302020204" pitchFamily="66" charset="0"/>
              </a:rPr>
              <a:t>şi</a:t>
            </a:r>
            <a:r>
              <a:rPr lang="ro-RO" sz="2400" dirty="0">
                <a:latin typeface="Comic Sans MS" panose="030F0702030302020204" pitchFamily="66" charset="0"/>
              </a:rPr>
              <a:t> la alte popoare, s-a creat o artă colectivă, cu un limbaj muzical propriu, care </a:t>
            </a:r>
            <a:r>
              <a:rPr lang="ro-RO" sz="2400" dirty="0" err="1">
                <a:latin typeface="Comic Sans MS" panose="030F0702030302020204" pitchFamily="66" charset="0"/>
              </a:rPr>
              <a:t>precede</a:t>
            </a:r>
            <a:r>
              <a:rPr lang="ro-RO" sz="2400" dirty="0">
                <a:latin typeface="Comic Sans MS" panose="030F0702030302020204" pitchFamily="66" charset="0"/>
              </a:rPr>
              <a:t> arta scrisă, profesionistă. Limbajul său muzical, a cărui geneză </a:t>
            </a:r>
            <a:r>
              <a:rPr lang="ro-RO" sz="2400" dirty="0" err="1">
                <a:latin typeface="Comic Sans MS" panose="030F0702030302020204" pitchFamily="66" charset="0"/>
              </a:rPr>
              <a:t>şi</a:t>
            </a:r>
            <a:r>
              <a:rPr lang="ro-RO" sz="2400" dirty="0">
                <a:latin typeface="Comic Sans MS" panose="030F0702030302020204" pitchFamily="66" charset="0"/>
              </a:rPr>
              <a:t> </a:t>
            </a:r>
            <a:r>
              <a:rPr lang="ro-RO" sz="2400" dirty="0" err="1">
                <a:latin typeface="Comic Sans MS" panose="030F0702030302020204" pitchFamily="66" charset="0"/>
              </a:rPr>
              <a:t>evoluţie</a:t>
            </a:r>
            <a:r>
              <a:rPr lang="ro-RO" sz="2400" dirty="0">
                <a:latin typeface="Comic Sans MS" panose="030F0702030302020204" pitchFamily="66" charset="0"/>
              </a:rPr>
              <a:t> au fost determinate de </a:t>
            </a:r>
            <a:r>
              <a:rPr lang="ro-RO" sz="2400" dirty="0" err="1">
                <a:latin typeface="Comic Sans MS" panose="030F0702030302020204" pitchFamily="66" charset="0"/>
              </a:rPr>
              <a:t>anumiţi</a:t>
            </a:r>
            <a:r>
              <a:rPr lang="ro-RO" sz="2400" dirty="0">
                <a:latin typeface="Comic Sans MS" panose="030F0702030302020204" pitchFamily="66" charset="0"/>
              </a:rPr>
              <a:t> factori (economic, politici, geografici, psihici etc.) </a:t>
            </a:r>
            <a:r>
              <a:rPr lang="ro-RO" sz="2400" dirty="0" err="1">
                <a:latin typeface="Comic Sans MS" panose="030F0702030302020204" pitchFamily="66" charset="0"/>
              </a:rPr>
              <a:t>şi</a:t>
            </a:r>
            <a:r>
              <a:rPr lang="ro-RO" sz="2400" dirty="0">
                <a:latin typeface="Comic Sans MS" panose="030F0702030302020204" pitchFamily="66" charset="0"/>
              </a:rPr>
              <a:t> de </a:t>
            </a:r>
            <a:r>
              <a:rPr lang="ro-RO" sz="2400" dirty="0" err="1">
                <a:latin typeface="Comic Sans MS" panose="030F0702030302020204" pitchFamily="66" charset="0"/>
              </a:rPr>
              <a:t>condiţii</a:t>
            </a:r>
            <a:r>
              <a:rPr lang="ro-RO" sz="2400" dirty="0">
                <a:latin typeface="Comic Sans MS" panose="030F0702030302020204" pitchFamily="66" charset="0"/>
              </a:rPr>
              <a:t> istorice concrete de dezvoltare, se </a:t>
            </a:r>
            <a:r>
              <a:rPr lang="ro-RO" sz="2400" dirty="0" err="1">
                <a:latin typeface="Comic Sans MS" panose="030F0702030302020204" pitchFamily="66" charset="0"/>
              </a:rPr>
              <a:t>deosebeşte</a:t>
            </a:r>
            <a:r>
              <a:rPr lang="ro-RO" sz="2400" dirty="0">
                <a:latin typeface="Comic Sans MS" panose="030F0702030302020204" pitchFamily="66" charset="0"/>
              </a:rPr>
              <a:t>, în elementele sale </a:t>
            </a:r>
            <a:r>
              <a:rPr lang="ro-RO" sz="2400" dirty="0" err="1">
                <a:latin typeface="Comic Sans MS" panose="030F0702030302020204" pitchFamily="66" charset="0"/>
              </a:rPr>
              <a:t>esenţiale</a:t>
            </a:r>
            <a:r>
              <a:rPr lang="ro-RO" sz="2400" dirty="0">
                <a:latin typeface="Comic Sans MS" panose="030F0702030302020204" pitchFamily="66" charset="0"/>
              </a:rPr>
              <a:t>, de limbajul muzical al altor popoare.</a:t>
            </a:r>
          </a:p>
        </p:txBody>
      </p:sp>
    </p:spTree>
    <p:extLst>
      <p:ext uri="{BB962C8B-B14F-4D97-AF65-F5344CB8AC3E}">
        <p14:creationId xmlns:p14="http://schemas.microsoft.com/office/powerpoint/2010/main" val="127704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2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Comic Sans MS</vt:lpstr>
      <vt:lpstr>Office Theme</vt:lpstr>
      <vt:lpstr>Caracteristicile cantecului popular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Caracteristicile cantecului popular</dc:title>
  <dc:creator>Gaby Trifan</dc:creator>
  <cp:lastModifiedBy>Gaby Trifan</cp:lastModifiedBy>
  <cp:revision>1</cp:revision>
  <dcterms:created xsi:type="dcterms:W3CDTF">2019-10-24T07:20:24Z</dcterms:created>
  <dcterms:modified xsi:type="dcterms:W3CDTF">2019-10-24T07:30:46Z</dcterms:modified>
</cp:coreProperties>
</file>