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dvent Pro SemiBold"/>
      <p:regular r:id="rId21"/>
      <p:bold r:id="rId22"/>
      <p:italic r:id="rId23"/>
      <p:boldItalic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Share Tec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dventProSemiBold-bold.fntdata"/><Relationship Id="rId21" Type="http://schemas.openxmlformats.org/officeDocument/2006/relationships/font" Target="fonts/AdventProSemiBold-regular.fntdata"/><Relationship Id="rId24" Type="http://schemas.openxmlformats.org/officeDocument/2006/relationships/font" Target="fonts/AdventProSemiBold-boldItalic.fntdata"/><Relationship Id="rId23" Type="http://schemas.openxmlformats.org/officeDocument/2006/relationships/font" Target="fonts/AdventPro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FiraSansCondensedMedium-boldItalic.fntdata"/><Relationship Id="rId13" Type="http://schemas.openxmlformats.org/officeDocument/2006/relationships/slide" Target="slides/slide9.xml"/><Relationship Id="rId35" Type="http://schemas.openxmlformats.org/officeDocument/2006/relationships/font" Target="fonts/ShareTech-regular.fntdata"/><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26f296937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26f296937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26f296937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26f296937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26f29693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26f29693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226f296937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226f296937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26f29693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26f29693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26f296937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26f296937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26f296937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26f296937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6f2969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6f2969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6f29693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26f29693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26f296937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26f296937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26f29693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26f296937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6f296937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6f296937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Reyna Gabriel N. </a:t>
            </a:r>
            <a:endParaRPr/>
          </a:p>
          <a:p>
            <a:pPr indent="0" lvl="0" marL="0" rtl="0" algn="ctr">
              <a:spcBef>
                <a:spcPts val="0"/>
              </a:spcBef>
              <a:spcAft>
                <a:spcPts val="0"/>
              </a:spcAft>
              <a:buNone/>
            </a:pPr>
            <a:r>
              <a:rPr lang="en"/>
              <a:t>Coderhouse</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Análisis de clientes </a:t>
            </a:r>
            <a:r>
              <a:rPr lang="en">
                <a:solidFill>
                  <a:srgbClr val="00CFCC"/>
                </a:solidFill>
              </a:rPr>
              <a:t>bancarios</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661" name="Google Shape;661;p32"/>
          <p:cNvSpPr txBox="1"/>
          <p:nvPr/>
        </p:nvSpPr>
        <p:spPr>
          <a:xfrm>
            <a:off x="5784675" y="1132350"/>
            <a:ext cx="26271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Share Tech"/>
                <a:ea typeface="Share Tech"/>
                <a:cs typeface="Share Tech"/>
                <a:sym typeface="Share Tech"/>
              </a:rPr>
              <a:t>El número de hombres y mujeres aumenta a medida que aumenta la edad hasta el grupo de </a:t>
            </a:r>
            <a:r>
              <a:rPr lang="en" sz="1500">
                <a:solidFill>
                  <a:srgbClr val="00CFCC"/>
                </a:solidFill>
                <a:latin typeface="Share Tech"/>
                <a:ea typeface="Share Tech"/>
                <a:cs typeface="Share Tech"/>
                <a:sym typeface="Share Tech"/>
              </a:rPr>
              <a:t>44-50 años</a:t>
            </a:r>
            <a:r>
              <a:rPr lang="en" sz="1500">
                <a:solidFill>
                  <a:schemeClr val="lt1"/>
                </a:solidFill>
                <a:latin typeface="Share Tech"/>
                <a:ea typeface="Share Tech"/>
                <a:cs typeface="Share Tech"/>
                <a:sym typeface="Share Tech"/>
              </a:rPr>
              <a:t>, donde alcanza su </a:t>
            </a:r>
            <a:r>
              <a:rPr lang="en" sz="1500">
                <a:solidFill>
                  <a:srgbClr val="00CFCC"/>
                </a:solidFill>
                <a:latin typeface="Share Tech"/>
                <a:ea typeface="Share Tech"/>
                <a:cs typeface="Share Tech"/>
                <a:sym typeface="Share Tech"/>
              </a:rPr>
              <a:t>punto máximo</a:t>
            </a:r>
            <a:r>
              <a:rPr lang="en" sz="1500">
                <a:solidFill>
                  <a:schemeClr val="lt1"/>
                </a:solidFill>
                <a:latin typeface="Share Tech"/>
                <a:ea typeface="Share Tech"/>
                <a:cs typeface="Share Tech"/>
                <a:sym typeface="Share Tech"/>
              </a:rPr>
              <a:t> tanto para hombres como para mujeres.</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500">
                <a:solidFill>
                  <a:schemeClr val="lt1"/>
                </a:solidFill>
                <a:latin typeface="Share Tech"/>
                <a:ea typeface="Share Tech"/>
                <a:cs typeface="Share Tech"/>
                <a:sym typeface="Share Tech"/>
              </a:rPr>
              <a:t>Hay </a:t>
            </a:r>
            <a:r>
              <a:rPr lang="en" sz="1500">
                <a:solidFill>
                  <a:srgbClr val="00CFCC"/>
                </a:solidFill>
                <a:latin typeface="Share Tech"/>
                <a:ea typeface="Share Tech"/>
                <a:cs typeface="Share Tech"/>
                <a:sym typeface="Share Tech"/>
              </a:rPr>
              <a:t>más mujeres que hombres</a:t>
            </a:r>
            <a:r>
              <a:rPr lang="en" sz="1500">
                <a:solidFill>
                  <a:schemeClr val="lt1"/>
                </a:solidFill>
                <a:latin typeface="Share Tech"/>
                <a:ea typeface="Share Tech"/>
                <a:cs typeface="Share Tech"/>
                <a:sym typeface="Share Tech"/>
              </a:rPr>
              <a:t> en los rangos de edad, a excepción de 26 - 32 años donde es muy similar.</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300">
              <a:solidFill>
                <a:schemeClr val="lt1"/>
              </a:solidFill>
              <a:latin typeface="Share Tech"/>
              <a:ea typeface="Share Tech"/>
              <a:cs typeface="Share Tech"/>
              <a:sym typeface="Share Tech"/>
            </a:endParaRPr>
          </a:p>
        </p:txBody>
      </p:sp>
      <p:pic>
        <p:nvPicPr>
          <p:cNvPr id="662" name="Google Shape;662;p32"/>
          <p:cNvPicPr preferRelativeResize="0"/>
          <p:nvPr/>
        </p:nvPicPr>
        <p:blipFill>
          <a:blip r:embed="rId3">
            <a:alphaModFix/>
          </a:blip>
          <a:stretch>
            <a:fillRect/>
          </a:stretch>
        </p:blipFill>
        <p:spPr>
          <a:xfrm>
            <a:off x="404263" y="989475"/>
            <a:ext cx="5156818" cy="3849225"/>
          </a:xfrm>
          <a:prstGeom prst="rect">
            <a:avLst/>
          </a:prstGeom>
          <a:noFill/>
          <a:ln>
            <a:noFill/>
          </a:ln>
        </p:spPr>
      </p:pic>
      <p:grpSp>
        <p:nvGrpSpPr>
          <p:cNvPr id="663" name="Google Shape;663;p32"/>
          <p:cNvGrpSpPr/>
          <p:nvPr/>
        </p:nvGrpSpPr>
        <p:grpSpPr>
          <a:xfrm>
            <a:off x="187254" y="490585"/>
            <a:ext cx="350576" cy="280454"/>
            <a:chOff x="7500054" y="2934735"/>
            <a:chExt cx="350576" cy="280454"/>
          </a:xfrm>
        </p:grpSpPr>
        <p:sp>
          <p:nvSpPr>
            <p:cNvPr id="664" name="Google Shape;664;p32"/>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677" name="Google Shape;677;p33"/>
          <p:cNvSpPr txBox="1"/>
          <p:nvPr/>
        </p:nvSpPr>
        <p:spPr>
          <a:xfrm>
            <a:off x="5784675" y="1132350"/>
            <a:ext cx="26271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Share Tech"/>
                <a:ea typeface="Share Tech"/>
                <a:cs typeface="Share Tech"/>
                <a:sym typeface="Share Tech"/>
              </a:rPr>
              <a:t>En promedio, las </a:t>
            </a:r>
            <a:r>
              <a:rPr lang="en" sz="1200">
                <a:solidFill>
                  <a:srgbClr val="00CFCC"/>
                </a:solidFill>
                <a:latin typeface="Share Tech"/>
                <a:ea typeface="Share Tech"/>
                <a:cs typeface="Share Tech"/>
                <a:sym typeface="Share Tech"/>
              </a:rPr>
              <a:t>mujeres</a:t>
            </a:r>
            <a:r>
              <a:rPr lang="en" sz="1200">
                <a:solidFill>
                  <a:schemeClr val="lt1"/>
                </a:solidFill>
                <a:latin typeface="Share Tech"/>
                <a:ea typeface="Share Tech"/>
                <a:cs typeface="Share Tech"/>
                <a:sym typeface="Share Tech"/>
              </a:rPr>
              <a:t> tienen un límite de crédito de aproximadamente </a:t>
            </a:r>
            <a:r>
              <a:rPr lang="en" sz="1200">
                <a:solidFill>
                  <a:srgbClr val="00CFCC"/>
                </a:solidFill>
                <a:latin typeface="Share Tech"/>
                <a:ea typeface="Share Tech"/>
                <a:cs typeface="Share Tech"/>
                <a:sym typeface="Share Tech"/>
              </a:rPr>
              <a:t>$5023</a:t>
            </a:r>
            <a:r>
              <a:rPr lang="en" sz="1200">
                <a:solidFill>
                  <a:schemeClr val="lt1"/>
                </a:solidFill>
                <a:latin typeface="Share Tech"/>
                <a:ea typeface="Share Tech"/>
                <a:cs typeface="Share Tech"/>
                <a:sym typeface="Share Tech"/>
              </a:rPr>
              <a:t>, mientras que los </a:t>
            </a:r>
            <a:r>
              <a:rPr lang="en" sz="1200">
                <a:solidFill>
                  <a:srgbClr val="00CFCC"/>
                </a:solidFill>
                <a:latin typeface="Share Tech"/>
                <a:ea typeface="Share Tech"/>
                <a:cs typeface="Share Tech"/>
                <a:sym typeface="Share Tech"/>
              </a:rPr>
              <a:t>hombres</a:t>
            </a:r>
            <a:r>
              <a:rPr lang="en" sz="1200">
                <a:solidFill>
                  <a:schemeClr val="lt1"/>
                </a:solidFill>
                <a:latin typeface="Share Tech"/>
                <a:ea typeface="Share Tech"/>
                <a:cs typeface="Share Tech"/>
                <a:sym typeface="Share Tech"/>
              </a:rPr>
              <a:t> tienen un límite de crédito promedio de alrededor de </a:t>
            </a:r>
            <a:r>
              <a:rPr lang="en" sz="1200">
                <a:solidFill>
                  <a:srgbClr val="00CFCC"/>
                </a:solidFill>
                <a:latin typeface="Share Tech"/>
                <a:ea typeface="Share Tech"/>
                <a:cs typeface="Share Tech"/>
                <a:sym typeface="Share Tech"/>
              </a:rPr>
              <a:t>$12685</a:t>
            </a:r>
            <a:r>
              <a:rPr lang="en" sz="1200">
                <a:solidFill>
                  <a:schemeClr val="lt1"/>
                </a:solidFill>
                <a:latin typeface="Share Tech"/>
                <a:ea typeface="Share Tech"/>
                <a:cs typeface="Share Tech"/>
                <a:sym typeface="Share Tech"/>
              </a:rPr>
              <a:t>.</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200">
                <a:solidFill>
                  <a:schemeClr val="lt1"/>
                </a:solidFill>
                <a:latin typeface="Share Tech"/>
                <a:ea typeface="Share Tech"/>
                <a:cs typeface="Share Tech"/>
                <a:sym typeface="Share Tech"/>
              </a:rPr>
              <a:t>Estos hallazgos sugieren una </a:t>
            </a:r>
            <a:r>
              <a:rPr lang="en" sz="1200">
                <a:solidFill>
                  <a:srgbClr val="00CFCC"/>
                </a:solidFill>
                <a:latin typeface="Share Tech"/>
                <a:ea typeface="Share Tech"/>
                <a:cs typeface="Share Tech"/>
                <a:sym typeface="Share Tech"/>
              </a:rPr>
              <a:t>disparidad</a:t>
            </a:r>
            <a:r>
              <a:rPr lang="en" sz="1200">
                <a:solidFill>
                  <a:schemeClr val="lt1"/>
                </a:solidFill>
                <a:latin typeface="Share Tech"/>
                <a:ea typeface="Share Tech"/>
                <a:cs typeface="Share Tech"/>
                <a:sym typeface="Share Tech"/>
              </a:rPr>
              <a:t> en los límites de crédito basada </a:t>
            </a:r>
            <a:r>
              <a:rPr lang="en" sz="1200">
                <a:solidFill>
                  <a:srgbClr val="00CFCC"/>
                </a:solidFill>
                <a:latin typeface="Share Tech"/>
                <a:ea typeface="Share Tech"/>
                <a:cs typeface="Share Tech"/>
                <a:sym typeface="Share Tech"/>
              </a:rPr>
              <a:t>en el género</a:t>
            </a:r>
            <a:r>
              <a:rPr lang="en" sz="1200">
                <a:solidFill>
                  <a:schemeClr val="lt1"/>
                </a:solidFill>
                <a:latin typeface="Share Tech"/>
                <a:ea typeface="Share Tech"/>
                <a:cs typeface="Share Tech"/>
                <a:sym typeface="Share Tech"/>
              </a:rPr>
              <a:t>, donde los hombres tienden a tener límites de crédito más altos que las mujeres. Esta disparidad puede tener implicaciones en términos de igualdad de oportunidades financieras y acceso a crédito para hombres y mujeres.</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300">
              <a:solidFill>
                <a:schemeClr val="lt1"/>
              </a:solidFill>
              <a:latin typeface="Share Tech"/>
              <a:ea typeface="Share Tech"/>
              <a:cs typeface="Share Tech"/>
              <a:sym typeface="Share Tech"/>
            </a:endParaRPr>
          </a:p>
        </p:txBody>
      </p:sp>
      <p:pic>
        <p:nvPicPr>
          <p:cNvPr id="678" name="Google Shape;678;p33"/>
          <p:cNvPicPr preferRelativeResize="0"/>
          <p:nvPr/>
        </p:nvPicPr>
        <p:blipFill>
          <a:blip r:embed="rId3">
            <a:alphaModFix/>
          </a:blip>
          <a:stretch>
            <a:fillRect/>
          </a:stretch>
        </p:blipFill>
        <p:spPr>
          <a:xfrm>
            <a:off x="304800" y="1132350"/>
            <a:ext cx="5479875" cy="3465088"/>
          </a:xfrm>
          <a:prstGeom prst="rect">
            <a:avLst/>
          </a:prstGeom>
          <a:noFill/>
          <a:ln>
            <a:noFill/>
          </a:ln>
        </p:spPr>
      </p:pic>
      <p:grpSp>
        <p:nvGrpSpPr>
          <p:cNvPr id="679" name="Google Shape;679;p33"/>
          <p:cNvGrpSpPr/>
          <p:nvPr/>
        </p:nvGrpSpPr>
        <p:grpSpPr>
          <a:xfrm>
            <a:off x="187254" y="490585"/>
            <a:ext cx="350576" cy="280454"/>
            <a:chOff x="7500054" y="2934735"/>
            <a:chExt cx="350576" cy="280454"/>
          </a:xfrm>
        </p:grpSpPr>
        <p:sp>
          <p:nvSpPr>
            <p:cNvPr id="680" name="Google Shape;680;p33"/>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693" name="Google Shape;693;p34"/>
          <p:cNvSpPr txBox="1"/>
          <p:nvPr/>
        </p:nvSpPr>
        <p:spPr>
          <a:xfrm>
            <a:off x="5784675" y="1132350"/>
            <a:ext cx="2627100" cy="435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hare Tech"/>
                <a:ea typeface="Share Tech"/>
                <a:cs typeface="Share Tech"/>
                <a:sym typeface="Share Tech"/>
              </a:rPr>
              <a:t>La mayoría de los clientes que </a:t>
            </a:r>
            <a:r>
              <a:rPr lang="en">
                <a:solidFill>
                  <a:srgbClr val="00CFCC"/>
                </a:solidFill>
                <a:latin typeface="Share Tech"/>
                <a:ea typeface="Share Tech"/>
                <a:cs typeface="Share Tech"/>
                <a:sym typeface="Share Tech"/>
              </a:rPr>
              <a:t>solicitan la baja</a:t>
            </a:r>
            <a:r>
              <a:rPr lang="en">
                <a:solidFill>
                  <a:schemeClr val="lt1"/>
                </a:solidFill>
                <a:latin typeface="Share Tech"/>
                <a:ea typeface="Share Tech"/>
                <a:cs typeface="Share Tech"/>
                <a:sym typeface="Share Tech"/>
              </a:rPr>
              <a:t> de la tarjeta de crédito</a:t>
            </a:r>
            <a:r>
              <a:rPr lang="en">
                <a:solidFill>
                  <a:srgbClr val="00CFCC"/>
                </a:solidFill>
                <a:latin typeface="Share Tech"/>
                <a:ea typeface="Share Tech"/>
                <a:cs typeface="Share Tech"/>
                <a:sym typeface="Share Tech"/>
              </a:rPr>
              <a:t> tienen un</a:t>
            </a:r>
            <a:r>
              <a:rPr lang="en">
                <a:solidFill>
                  <a:schemeClr val="lt1"/>
                </a:solidFill>
                <a:latin typeface="Share Tech"/>
                <a:ea typeface="Share Tech"/>
                <a:cs typeface="Share Tech"/>
                <a:sym typeface="Share Tech"/>
              </a:rPr>
              <a:t> </a:t>
            </a:r>
            <a:r>
              <a:rPr lang="en">
                <a:solidFill>
                  <a:srgbClr val="00CFCC"/>
                </a:solidFill>
                <a:latin typeface="Share Tech"/>
                <a:ea typeface="Share Tech"/>
                <a:cs typeface="Share Tech"/>
                <a:sym typeface="Share Tech"/>
              </a:rPr>
              <a:t>menor número de operaciones</a:t>
            </a:r>
            <a:r>
              <a:rPr lang="en">
                <a:solidFill>
                  <a:schemeClr val="lt1"/>
                </a:solidFill>
                <a:latin typeface="Share Tech"/>
                <a:ea typeface="Share Tech"/>
                <a:cs typeface="Share Tech"/>
                <a:sym typeface="Share Tech"/>
              </a:rPr>
              <a:t> efectuadas en el último período de tiempo.</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rPr lang="en">
                <a:solidFill>
                  <a:schemeClr val="lt1"/>
                </a:solidFill>
                <a:latin typeface="Share Tech"/>
                <a:ea typeface="Share Tech"/>
                <a:cs typeface="Share Tech"/>
                <a:sym typeface="Share Tech"/>
              </a:rPr>
              <a:t>Este patrón sugiere una posible relación entre la actividad transaccional de los clientes y su propensión a abandonar la tarjeta. Los clientes que realizan menos operaciones en el último período podrían estar menos comprometidos con el uso de la tarjeta y, por lo tanto, tener más probabilidades de solicitar la baja.</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300">
              <a:solidFill>
                <a:schemeClr val="lt1"/>
              </a:solidFill>
              <a:latin typeface="Share Tech"/>
              <a:ea typeface="Share Tech"/>
              <a:cs typeface="Share Tech"/>
              <a:sym typeface="Share Tech"/>
            </a:endParaRPr>
          </a:p>
        </p:txBody>
      </p:sp>
      <p:pic>
        <p:nvPicPr>
          <p:cNvPr id="694" name="Google Shape;694;p34"/>
          <p:cNvPicPr preferRelativeResize="0"/>
          <p:nvPr/>
        </p:nvPicPr>
        <p:blipFill>
          <a:blip r:embed="rId3">
            <a:alphaModFix/>
          </a:blip>
          <a:stretch>
            <a:fillRect/>
          </a:stretch>
        </p:blipFill>
        <p:spPr>
          <a:xfrm>
            <a:off x="304800" y="1132350"/>
            <a:ext cx="5479875" cy="3289591"/>
          </a:xfrm>
          <a:prstGeom prst="rect">
            <a:avLst/>
          </a:prstGeom>
          <a:noFill/>
          <a:ln>
            <a:noFill/>
          </a:ln>
        </p:spPr>
      </p:pic>
      <p:grpSp>
        <p:nvGrpSpPr>
          <p:cNvPr id="695" name="Google Shape;695;p34"/>
          <p:cNvGrpSpPr/>
          <p:nvPr/>
        </p:nvGrpSpPr>
        <p:grpSpPr>
          <a:xfrm>
            <a:off x="187254" y="490585"/>
            <a:ext cx="350576" cy="280454"/>
            <a:chOff x="7500054" y="2934735"/>
            <a:chExt cx="350576" cy="280454"/>
          </a:xfrm>
        </p:grpSpPr>
        <p:sp>
          <p:nvSpPr>
            <p:cNvPr id="696" name="Google Shape;696;p34"/>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709" name="Google Shape;709;p35"/>
          <p:cNvSpPr txBox="1"/>
          <p:nvPr/>
        </p:nvSpPr>
        <p:spPr>
          <a:xfrm>
            <a:off x="5784675" y="1132350"/>
            <a:ext cx="2627100" cy="41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hare Tech"/>
                <a:ea typeface="Share Tech"/>
                <a:cs typeface="Share Tech"/>
                <a:sym typeface="Share Tech"/>
              </a:rPr>
              <a:t>Esta gráfica resalta la </a:t>
            </a:r>
            <a:r>
              <a:rPr lang="en">
                <a:solidFill>
                  <a:srgbClr val="00CFCC"/>
                </a:solidFill>
                <a:latin typeface="Share Tech"/>
                <a:ea typeface="Share Tech"/>
                <a:cs typeface="Share Tech"/>
                <a:sym typeface="Share Tech"/>
              </a:rPr>
              <a:t>importancia</a:t>
            </a:r>
            <a:r>
              <a:rPr lang="en">
                <a:solidFill>
                  <a:schemeClr val="lt1"/>
                </a:solidFill>
                <a:latin typeface="Share Tech"/>
                <a:ea typeface="Share Tech"/>
                <a:cs typeface="Share Tech"/>
                <a:sym typeface="Share Tech"/>
              </a:rPr>
              <a:t> de enfocarse en el </a:t>
            </a:r>
            <a:r>
              <a:rPr lang="en">
                <a:solidFill>
                  <a:srgbClr val="00CFCC"/>
                </a:solidFill>
                <a:latin typeface="Share Tech"/>
                <a:ea typeface="Share Tech"/>
                <a:cs typeface="Share Tech"/>
                <a:sym typeface="Share Tech"/>
              </a:rPr>
              <a:t>importe total</a:t>
            </a:r>
            <a:r>
              <a:rPr lang="en">
                <a:solidFill>
                  <a:schemeClr val="lt1"/>
                </a:solidFill>
                <a:latin typeface="Share Tech"/>
                <a:ea typeface="Share Tech"/>
                <a:cs typeface="Share Tech"/>
                <a:sym typeface="Share Tech"/>
              </a:rPr>
              <a:t> de las </a:t>
            </a:r>
            <a:r>
              <a:rPr lang="en">
                <a:solidFill>
                  <a:srgbClr val="00CFCC"/>
                </a:solidFill>
                <a:latin typeface="Share Tech"/>
                <a:ea typeface="Share Tech"/>
                <a:cs typeface="Share Tech"/>
                <a:sym typeface="Share Tech"/>
              </a:rPr>
              <a:t>transacciones</a:t>
            </a:r>
            <a:r>
              <a:rPr lang="en">
                <a:solidFill>
                  <a:schemeClr val="lt1"/>
                </a:solidFill>
                <a:latin typeface="Share Tech"/>
                <a:ea typeface="Share Tech"/>
                <a:cs typeface="Share Tech"/>
                <a:sym typeface="Share Tech"/>
              </a:rPr>
              <a:t> realizadas por los clientes al predecir su comportamiento, mientras </a:t>
            </a:r>
            <a:r>
              <a:rPr lang="en">
                <a:solidFill>
                  <a:schemeClr val="lt1"/>
                </a:solidFill>
                <a:latin typeface="Share Tech"/>
                <a:ea typeface="Share Tech"/>
                <a:cs typeface="Share Tech"/>
                <a:sym typeface="Share Tech"/>
              </a:rPr>
              <a:t>que categorías</a:t>
            </a:r>
            <a:r>
              <a:rPr lang="en">
                <a:solidFill>
                  <a:schemeClr val="lt1"/>
                </a:solidFill>
                <a:latin typeface="Share Tech"/>
                <a:ea typeface="Share Tech"/>
                <a:cs typeface="Share Tech"/>
                <a:sym typeface="Share Tech"/>
              </a:rPr>
              <a:t> como </a:t>
            </a:r>
            <a:r>
              <a:rPr lang="en">
                <a:solidFill>
                  <a:srgbClr val="00CFCC"/>
                </a:solidFill>
                <a:latin typeface="Share Tech"/>
                <a:ea typeface="Share Tech"/>
                <a:cs typeface="Share Tech"/>
                <a:sym typeface="Share Tech"/>
              </a:rPr>
              <a:t>la clase de tarjeta</a:t>
            </a:r>
            <a:r>
              <a:rPr lang="en">
                <a:solidFill>
                  <a:schemeClr val="lt1"/>
                </a:solidFill>
                <a:latin typeface="Share Tech"/>
                <a:ea typeface="Share Tech"/>
                <a:cs typeface="Share Tech"/>
                <a:sym typeface="Share Tech"/>
              </a:rPr>
              <a:t> pueden tener un impacto </a:t>
            </a:r>
            <a:r>
              <a:rPr lang="en">
                <a:solidFill>
                  <a:srgbClr val="00CFCC"/>
                </a:solidFill>
                <a:latin typeface="Share Tech"/>
                <a:ea typeface="Share Tech"/>
                <a:cs typeface="Share Tech"/>
                <a:sym typeface="Share Tech"/>
              </a:rPr>
              <a:t>menos significativo</a:t>
            </a:r>
            <a:r>
              <a:rPr lang="en">
                <a:solidFill>
                  <a:schemeClr val="lt1"/>
                </a:solidFill>
                <a:latin typeface="Share Tech"/>
                <a:ea typeface="Share Tech"/>
                <a:cs typeface="Share Tech"/>
                <a:sym typeface="Share Tech"/>
              </a:rPr>
              <a:t> en la predicción. </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rPr lang="en">
                <a:solidFill>
                  <a:schemeClr val="lt1"/>
                </a:solidFill>
                <a:latin typeface="Share Tech"/>
                <a:ea typeface="Share Tech"/>
                <a:cs typeface="Share Tech"/>
                <a:sym typeface="Share Tech"/>
              </a:rPr>
              <a:t>Estos hallazgos pueden ser útiles para desarrollar estrategias y modelos de predicción más precisos y efectivos en el ámbito del comportamiento del cliente.</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300">
              <a:solidFill>
                <a:schemeClr val="lt1"/>
              </a:solidFill>
              <a:latin typeface="Share Tech"/>
              <a:ea typeface="Share Tech"/>
              <a:cs typeface="Share Tech"/>
              <a:sym typeface="Share Tech"/>
            </a:endParaRPr>
          </a:p>
        </p:txBody>
      </p:sp>
      <p:pic>
        <p:nvPicPr>
          <p:cNvPr id="710" name="Google Shape;710;p35"/>
          <p:cNvPicPr preferRelativeResize="0"/>
          <p:nvPr/>
        </p:nvPicPr>
        <p:blipFill>
          <a:blip r:embed="rId3">
            <a:alphaModFix/>
          </a:blip>
          <a:stretch>
            <a:fillRect/>
          </a:stretch>
        </p:blipFill>
        <p:spPr>
          <a:xfrm>
            <a:off x="304800" y="1132350"/>
            <a:ext cx="5479875" cy="3159350"/>
          </a:xfrm>
          <a:prstGeom prst="rect">
            <a:avLst/>
          </a:prstGeom>
          <a:noFill/>
          <a:ln>
            <a:noFill/>
          </a:ln>
        </p:spPr>
      </p:pic>
      <p:grpSp>
        <p:nvGrpSpPr>
          <p:cNvPr id="711" name="Google Shape;711;p35"/>
          <p:cNvGrpSpPr/>
          <p:nvPr/>
        </p:nvGrpSpPr>
        <p:grpSpPr>
          <a:xfrm>
            <a:off x="187254" y="490585"/>
            <a:ext cx="350576" cy="280454"/>
            <a:chOff x="7500054" y="2934735"/>
            <a:chExt cx="350576" cy="280454"/>
          </a:xfrm>
        </p:grpSpPr>
        <p:sp>
          <p:nvSpPr>
            <p:cNvPr id="712" name="Google Shape;712;p35"/>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5"/>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5"/>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36"/>
          <p:cNvSpPr txBox="1"/>
          <p:nvPr>
            <p:ph type="ctrTitle"/>
          </p:nvPr>
        </p:nvSpPr>
        <p:spPr>
          <a:xfrm>
            <a:off x="411125" y="89525"/>
            <a:ext cx="5296200" cy="12192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3500">
                <a:solidFill>
                  <a:srgbClr val="00CFCC"/>
                </a:solidFill>
              </a:rPr>
              <a:t>Insights</a:t>
            </a:r>
            <a:r>
              <a:rPr lang="en" sz="3500"/>
              <a:t> y recomendaciones</a:t>
            </a:r>
            <a:endParaRPr sz="4500"/>
          </a:p>
        </p:txBody>
      </p:sp>
      <p:grpSp>
        <p:nvGrpSpPr>
          <p:cNvPr id="725" name="Google Shape;725;p36"/>
          <p:cNvGrpSpPr/>
          <p:nvPr/>
        </p:nvGrpSpPr>
        <p:grpSpPr>
          <a:xfrm>
            <a:off x="411122" y="1108708"/>
            <a:ext cx="8267887" cy="3676579"/>
            <a:chOff x="5159450" y="1919950"/>
            <a:chExt cx="1541050" cy="862500"/>
          </a:xfrm>
        </p:grpSpPr>
        <p:sp>
          <p:nvSpPr>
            <p:cNvPr id="726" name="Google Shape;726;p36"/>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5F7D95"/>
              </a:solidFill>
              <a:prstDash val="solid"/>
              <a:round/>
              <a:headEnd len="med" w="med" type="oval"/>
              <a:tailEnd len="med" w="med" type="oval"/>
            </a:ln>
            <a:effectLst>
              <a:outerShdw blurRad="57150" rotWithShape="0" algn="bl" dir="5400000" dist="19050">
                <a:srgbClr val="000000">
                  <a:alpha val="10000"/>
                </a:srgbClr>
              </a:outerShdw>
            </a:effectLst>
          </p:spPr>
        </p:sp>
        <p:grpSp>
          <p:nvGrpSpPr>
            <p:cNvPr id="727" name="Google Shape;727;p36"/>
            <p:cNvGrpSpPr/>
            <p:nvPr/>
          </p:nvGrpSpPr>
          <p:grpSpPr>
            <a:xfrm>
              <a:off x="5159450" y="1919950"/>
              <a:ext cx="1541050" cy="862500"/>
              <a:chOff x="5159450" y="1919950"/>
              <a:chExt cx="1541050" cy="862500"/>
            </a:xfrm>
          </p:grpSpPr>
          <p:cxnSp>
            <p:nvCxnSpPr>
              <p:cNvPr id="728" name="Google Shape;728;p36"/>
              <p:cNvCxnSpPr/>
              <p:nvPr/>
            </p:nvCxnSpPr>
            <p:spPr>
              <a:xfrm>
                <a:off x="5159450" y="1919950"/>
                <a:ext cx="0" cy="86250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cxnSp>
            <p:nvCxnSpPr>
              <p:cNvPr id="729" name="Google Shape;729;p36"/>
              <p:cNvCxnSpPr/>
              <p:nvPr/>
            </p:nvCxnSpPr>
            <p:spPr>
              <a:xfrm>
                <a:off x="5161200" y="2778975"/>
                <a:ext cx="1539300" cy="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grpSp>
      </p:grpSp>
      <p:sp>
        <p:nvSpPr>
          <p:cNvPr id="730" name="Google Shape;730;p36"/>
          <p:cNvSpPr txBox="1"/>
          <p:nvPr/>
        </p:nvSpPr>
        <p:spPr>
          <a:xfrm>
            <a:off x="544825" y="1133475"/>
            <a:ext cx="8172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Share Tech"/>
                <a:ea typeface="Share Tech"/>
                <a:cs typeface="Share Tech"/>
                <a:sym typeface="Share Tech"/>
              </a:rPr>
              <a:t>El </a:t>
            </a:r>
            <a:r>
              <a:rPr lang="en" sz="1700">
                <a:solidFill>
                  <a:srgbClr val="00CFCC"/>
                </a:solidFill>
                <a:latin typeface="Share Tech"/>
                <a:ea typeface="Share Tech"/>
                <a:cs typeface="Share Tech"/>
                <a:sym typeface="Share Tech"/>
              </a:rPr>
              <a:t>nivel educativo</a:t>
            </a:r>
            <a:r>
              <a:rPr lang="en" sz="1700">
                <a:solidFill>
                  <a:schemeClr val="lt1"/>
                </a:solidFill>
                <a:latin typeface="Share Tech"/>
                <a:ea typeface="Share Tech"/>
                <a:cs typeface="Share Tech"/>
                <a:sym typeface="Share Tech"/>
              </a:rPr>
              <a:t> tiene una </a:t>
            </a:r>
            <a:r>
              <a:rPr lang="en" sz="1700">
                <a:solidFill>
                  <a:srgbClr val="00CFCC"/>
                </a:solidFill>
                <a:latin typeface="Share Tech"/>
                <a:ea typeface="Share Tech"/>
                <a:cs typeface="Share Tech"/>
                <a:sym typeface="Share Tech"/>
              </a:rPr>
              <a:t>influencia</a:t>
            </a:r>
            <a:r>
              <a:rPr lang="en" sz="1700">
                <a:solidFill>
                  <a:schemeClr val="lt1"/>
                </a:solidFill>
                <a:latin typeface="Share Tech"/>
                <a:ea typeface="Share Tech"/>
                <a:cs typeface="Share Tech"/>
                <a:sym typeface="Share Tech"/>
              </a:rPr>
              <a:t> relativamente </a:t>
            </a:r>
            <a:r>
              <a:rPr lang="en" sz="1700">
                <a:solidFill>
                  <a:srgbClr val="00CFCC"/>
                </a:solidFill>
                <a:latin typeface="Share Tech"/>
                <a:ea typeface="Share Tech"/>
                <a:cs typeface="Share Tech"/>
                <a:sym typeface="Share Tech"/>
              </a:rPr>
              <a:t>baja</a:t>
            </a:r>
            <a:r>
              <a:rPr lang="en" sz="1700">
                <a:solidFill>
                  <a:schemeClr val="lt1"/>
                </a:solidFill>
                <a:latin typeface="Share Tech"/>
                <a:ea typeface="Share Tech"/>
                <a:cs typeface="Share Tech"/>
                <a:sym typeface="Share Tech"/>
              </a:rPr>
              <a:t> en el salario. Para abordar esta cuestión, se podría considerar estrategias que permitan identificar grupos específicos que puedan ser de interés para el banco.</a:t>
            </a:r>
            <a:endParaRPr sz="17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7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700">
                <a:solidFill>
                  <a:schemeClr val="lt1"/>
                </a:solidFill>
                <a:latin typeface="Share Tech"/>
                <a:ea typeface="Share Tech"/>
                <a:cs typeface="Share Tech"/>
                <a:sym typeface="Share Tech"/>
              </a:rPr>
              <a:t>Oportunidades para promover programas educativos: Dado que hay una proporción significativa de la muestra o población con niveles educativos más bajos, existe una posible oportunidad para </a:t>
            </a:r>
            <a:r>
              <a:rPr lang="en" sz="1700">
                <a:solidFill>
                  <a:srgbClr val="00CFCC"/>
                </a:solidFill>
                <a:latin typeface="Share Tech"/>
                <a:ea typeface="Share Tech"/>
                <a:cs typeface="Share Tech"/>
                <a:sym typeface="Share Tech"/>
              </a:rPr>
              <a:t>ofrecer programas educativos</a:t>
            </a:r>
            <a:r>
              <a:rPr lang="en" sz="1700">
                <a:solidFill>
                  <a:schemeClr val="lt1"/>
                </a:solidFill>
                <a:latin typeface="Share Tech"/>
                <a:ea typeface="Share Tech"/>
                <a:cs typeface="Share Tech"/>
                <a:sym typeface="Share Tech"/>
              </a:rPr>
              <a:t> o de formación que ayuden a mejorar las habilidades y el conocimiento de estas personas. Esto podría </a:t>
            </a:r>
            <a:r>
              <a:rPr lang="en" sz="1700">
                <a:solidFill>
                  <a:srgbClr val="00CFCC"/>
                </a:solidFill>
                <a:latin typeface="Share Tech"/>
                <a:ea typeface="Share Tech"/>
                <a:cs typeface="Share Tech"/>
                <a:sym typeface="Share Tech"/>
              </a:rPr>
              <a:t>contribuir a su desarrollo personal y financiero</a:t>
            </a:r>
            <a:r>
              <a:rPr lang="en" sz="1700">
                <a:solidFill>
                  <a:schemeClr val="lt1"/>
                </a:solidFill>
                <a:latin typeface="Share Tech"/>
                <a:ea typeface="Share Tech"/>
                <a:cs typeface="Share Tech"/>
                <a:sym typeface="Share Tech"/>
              </a:rPr>
              <a:t>, al tiempo que brinda una ventaja competitiva al banco en términos de retención de clientes.</a:t>
            </a:r>
            <a:endParaRPr sz="1700">
              <a:solidFill>
                <a:schemeClr val="lt1"/>
              </a:solidFill>
              <a:latin typeface="Share Tech"/>
              <a:ea typeface="Share Tech"/>
              <a:cs typeface="Share Tech"/>
              <a:sym typeface="Share Tech"/>
            </a:endParaRPr>
          </a:p>
          <a:p>
            <a:pPr indent="0" lvl="0" marL="457200" rtl="0" algn="l">
              <a:spcBef>
                <a:spcPts val="0"/>
              </a:spcBef>
              <a:spcAft>
                <a:spcPts val="0"/>
              </a:spcAft>
              <a:buNone/>
            </a:pPr>
            <a:r>
              <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a:latin typeface="Maven Pro"/>
              <a:ea typeface="Maven Pro"/>
              <a:cs typeface="Maven Pro"/>
              <a:sym typeface="Maven Pro"/>
            </a:endParaRPr>
          </a:p>
        </p:txBody>
      </p:sp>
      <p:grpSp>
        <p:nvGrpSpPr>
          <p:cNvPr id="731" name="Google Shape;731;p36"/>
          <p:cNvGrpSpPr/>
          <p:nvPr/>
        </p:nvGrpSpPr>
        <p:grpSpPr>
          <a:xfrm>
            <a:off x="141860" y="612379"/>
            <a:ext cx="269261" cy="352050"/>
            <a:chOff x="1367060" y="2422129"/>
            <a:chExt cx="269261" cy="352050"/>
          </a:xfrm>
        </p:grpSpPr>
        <p:sp>
          <p:nvSpPr>
            <p:cNvPr id="732" name="Google Shape;732;p36"/>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6"/>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6"/>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6"/>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7"/>
          <p:cNvSpPr txBox="1"/>
          <p:nvPr>
            <p:ph type="ctrTitle"/>
          </p:nvPr>
        </p:nvSpPr>
        <p:spPr>
          <a:xfrm>
            <a:off x="411125" y="89525"/>
            <a:ext cx="5296200" cy="12192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3500">
                <a:solidFill>
                  <a:srgbClr val="00CFCC"/>
                </a:solidFill>
              </a:rPr>
              <a:t>Insights</a:t>
            </a:r>
            <a:r>
              <a:rPr lang="en" sz="3500"/>
              <a:t> y recomendaciones</a:t>
            </a:r>
            <a:endParaRPr sz="4500"/>
          </a:p>
        </p:txBody>
      </p:sp>
      <p:grpSp>
        <p:nvGrpSpPr>
          <p:cNvPr id="751" name="Google Shape;751;p37"/>
          <p:cNvGrpSpPr/>
          <p:nvPr/>
        </p:nvGrpSpPr>
        <p:grpSpPr>
          <a:xfrm>
            <a:off x="411122" y="1108708"/>
            <a:ext cx="8267887" cy="3676579"/>
            <a:chOff x="5159450" y="1919950"/>
            <a:chExt cx="1541050" cy="862500"/>
          </a:xfrm>
        </p:grpSpPr>
        <p:sp>
          <p:nvSpPr>
            <p:cNvPr id="752" name="Google Shape;752;p37"/>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5F7D95"/>
              </a:solidFill>
              <a:prstDash val="solid"/>
              <a:round/>
              <a:headEnd len="med" w="med" type="oval"/>
              <a:tailEnd len="med" w="med" type="oval"/>
            </a:ln>
            <a:effectLst>
              <a:outerShdw blurRad="57150" rotWithShape="0" algn="bl" dir="5400000" dist="19050">
                <a:srgbClr val="000000">
                  <a:alpha val="10000"/>
                </a:srgbClr>
              </a:outerShdw>
            </a:effectLst>
          </p:spPr>
        </p:sp>
        <p:grpSp>
          <p:nvGrpSpPr>
            <p:cNvPr id="753" name="Google Shape;753;p37"/>
            <p:cNvGrpSpPr/>
            <p:nvPr/>
          </p:nvGrpSpPr>
          <p:grpSpPr>
            <a:xfrm>
              <a:off x="5159450" y="1919950"/>
              <a:ext cx="1541050" cy="862500"/>
              <a:chOff x="5159450" y="1919950"/>
              <a:chExt cx="1541050" cy="862500"/>
            </a:xfrm>
          </p:grpSpPr>
          <p:cxnSp>
            <p:nvCxnSpPr>
              <p:cNvPr id="754" name="Google Shape;754;p37"/>
              <p:cNvCxnSpPr/>
              <p:nvPr/>
            </p:nvCxnSpPr>
            <p:spPr>
              <a:xfrm>
                <a:off x="5159450" y="1919950"/>
                <a:ext cx="0" cy="86250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cxnSp>
            <p:nvCxnSpPr>
              <p:cNvPr id="755" name="Google Shape;755;p37"/>
              <p:cNvCxnSpPr/>
              <p:nvPr/>
            </p:nvCxnSpPr>
            <p:spPr>
              <a:xfrm>
                <a:off x="5161200" y="2778975"/>
                <a:ext cx="1539300" cy="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grpSp>
      </p:grpSp>
      <p:sp>
        <p:nvSpPr>
          <p:cNvPr id="756" name="Google Shape;756;p37"/>
          <p:cNvSpPr txBox="1"/>
          <p:nvPr/>
        </p:nvSpPr>
        <p:spPr>
          <a:xfrm>
            <a:off x="544825" y="1133475"/>
            <a:ext cx="81726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Share Tech"/>
                <a:ea typeface="Share Tech"/>
                <a:cs typeface="Share Tech"/>
                <a:sym typeface="Share Tech"/>
              </a:rPr>
              <a:t>La </a:t>
            </a:r>
            <a:r>
              <a:rPr lang="en" sz="1700">
                <a:solidFill>
                  <a:srgbClr val="00CFCC"/>
                </a:solidFill>
                <a:latin typeface="Share Tech"/>
                <a:ea typeface="Share Tech"/>
                <a:cs typeface="Share Tech"/>
                <a:sym typeface="Share Tech"/>
              </a:rPr>
              <a:t>tasa de abandono</a:t>
            </a:r>
            <a:r>
              <a:rPr lang="en" sz="1700">
                <a:solidFill>
                  <a:schemeClr val="lt1"/>
                </a:solidFill>
                <a:latin typeface="Share Tech"/>
                <a:ea typeface="Share Tech"/>
                <a:cs typeface="Share Tech"/>
                <a:sym typeface="Share Tech"/>
              </a:rPr>
              <a:t> al banco entre </a:t>
            </a:r>
            <a:r>
              <a:rPr lang="en" sz="1700">
                <a:solidFill>
                  <a:srgbClr val="00CFCC"/>
                </a:solidFill>
                <a:latin typeface="Share Tech"/>
                <a:ea typeface="Share Tech"/>
                <a:cs typeface="Share Tech"/>
                <a:sym typeface="Share Tech"/>
              </a:rPr>
              <a:t>géneros</a:t>
            </a:r>
            <a:r>
              <a:rPr lang="en" sz="1700">
                <a:solidFill>
                  <a:schemeClr val="lt1"/>
                </a:solidFill>
                <a:latin typeface="Share Tech"/>
                <a:ea typeface="Share Tech"/>
                <a:cs typeface="Share Tech"/>
                <a:sym typeface="Share Tech"/>
              </a:rPr>
              <a:t> </a:t>
            </a:r>
            <a:r>
              <a:rPr lang="en" sz="1700">
                <a:solidFill>
                  <a:srgbClr val="00CFCC"/>
                </a:solidFill>
                <a:latin typeface="Share Tech"/>
                <a:ea typeface="Share Tech"/>
                <a:cs typeface="Share Tech"/>
                <a:sym typeface="Share Tech"/>
              </a:rPr>
              <a:t>no</a:t>
            </a:r>
            <a:r>
              <a:rPr lang="en" sz="1700">
                <a:solidFill>
                  <a:schemeClr val="lt1"/>
                </a:solidFill>
                <a:latin typeface="Share Tech"/>
                <a:ea typeface="Share Tech"/>
                <a:cs typeface="Share Tech"/>
                <a:sym typeface="Share Tech"/>
              </a:rPr>
              <a:t> </a:t>
            </a:r>
            <a:r>
              <a:rPr lang="en" sz="1700">
                <a:solidFill>
                  <a:srgbClr val="00CFCC"/>
                </a:solidFill>
                <a:latin typeface="Share Tech"/>
                <a:ea typeface="Share Tech"/>
                <a:cs typeface="Share Tech"/>
                <a:sym typeface="Share Tech"/>
              </a:rPr>
              <a:t>es </a:t>
            </a:r>
            <a:r>
              <a:rPr lang="en" sz="1700">
                <a:solidFill>
                  <a:schemeClr val="lt1"/>
                </a:solidFill>
                <a:latin typeface="Share Tech"/>
                <a:ea typeface="Share Tech"/>
                <a:cs typeface="Share Tech"/>
                <a:sym typeface="Share Tech"/>
              </a:rPr>
              <a:t>un </a:t>
            </a:r>
            <a:r>
              <a:rPr lang="en" sz="1700">
                <a:solidFill>
                  <a:schemeClr val="lt1"/>
                </a:solidFill>
                <a:latin typeface="Share Tech"/>
                <a:ea typeface="Share Tech"/>
                <a:cs typeface="Share Tech"/>
                <a:sym typeface="Share Tech"/>
              </a:rPr>
              <a:t>parámetro</a:t>
            </a:r>
            <a:r>
              <a:rPr lang="en" sz="1700">
                <a:solidFill>
                  <a:schemeClr val="lt1"/>
                </a:solidFill>
                <a:latin typeface="Share Tech"/>
                <a:ea typeface="Share Tech"/>
                <a:cs typeface="Share Tech"/>
                <a:sym typeface="Share Tech"/>
              </a:rPr>
              <a:t> </a:t>
            </a:r>
            <a:r>
              <a:rPr lang="en" sz="1700">
                <a:solidFill>
                  <a:srgbClr val="00CFCC"/>
                </a:solidFill>
                <a:latin typeface="Share Tech"/>
                <a:ea typeface="Share Tech"/>
                <a:cs typeface="Share Tech"/>
                <a:sym typeface="Share Tech"/>
              </a:rPr>
              <a:t>relevante</a:t>
            </a:r>
            <a:r>
              <a:rPr lang="en" sz="1700">
                <a:solidFill>
                  <a:schemeClr val="lt1"/>
                </a:solidFill>
                <a:latin typeface="Share Tech"/>
                <a:ea typeface="Share Tech"/>
                <a:cs typeface="Share Tech"/>
                <a:sym typeface="Share Tech"/>
              </a:rPr>
              <a:t> a considerar.</a:t>
            </a:r>
            <a:endParaRPr sz="17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700">
                <a:solidFill>
                  <a:schemeClr val="lt1"/>
                </a:solidFill>
                <a:latin typeface="Share Tech"/>
                <a:ea typeface="Share Tech"/>
                <a:cs typeface="Share Tech"/>
                <a:sym typeface="Share Tech"/>
              </a:rPr>
              <a:t>Las </a:t>
            </a:r>
            <a:r>
              <a:rPr lang="en" sz="1700">
                <a:solidFill>
                  <a:srgbClr val="00CFCC"/>
                </a:solidFill>
                <a:latin typeface="Share Tech"/>
                <a:ea typeface="Share Tech"/>
                <a:cs typeface="Share Tech"/>
                <a:sym typeface="Share Tech"/>
              </a:rPr>
              <a:t>m</a:t>
            </a:r>
            <a:r>
              <a:rPr lang="en" sz="1700">
                <a:solidFill>
                  <a:srgbClr val="00CFCC"/>
                </a:solidFill>
                <a:latin typeface="Share Tech"/>
                <a:ea typeface="Share Tech"/>
                <a:cs typeface="Share Tech"/>
                <a:sym typeface="Share Tech"/>
              </a:rPr>
              <a:t>ujeres</a:t>
            </a:r>
            <a:r>
              <a:rPr lang="en" sz="1700">
                <a:solidFill>
                  <a:schemeClr val="lt1"/>
                </a:solidFill>
                <a:latin typeface="Share Tech"/>
                <a:ea typeface="Share Tech"/>
                <a:cs typeface="Share Tech"/>
                <a:sym typeface="Share Tech"/>
              </a:rPr>
              <a:t> tienen un</a:t>
            </a:r>
            <a:r>
              <a:rPr lang="en" sz="1700">
                <a:solidFill>
                  <a:srgbClr val="00CFCC"/>
                </a:solidFill>
                <a:latin typeface="Share Tech"/>
                <a:ea typeface="Share Tech"/>
                <a:cs typeface="Share Tech"/>
                <a:sym typeface="Share Tech"/>
              </a:rPr>
              <a:t> límite de crédito menor</a:t>
            </a:r>
            <a:r>
              <a:rPr lang="en" sz="1700">
                <a:solidFill>
                  <a:schemeClr val="lt1"/>
                </a:solidFill>
                <a:latin typeface="Share Tech"/>
                <a:ea typeface="Share Tech"/>
                <a:cs typeface="Share Tech"/>
                <a:sym typeface="Share Tech"/>
              </a:rPr>
              <a:t> que los hombres en la mayoría de los rangos de edad. Posibles </a:t>
            </a:r>
            <a:r>
              <a:rPr lang="en" sz="1700">
                <a:solidFill>
                  <a:srgbClr val="00CFCC"/>
                </a:solidFill>
                <a:latin typeface="Share Tech"/>
                <a:ea typeface="Share Tech"/>
                <a:cs typeface="Share Tech"/>
                <a:sym typeface="Share Tech"/>
              </a:rPr>
              <a:t>recomendaciones: </a:t>
            </a:r>
            <a:endParaRPr sz="1700">
              <a:solidFill>
                <a:srgbClr val="00CFCC"/>
              </a:solidFill>
              <a:latin typeface="Share Tech"/>
              <a:ea typeface="Share Tech"/>
              <a:cs typeface="Share Tech"/>
              <a:sym typeface="Share Tech"/>
            </a:endParaRPr>
          </a:p>
          <a:p>
            <a:pPr indent="-336550" lvl="0" marL="457200" rtl="0" algn="l">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Reevaluar los </a:t>
            </a:r>
            <a:r>
              <a:rPr lang="en" sz="1700">
                <a:solidFill>
                  <a:srgbClr val="00CFCC"/>
                </a:solidFill>
                <a:latin typeface="Share Tech"/>
                <a:ea typeface="Share Tech"/>
                <a:cs typeface="Share Tech"/>
                <a:sym typeface="Share Tech"/>
              </a:rPr>
              <a:t>criterios de otorgamiento de crédito</a:t>
            </a:r>
            <a:r>
              <a:rPr lang="en" sz="1700">
                <a:solidFill>
                  <a:schemeClr val="lt1"/>
                </a:solidFill>
                <a:latin typeface="Share Tech"/>
                <a:ea typeface="Share Tech"/>
                <a:cs typeface="Share Tech"/>
                <a:sym typeface="Share Tech"/>
              </a:rPr>
              <a:t>: Es importante examinar los criterios utilizados para establecer los límites de crédito y asegurarse de que sean equitativos y libres de sesgos de género</a:t>
            </a:r>
            <a:endParaRPr sz="1700">
              <a:solidFill>
                <a:schemeClr val="lt1"/>
              </a:solidFill>
              <a:latin typeface="Share Tech"/>
              <a:ea typeface="Share Tech"/>
              <a:cs typeface="Share Tech"/>
              <a:sym typeface="Share Tech"/>
            </a:endParaRPr>
          </a:p>
          <a:p>
            <a:pPr indent="-336550" lvl="0" marL="457200" rtl="0" algn="l">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Monitoreo y revisión continua: Realizar un seguimiento regular y una revisión continua de los límites de crédito otorgados a los clientes para </a:t>
            </a:r>
            <a:r>
              <a:rPr lang="en" sz="1700">
                <a:solidFill>
                  <a:srgbClr val="00CFCC"/>
                </a:solidFill>
                <a:latin typeface="Share Tech"/>
                <a:ea typeface="Share Tech"/>
                <a:cs typeface="Share Tech"/>
                <a:sym typeface="Share Tech"/>
              </a:rPr>
              <a:t>identificar posibles sesgos</a:t>
            </a:r>
            <a:r>
              <a:rPr lang="en" sz="1700">
                <a:solidFill>
                  <a:schemeClr val="lt1"/>
                </a:solidFill>
                <a:latin typeface="Share Tech"/>
                <a:ea typeface="Share Tech"/>
                <a:cs typeface="Share Tech"/>
                <a:sym typeface="Share Tech"/>
              </a:rPr>
              <a:t> de género y tomar medidas correctivas de manera proactiva. </a:t>
            </a:r>
            <a:endParaRPr sz="1700">
              <a:solidFill>
                <a:schemeClr val="lt1"/>
              </a:solidFill>
              <a:latin typeface="Share Tech"/>
              <a:ea typeface="Share Tech"/>
              <a:cs typeface="Share Tech"/>
              <a:sym typeface="Share Tech"/>
            </a:endParaRPr>
          </a:p>
          <a:p>
            <a:pPr indent="-336550" lvl="0" marL="457200" rtl="0" algn="l">
              <a:spcBef>
                <a:spcPts val="0"/>
              </a:spcBef>
              <a:spcAft>
                <a:spcPts val="0"/>
              </a:spcAft>
              <a:buClr>
                <a:schemeClr val="lt1"/>
              </a:buClr>
              <a:buSzPts val="1700"/>
              <a:buFont typeface="Share Tech"/>
              <a:buChar char="-"/>
            </a:pPr>
            <a:r>
              <a:rPr lang="en" sz="1700">
                <a:solidFill>
                  <a:schemeClr val="lt1"/>
                </a:solidFill>
                <a:latin typeface="Share Tech"/>
                <a:ea typeface="Share Tech"/>
                <a:cs typeface="Share Tech"/>
                <a:sym typeface="Share Tech"/>
              </a:rPr>
              <a:t>Promoción de la inclusión financiera: Implementar programas y políticas que promuevan la</a:t>
            </a:r>
            <a:r>
              <a:rPr lang="en" sz="1700">
                <a:solidFill>
                  <a:srgbClr val="00CFCC"/>
                </a:solidFill>
                <a:latin typeface="Share Tech"/>
                <a:ea typeface="Share Tech"/>
                <a:cs typeface="Share Tech"/>
                <a:sym typeface="Share Tech"/>
              </a:rPr>
              <a:t> inclusión financiera</a:t>
            </a:r>
            <a:r>
              <a:rPr lang="en" sz="1700">
                <a:solidFill>
                  <a:schemeClr val="lt1"/>
                </a:solidFill>
                <a:latin typeface="Share Tech"/>
                <a:ea typeface="Share Tech"/>
                <a:cs typeface="Share Tech"/>
                <a:sym typeface="Share Tech"/>
              </a:rPr>
              <a:t> y el </a:t>
            </a:r>
            <a:r>
              <a:rPr lang="en" sz="1700">
                <a:solidFill>
                  <a:srgbClr val="00CFCC"/>
                </a:solidFill>
                <a:latin typeface="Share Tech"/>
                <a:ea typeface="Share Tech"/>
                <a:cs typeface="Share Tech"/>
                <a:sym typeface="Share Tech"/>
              </a:rPr>
              <a:t>acceso igualitario</a:t>
            </a:r>
            <a:r>
              <a:rPr lang="en" sz="1700">
                <a:solidFill>
                  <a:schemeClr val="lt1"/>
                </a:solidFill>
                <a:latin typeface="Share Tech"/>
                <a:ea typeface="Share Tech"/>
                <a:cs typeface="Share Tech"/>
                <a:sym typeface="Share Tech"/>
              </a:rPr>
              <a:t> al crédito para todas las personas.</a:t>
            </a:r>
            <a:endParaRPr sz="1600">
              <a:latin typeface="Maven Pro"/>
              <a:ea typeface="Maven Pro"/>
              <a:cs typeface="Maven Pro"/>
              <a:sym typeface="Maven Pro"/>
            </a:endParaRPr>
          </a:p>
        </p:txBody>
      </p:sp>
      <p:grpSp>
        <p:nvGrpSpPr>
          <p:cNvPr id="757" name="Google Shape;757;p37"/>
          <p:cNvGrpSpPr/>
          <p:nvPr/>
        </p:nvGrpSpPr>
        <p:grpSpPr>
          <a:xfrm>
            <a:off x="141860" y="612379"/>
            <a:ext cx="269261" cy="352050"/>
            <a:chOff x="1367060" y="2422129"/>
            <a:chExt cx="269261" cy="352050"/>
          </a:xfrm>
        </p:grpSpPr>
        <p:sp>
          <p:nvSpPr>
            <p:cNvPr id="758" name="Google Shape;758;p37"/>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7"/>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7"/>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8"/>
          <p:cNvSpPr txBox="1"/>
          <p:nvPr>
            <p:ph type="ctrTitle"/>
          </p:nvPr>
        </p:nvSpPr>
        <p:spPr>
          <a:xfrm>
            <a:off x="411125" y="89525"/>
            <a:ext cx="5296200" cy="12192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3500">
                <a:solidFill>
                  <a:srgbClr val="00CFCC"/>
                </a:solidFill>
              </a:rPr>
              <a:t>Insights</a:t>
            </a:r>
            <a:r>
              <a:rPr lang="en" sz="3500"/>
              <a:t> y recomendaciones</a:t>
            </a:r>
            <a:endParaRPr sz="4500"/>
          </a:p>
        </p:txBody>
      </p:sp>
      <p:grpSp>
        <p:nvGrpSpPr>
          <p:cNvPr id="777" name="Google Shape;777;p38"/>
          <p:cNvGrpSpPr/>
          <p:nvPr/>
        </p:nvGrpSpPr>
        <p:grpSpPr>
          <a:xfrm>
            <a:off x="411122" y="1108708"/>
            <a:ext cx="8267887" cy="3676579"/>
            <a:chOff x="5159450" y="1919950"/>
            <a:chExt cx="1541050" cy="862500"/>
          </a:xfrm>
        </p:grpSpPr>
        <p:sp>
          <p:nvSpPr>
            <p:cNvPr id="778" name="Google Shape;778;p38"/>
            <p:cNvSpPr/>
            <p:nvPr/>
          </p:nvSpPr>
          <p:spPr>
            <a:xfrm>
              <a:off x="5216414" y="2060033"/>
              <a:ext cx="1436820" cy="600250"/>
            </a:xfrm>
            <a:custGeom>
              <a:rect b="b" l="l" r="r" t="t"/>
              <a:pathLst>
                <a:path extrusionOk="0" h="69253" w="165771">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cap="flat" cmpd="sng" w="19050">
              <a:solidFill>
                <a:srgbClr val="5F7D95"/>
              </a:solidFill>
              <a:prstDash val="solid"/>
              <a:round/>
              <a:headEnd len="med" w="med" type="oval"/>
              <a:tailEnd len="med" w="med" type="oval"/>
            </a:ln>
            <a:effectLst>
              <a:outerShdw blurRad="57150" rotWithShape="0" algn="bl" dir="5400000" dist="19050">
                <a:srgbClr val="000000">
                  <a:alpha val="10000"/>
                </a:srgbClr>
              </a:outerShdw>
            </a:effectLst>
          </p:spPr>
        </p:sp>
        <p:grpSp>
          <p:nvGrpSpPr>
            <p:cNvPr id="779" name="Google Shape;779;p38"/>
            <p:cNvGrpSpPr/>
            <p:nvPr/>
          </p:nvGrpSpPr>
          <p:grpSpPr>
            <a:xfrm>
              <a:off x="5159450" y="1919950"/>
              <a:ext cx="1541050" cy="862500"/>
              <a:chOff x="5159450" y="1919950"/>
              <a:chExt cx="1541050" cy="862500"/>
            </a:xfrm>
          </p:grpSpPr>
          <p:cxnSp>
            <p:nvCxnSpPr>
              <p:cNvPr id="780" name="Google Shape;780;p38"/>
              <p:cNvCxnSpPr/>
              <p:nvPr/>
            </p:nvCxnSpPr>
            <p:spPr>
              <a:xfrm>
                <a:off x="5159450" y="1919950"/>
                <a:ext cx="0" cy="86250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cxnSp>
            <p:nvCxnSpPr>
              <p:cNvPr id="781" name="Google Shape;781;p38"/>
              <p:cNvCxnSpPr/>
              <p:nvPr/>
            </p:nvCxnSpPr>
            <p:spPr>
              <a:xfrm>
                <a:off x="5161200" y="2778975"/>
                <a:ext cx="1539300" cy="0"/>
              </a:xfrm>
              <a:prstGeom prst="straightConnector1">
                <a:avLst/>
              </a:prstGeom>
              <a:noFill/>
              <a:ln cap="flat" cmpd="sng" w="9525">
                <a:solidFill>
                  <a:srgbClr val="E3E9ED"/>
                </a:solidFill>
                <a:prstDash val="solid"/>
                <a:round/>
                <a:headEnd len="med" w="med" type="none"/>
                <a:tailEnd len="med" w="med" type="none"/>
              </a:ln>
              <a:effectLst>
                <a:outerShdw blurRad="57150" rotWithShape="0" algn="bl" dir="5400000" dist="19050">
                  <a:srgbClr val="000000">
                    <a:alpha val="10000"/>
                  </a:srgbClr>
                </a:outerShdw>
              </a:effectLst>
            </p:spPr>
          </p:cxnSp>
        </p:grpSp>
      </p:grpSp>
      <p:sp>
        <p:nvSpPr>
          <p:cNvPr id="782" name="Google Shape;782;p38"/>
          <p:cNvSpPr txBox="1"/>
          <p:nvPr/>
        </p:nvSpPr>
        <p:spPr>
          <a:xfrm>
            <a:off x="544825" y="1133475"/>
            <a:ext cx="81726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Share Tech"/>
                <a:ea typeface="Share Tech"/>
                <a:cs typeface="Share Tech"/>
                <a:sym typeface="Share Tech"/>
              </a:rPr>
              <a:t>Dado que </a:t>
            </a:r>
            <a:r>
              <a:rPr lang="en" sz="1700">
                <a:solidFill>
                  <a:srgbClr val="00CFCC"/>
                </a:solidFill>
                <a:latin typeface="Share Tech"/>
                <a:ea typeface="Share Tech"/>
                <a:cs typeface="Share Tech"/>
                <a:sym typeface="Share Tech"/>
              </a:rPr>
              <a:t>el monto total de las transacciones</a:t>
            </a:r>
            <a:r>
              <a:rPr lang="en" sz="1700">
                <a:solidFill>
                  <a:schemeClr val="lt1"/>
                </a:solidFill>
                <a:latin typeface="Share Tech"/>
                <a:ea typeface="Share Tech"/>
                <a:cs typeface="Share Tech"/>
                <a:sym typeface="Share Tech"/>
              </a:rPr>
              <a:t> se destaca como la variable más relevante para </a:t>
            </a:r>
            <a:r>
              <a:rPr lang="en" sz="1700">
                <a:solidFill>
                  <a:srgbClr val="00CFCC"/>
                </a:solidFill>
                <a:latin typeface="Share Tech"/>
                <a:ea typeface="Share Tech"/>
                <a:cs typeface="Share Tech"/>
                <a:sym typeface="Share Tech"/>
              </a:rPr>
              <a:t>predecir el comportamiento del cliente</a:t>
            </a:r>
            <a:r>
              <a:rPr lang="en" sz="1700">
                <a:solidFill>
                  <a:schemeClr val="lt1"/>
                </a:solidFill>
                <a:latin typeface="Share Tech"/>
                <a:ea typeface="Share Tech"/>
                <a:cs typeface="Share Tech"/>
                <a:sym typeface="Share Tech"/>
              </a:rPr>
              <a:t>, se recomienda centrar los esfuerzos en el seguimiento y análisis de las transacciones realizadas por los clientes. </a:t>
            </a:r>
            <a:endParaRPr sz="17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700">
                <a:solidFill>
                  <a:schemeClr val="lt1"/>
                </a:solidFill>
                <a:latin typeface="Share Tech"/>
                <a:ea typeface="Share Tech"/>
                <a:cs typeface="Share Tech"/>
                <a:sym typeface="Share Tech"/>
              </a:rPr>
              <a:t>Esto incluye </a:t>
            </a:r>
            <a:r>
              <a:rPr lang="en" sz="1700">
                <a:solidFill>
                  <a:srgbClr val="00CFCC"/>
                </a:solidFill>
                <a:latin typeface="Share Tech"/>
                <a:ea typeface="Share Tech"/>
                <a:cs typeface="Share Tech"/>
                <a:sym typeface="Share Tech"/>
              </a:rPr>
              <a:t>monitorear</a:t>
            </a:r>
            <a:r>
              <a:rPr lang="en" sz="1700">
                <a:solidFill>
                  <a:schemeClr val="lt1"/>
                </a:solidFill>
                <a:latin typeface="Share Tech"/>
                <a:ea typeface="Share Tech"/>
                <a:cs typeface="Share Tech"/>
                <a:sym typeface="Share Tech"/>
              </a:rPr>
              <a:t> de cerca los </a:t>
            </a:r>
            <a:r>
              <a:rPr lang="en" sz="1700">
                <a:solidFill>
                  <a:srgbClr val="00CFCC"/>
                </a:solidFill>
                <a:latin typeface="Share Tech"/>
                <a:ea typeface="Share Tech"/>
                <a:cs typeface="Share Tech"/>
                <a:sym typeface="Share Tech"/>
              </a:rPr>
              <a:t>patrones de gasto</a:t>
            </a:r>
            <a:r>
              <a:rPr lang="en" sz="1700">
                <a:solidFill>
                  <a:schemeClr val="lt1"/>
                </a:solidFill>
                <a:latin typeface="Share Tech"/>
                <a:ea typeface="Share Tech"/>
                <a:cs typeface="Share Tech"/>
                <a:sym typeface="Share Tech"/>
              </a:rPr>
              <a:t>,</a:t>
            </a:r>
            <a:r>
              <a:rPr lang="en" sz="1700">
                <a:solidFill>
                  <a:srgbClr val="00CFCC"/>
                </a:solidFill>
                <a:latin typeface="Share Tech"/>
                <a:ea typeface="Share Tech"/>
                <a:cs typeface="Share Tech"/>
                <a:sym typeface="Share Tech"/>
              </a:rPr>
              <a:t> identificar cambios</a:t>
            </a:r>
            <a:r>
              <a:rPr lang="en" sz="1700">
                <a:solidFill>
                  <a:schemeClr val="lt1"/>
                </a:solidFill>
                <a:latin typeface="Share Tech"/>
                <a:ea typeface="Share Tech"/>
                <a:cs typeface="Share Tech"/>
                <a:sym typeface="Share Tech"/>
              </a:rPr>
              <a:t> significativos en los volúmenes de transacciones y utilizar estos datos para tomar decisiones informadas en relación con el manejo de la relación con el cliente y la </a:t>
            </a:r>
            <a:r>
              <a:rPr lang="en" sz="1700">
                <a:solidFill>
                  <a:srgbClr val="00CFCC"/>
                </a:solidFill>
                <a:latin typeface="Share Tech"/>
                <a:ea typeface="Share Tech"/>
                <a:cs typeface="Share Tech"/>
                <a:sym typeface="Share Tech"/>
              </a:rPr>
              <a:t>implementación</a:t>
            </a:r>
            <a:r>
              <a:rPr lang="en" sz="1700">
                <a:solidFill>
                  <a:schemeClr val="lt1"/>
                </a:solidFill>
                <a:latin typeface="Share Tech"/>
                <a:ea typeface="Share Tech"/>
                <a:cs typeface="Share Tech"/>
                <a:sym typeface="Share Tech"/>
              </a:rPr>
              <a:t> de </a:t>
            </a:r>
            <a:r>
              <a:rPr lang="en" sz="1700">
                <a:solidFill>
                  <a:srgbClr val="00CFCC"/>
                </a:solidFill>
                <a:latin typeface="Share Tech"/>
                <a:ea typeface="Share Tech"/>
                <a:cs typeface="Share Tech"/>
                <a:sym typeface="Share Tech"/>
              </a:rPr>
              <a:t>estrategias de retención.</a:t>
            </a:r>
            <a:endParaRPr sz="1700">
              <a:solidFill>
                <a:srgbClr val="00CFCC"/>
              </a:solidFill>
              <a:latin typeface="Share Tech"/>
              <a:ea typeface="Share Tech"/>
              <a:cs typeface="Share Tech"/>
              <a:sym typeface="Share Tech"/>
            </a:endParaRPr>
          </a:p>
          <a:p>
            <a:pPr indent="0" lvl="0" marL="0" rtl="0" algn="l">
              <a:spcBef>
                <a:spcPts val="0"/>
              </a:spcBef>
              <a:spcAft>
                <a:spcPts val="0"/>
              </a:spcAft>
              <a:buNone/>
            </a:pPr>
            <a:r>
              <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a:latin typeface="Maven Pro"/>
              <a:ea typeface="Maven Pro"/>
              <a:cs typeface="Maven Pro"/>
              <a:sym typeface="Maven Pro"/>
            </a:endParaRPr>
          </a:p>
        </p:txBody>
      </p:sp>
      <p:grpSp>
        <p:nvGrpSpPr>
          <p:cNvPr id="783" name="Google Shape;783;p38"/>
          <p:cNvGrpSpPr/>
          <p:nvPr/>
        </p:nvGrpSpPr>
        <p:grpSpPr>
          <a:xfrm>
            <a:off x="141860" y="612379"/>
            <a:ext cx="269261" cy="352050"/>
            <a:chOff x="1367060" y="2422129"/>
            <a:chExt cx="269261" cy="352050"/>
          </a:xfrm>
        </p:grpSpPr>
        <p:sp>
          <p:nvSpPr>
            <p:cNvPr id="784" name="Google Shape;784;p38"/>
            <p:cNvSpPr/>
            <p:nvPr/>
          </p:nvSpPr>
          <p:spPr>
            <a:xfrm>
              <a:off x="1392059" y="2651857"/>
              <a:ext cx="129160" cy="122322"/>
            </a:xfrm>
            <a:custGeom>
              <a:rect b="b" l="l" r="r" t="t"/>
              <a:pathLst>
                <a:path extrusionOk="0" h="3846" w="4061">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1367060" y="2441912"/>
              <a:ext cx="82184" cy="212139"/>
            </a:xfrm>
            <a:custGeom>
              <a:rect b="b" l="l" r="r" t="t"/>
              <a:pathLst>
                <a:path extrusionOk="0" h="6670" w="2584">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1456051" y="2422129"/>
              <a:ext cx="180271" cy="162937"/>
            </a:xfrm>
            <a:custGeom>
              <a:rect b="b" l="l" r="r" t="t"/>
              <a:pathLst>
                <a:path extrusionOk="0" h="5123" w="5668">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1532160" y="2593590"/>
              <a:ext cx="81834" cy="180207"/>
            </a:xfrm>
            <a:custGeom>
              <a:rect b="b" l="l" r="r" t="t"/>
              <a:pathLst>
                <a:path extrusionOk="0" h="5666" w="2573">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1425359" y="2572313"/>
              <a:ext cx="24267" cy="17843"/>
            </a:xfrm>
            <a:custGeom>
              <a:rect b="b" l="l" r="r" t="t"/>
              <a:pathLst>
                <a:path extrusionOk="0" h="561" w="763">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1562820" y="2573680"/>
              <a:ext cx="26176" cy="17620"/>
            </a:xfrm>
            <a:custGeom>
              <a:rect b="b" l="l" r="r" t="t"/>
              <a:pathLst>
                <a:path extrusionOk="0" h="554" w="823">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1448100" y="2481414"/>
              <a:ext cx="125375" cy="191275"/>
            </a:xfrm>
            <a:custGeom>
              <a:rect b="b" l="l" r="r" t="t"/>
              <a:pathLst>
                <a:path extrusionOk="0" h="6014" w="3942">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1502232" y="2449259"/>
              <a:ext cx="10655" cy="25380"/>
            </a:xfrm>
            <a:custGeom>
              <a:rect b="b" l="l" r="r" t="t"/>
              <a:pathLst>
                <a:path extrusionOk="0" h="798" w="335">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458309" y="2460582"/>
              <a:ext cx="18988" cy="23090"/>
            </a:xfrm>
            <a:custGeom>
              <a:rect b="b" l="l" r="r" t="t"/>
              <a:pathLst>
                <a:path extrusionOk="0" h="726" w="597">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1425741" y="2492768"/>
              <a:ext cx="25031" cy="17874"/>
            </a:xfrm>
            <a:custGeom>
              <a:rect b="b" l="l" r="r" t="t"/>
              <a:pathLst>
                <a:path extrusionOk="0" h="562" w="787">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1414768" y="2535959"/>
              <a:ext cx="25031" cy="10655"/>
            </a:xfrm>
            <a:custGeom>
              <a:rect b="b" l="l" r="r" t="t"/>
              <a:pathLst>
                <a:path extrusionOk="0" h="335" w="787">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1573825" y="2537104"/>
              <a:ext cx="24999" cy="10241"/>
            </a:xfrm>
            <a:custGeom>
              <a:rect b="b" l="l" r="r" t="t"/>
              <a:pathLst>
                <a:path extrusionOk="0" h="322" w="786">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1563965" y="2493627"/>
              <a:ext cx="24649" cy="17525"/>
            </a:xfrm>
            <a:custGeom>
              <a:rect b="b" l="l" r="r" t="t"/>
              <a:pathLst>
                <a:path extrusionOk="0" h="551" w="775">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1537853" y="2461440"/>
              <a:ext cx="18956" cy="23090"/>
            </a:xfrm>
            <a:custGeom>
              <a:rect b="b" l="l" r="r" t="t"/>
              <a:pathLst>
                <a:path extrusionOk="0" h="726" w="596">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1137250" y="1053700"/>
            <a:ext cx="6117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0CFCC"/>
                </a:solidFill>
                <a:latin typeface="Share Tech"/>
                <a:ea typeface="Share Tech"/>
                <a:cs typeface="Share Tech"/>
                <a:sym typeface="Share Tech"/>
              </a:rPr>
              <a:t>Introduccion</a:t>
            </a:r>
            <a:br>
              <a:rPr lang="en" sz="2000">
                <a:latin typeface="Share Tech"/>
                <a:ea typeface="Share Tech"/>
                <a:cs typeface="Share Tech"/>
                <a:sym typeface="Share Tech"/>
              </a:rPr>
            </a:br>
            <a:endParaRPr sz="2000">
              <a:latin typeface="Share Tech"/>
              <a:ea typeface="Share Tech"/>
              <a:cs typeface="Share Tech"/>
              <a:sym typeface="Share Tech"/>
            </a:endParaRPr>
          </a:p>
          <a:p>
            <a:pPr indent="0" lvl="0" marL="0" rtl="0" algn="l">
              <a:lnSpc>
                <a:spcPct val="100000"/>
              </a:lnSpc>
              <a:spcBef>
                <a:spcPts val="1600"/>
              </a:spcBef>
              <a:spcAft>
                <a:spcPts val="0"/>
              </a:spcAft>
              <a:buNone/>
            </a:pPr>
            <a:r>
              <a:rPr lang="en" sz="2000">
                <a:solidFill>
                  <a:srgbClr val="00CFCC"/>
                </a:solidFill>
                <a:latin typeface="Share Tech"/>
                <a:ea typeface="Share Tech"/>
                <a:cs typeface="Share Tech"/>
                <a:sym typeface="Share Tech"/>
              </a:rPr>
              <a:t>Metodología</a:t>
            </a:r>
            <a:br>
              <a:rPr lang="en" sz="2000">
                <a:latin typeface="Share Tech"/>
                <a:ea typeface="Share Tech"/>
                <a:cs typeface="Share Tech"/>
                <a:sym typeface="Share Tech"/>
              </a:rPr>
            </a:br>
            <a:endParaRPr sz="2000">
              <a:latin typeface="Share Tech"/>
              <a:ea typeface="Share Tech"/>
              <a:cs typeface="Share Tech"/>
              <a:sym typeface="Share Tech"/>
            </a:endParaRPr>
          </a:p>
          <a:p>
            <a:pPr indent="0" lvl="0" marL="0" rtl="0" algn="l">
              <a:lnSpc>
                <a:spcPct val="100000"/>
              </a:lnSpc>
              <a:spcBef>
                <a:spcPts val="1600"/>
              </a:spcBef>
              <a:spcAft>
                <a:spcPts val="0"/>
              </a:spcAft>
              <a:buNone/>
            </a:pPr>
            <a:r>
              <a:rPr lang="en" sz="2000">
                <a:latin typeface="Share Tech"/>
                <a:ea typeface="Share Tech"/>
                <a:cs typeface="Share Tech"/>
                <a:sym typeface="Share Tech"/>
              </a:rPr>
              <a:t>Hipótesis</a:t>
            </a:r>
            <a:r>
              <a:rPr lang="en" sz="2000">
                <a:latin typeface="Share Tech"/>
                <a:ea typeface="Share Tech"/>
                <a:cs typeface="Share Tech"/>
                <a:sym typeface="Share Tech"/>
              </a:rPr>
              <a:t> y </a:t>
            </a:r>
            <a:r>
              <a:rPr lang="en" sz="2000">
                <a:solidFill>
                  <a:srgbClr val="00CFCC"/>
                </a:solidFill>
                <a:latin typeface="Share Tech"/>
                <a:ea typeface="Share Tech"/>
                <a:cs typeface="Share Tech"/>
                <a:sym typeface="Share Tech"/>
              </a:rPr>
              <a:t>preguntas</a:t>
            </a:r>
            <a:r>
              <a:rPr lang="en" sz="2000">
                <a:latin typeface="Share Tech"/>
                <a:ea typeface="Share Tech"/>
                <a:cs typeface="Share Tech"/>
                <a:sym typeface="Share Tech"/>
              </a:rPr>
              <a:t> de </a:t>
            </a:r>
            <a:r>
              <a:rPr lang="en" sz="2000">
                <a:latin typeface="Share Tech"/>
                <a:ea typeface="Share Tech"/>
                <a:cs typeface="Share Tech"/>
                <a:sym typeface="Share Tech"/>
              </a:rPr>
              <a:t>interés</a:t>
            </a:r>
            <a:br>
              <a:rPr lang="en" sz="2000">
                <a:latin typeface="Share Tech"/>
                <a:ea typeface="Share Tech"/>
                <a:cs typeface="Share Tech"/>
                <a:sym typeface="Share Tech"/>
              </a:rPr>
            </a:br>
            <a:endParaRPr sz="2000">
              <a:latin typeface="Share Tech"/>
              <a:ea typeface="Share Tech"/>
              <a:cs typeface="Share Tech"/>
              <a:sym typeface="Share Tech"/>
            </a:endParaRPr>
          </a:p>
          <a:p>
            <a:pPr indent="0" lvl="0" marL="0" rtl="0" algn="l">
              <a:lnSpc>
                <a:spcPct val="100000"/>
              </a:lnSpc>
              <a:spcBef>
                <a:spcPts val="1600"/>
              </a:spcBef>
              <a:spcAft>
                <a:spcPts val="0"/>
              </a:spcAft>
              <a:buNone/>
            </a:pPr>
            <a:r>
              <a:rPr lang="en" sz="2000">
                <a:latin typeface="Share Tech"/>
                <a:ea typeface="Share Tech"/>
                <a:cs typeface="Share Tech"/>
                <a:sym typeface="Share Tech"/>
              </a:rPr>
              <a:t>Análisis</a:t>
            </a:r>
            <a:r>
              <a:rPr lang="en" sz="2000">
                <a:latin typeface="Share Tech"/>
                <a:ea typeface="Share Tech"/>
                <a:cs typeface="Share Tech"/>
                <a:sym typeface="Share Tech"/>
              </a:rPr>
              <a:t> de </a:t>
            </a:r>
            <a:r>
              <a:rPr lang="en" sz="2000">
                <a:solidFill>
                  <a:srgbClr val="00CFCC"/>
                </a:solidFill>
                <a:latin typeface="Share Tech"/>
                <a:ea typeface="Share Tech"/>
                <a:cs typeface="Share Tech"/>
                <a:sym typeface="Share Tech"/>
              </a:rPr>
              <a:t>datos</a:t>
            </a:r>
            <a:br>
              <a:rPr lang="en" sz="2000">
                <a:solidFill>
                  <a:srgbClr val="00CFCC"/>
                </a:solidFill>
                <a:latin typeface="Share Tech"/>
                <a:ea typeface="Share Tech"/>
                <a:cs typeface="Share Tech"/>
                <a:sym typeface="Share Tech"/>
              </a:rPr>
            </a:br>
            <a:endParaRPr sz="2000">
              <a:solidFill>
                <a:srgbClr val="00CFCC"/>
              </a:solidFill>
              <a:latin typeface="Share Tech"/>
              <a:ea typeface="Share Tech"/>
              <a:cs typeface="Share Tech"/>
              <a:sym typeface="Share Tech"/>
            </a:endParaRPr>
          </a:p>
          <a:p>
            <a:pPr indent="0" lvl="0" marL="0" rtl="0" algn="l">
              <a:lnSpc>
                <a:spcPct val="100000"/>
              </a:lnSpc>
              <a:spcBef>
                <a:spcPts val="1600"/>
              </a:spcBef>
              <a:spcAft>
                <a:spcPts val="0"/>
              </a:spcAft>
              <a:buNone/>
            </a:pPr>
            <a:r>
              <a:rPr lang="en" sz="2000">
                <a:solidFill>
                  <a:srgbClr val="00CFCC"/>
                </a:solidFill>
                <a:latin typeface="Share Tech"/>
                <a:ea typeface="Share Tech"/>
                <a:cs typeface="Share Tech"/>
                <a:sym typeface="Share Tech"/>
              </a:rPr>
              <a:t>Insights</a:t>
            </a:r>
            <a:r>
              <a:rPr lang="en" sz="2000">
                <a:latin typeface="Share Tech"/>
                <a:ea typeface="Share Tech"/>
                <a:cs typeface="Share Tech"/>
                <a:sym typeface="Share Tech"/>
              </a:rPr>
              <a:t> y recomendaciones</a:t>
            </a:r>
            <a:endParaRPr sz="2000">
              <a:latin typeface="Share Tech"/>
              <a:ea typeface="Share Tech"/>
              <a:cs typeface="Share Tech"/>
              <a:sym typeface="Share Tech"/>
            </a:endParaRPr>
          </a:p>
          <a:p>
            <a:pPr indent="0" lvl="0" marL="0" rtl="0" algn="l">
              <a:lnSpc>
                <a:spcPct val="100000"/>
              </a:lnSpc>
              <a:spcBef>
                <a:spcPts val="1600"/>
              </a:spcBef>
              <a:spcAft>
                <a:spcPts val="1600"/>
              </a:spcAft>
              <a:buNone/>
            </a:pPr>
            <a:r>
              <a:t/>
            </a:r>
            <a:endParaRPr/>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00CFCC"/>
                </a:solidFill>
              </a:rPr>
              <a:t>Índice</a:t>
            </a:r>
            <a:r>
              <a:rPr lang="en" sz="3500"/>
              <a:t> de desarrollo</a:t>
            </a:r>
            <a:endParaRPr sz="3500"/>
          </a:p>
        </p:txBody>
      </p:sp>
      <p:sp>
        <p:nvSpPr>
          <p:cNvPr id="463" name="Google Shape;463;p24"/>
          <p:cNvSpPr/>
          <p:nvPr/>
        </p:nvSpPr>
        <p:spPr>
          <a:xfrm>
            <a:off x="667554" y="1190659"/>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67554" y="1922184"/>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667554" y="2777134"/>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67554" y="3571759"/>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618829" y="4366384"/>
            <a:ext cx="344097" cy="340033"/>
          </a:xfrm>
          <a:custGeom>
            <a:rect b="b" l="l" r="r" t="t"/>
            <a:pathLst>
              <a:path extrusionOk="0" h="10708" w="10836">
                <a:moveTo>
                  <a:pt x="7677" y="328"/>
                </a:moveTo>
                <a:cubicBezTo>
                  <a:pt x="7821" y="328"/>
                  <a:pt x="7960" y="378"/>
                  <a:pt x="8061" y="480"/>
                </a:cubicBezTo>
                <a:lnTo>
                  <a:pt x="10288" y="2706"/>
                </a:lnTo>
                <a:cubicBezTo>
                  <a:pt x="10502" y="2897"/>
                  <a:pt x="10490" y="3278"/>
                  <a:pt x="10252" y="3516"/>
                </a:cubicBezTo>
                <a:cubicBezTo>
                  <a:pt x="10125" y="3643"/>
                  <a:pt x="9961" y="3709"/>
                  <a:pt x="9802" y="3709"/>
                </a:cubicBezTo>
                <a:cubicBezTo>
                  <a:pt x="9661" y="3709"/>
                  <a:pt x="9524" y="3657"/>
                  <a:pt x="9418" y="3552"/>
                </a:cubicBezTo>
                <a:lnTo>
                  <a:pt x="8264" y="2385"/>
                </a:lnTo>
                <a:cubicBezTo>
                  <a:pt x="8234" y="2355"/>
                  <a:pt x="8195" y="2340"/>
                  <a:pt x="8156" y="2340"/>
                </a:cubicBezTo>
                <a:cubicBezTo>
                  <a:pt x="8118" y="2340"/>
                  <a:pt x="8079" y="2355"/>
                  <a:pt x="8049" y="2385"/>
                </a:cubicBezTo>
                <a:cubicBezTo>
                  <a:pt x="7990" y="2444"/>
                  <a:pt x="7990" y="2540"/>
                  <a:pt x="8049" y="2599"/>
                </a:cubicBezTo>
                <a:lnTo>
                  <a:pt x="8930" y="3480"/>
                </a:lnTo>
                <a:lnTo>
                  <a:pt x="7811" y="4587"/>
                </a:lnTo>
                <a:cubicBezTo>
                  <a:pt x="7549" y="4861"/>
                  <a:pt x="7382" y="5207"/>
                  <a:pt x="7335" y="5564"/>
                </a:cubicBezTo>
                <a:cubicBezTo>
                  <a:pt x="7287" y="5921"/>
                  <a:pt x="7371" y="6290"/>
                  <a:pt x="7561" y="6588"/>
                </a:cubicBezTo>
                <a:cubicBezTo>
                  <a:pt x="7930" y="7171"/>
                  <a:pt x="7859" y="7838"/>
                  <a:pt x="7728" y="8028"/>
                </a:cubicBezTo>
                <a:cubicBezTo>
                  <a:pt x="7644" y="8016"/>
                  <a:pt x="7406" y="7897"/>
                  <a:pt x="6751" y="7350"/>
                </a:cubicBezTo>
                <a:cubicBezTo>
                  <a:pt x="6335" y="6993"/>
                  <a:pt x="5835" y="6528"/>
                  <a:pt x="5311" y="6004"/>
                </a:cubicBezTo>
                <a:lnTo>
                  <a:pt x="5204" y="5897"/>
                </a:lnTo>
                <a:lnTo>
                  <a:pt x="5180" y="5873"/>
                </a:lnTo>
                <a:cubicBezTo>
                  <a:pt x="5085" y="5778"/>
                  <a:pt x="4977" y="5695"/>
                  <a:pt x="4894" y="5588"/>
                </a:cubicBezTo>
                <a:lnTo>
                  <a:pt x="4846" y="5540"/>
                </a:lnTo>
                <a:lnTo>
                  <a:pt x="4739" y="5445"/>
                </a:lnTo>
                <a:cubicBezTo>
                  <a:pt x="4239" y="4921"/>
                  <a:pt x="3763" y="4409"/>
                  <a:pt x="3406" y="3992"/>
                </a:cubicBezTo>
                <a:cubicBezTo>
                  <a:pt x="2858" y="3337"/>
                  <a:pt x="2751" y="3099"/>
                  <a:pt x="2715" y="3028"/>
                </a:cubicBezTo>
                <a:cubicBezTo>
                  <a:pt x="2805" y="2970"/>
                  <a:pt x="2986" y="2926"/>
                  <a:pt x="3210" y="2926"/>
                </a:cubicBezTo>
                <a:cubicBezTo>
                  <a:pt x="3492" y="2926"/>
                  <a:pt x="3843" y="2995"/>
                  <a:pt x="4168" y="3194"/>
                </a:cubicBezTo>
                <a:cubicBezTo>
                  <a:pt x="4416" y="3353"/>
                  <a:pt x="4715" y="3430"/>
                  <a:pt x="5014" y="3430"/>
                </a:cubicBezTo>
                <a:cubicBezTo>
                  <a:pt x="5073" y="3430"/>
                  <a:pt x="5133" y="3427"/>
                  <a:pt x="5192" y="3421"/>
                </a:cubicBezTo>
                <a:cubicBezTo>
                  <a:pt x="5549" y="3373"/>
                  <a:pt x="5894" y="3194"/>
                  <a:pt x="6156" y="2944"/>
                </a:cubicBezTo>
                <a:lnTo>
                  <a:pt x="7275" y="1825"/>
                </a:lnTo>
                <a:lnTo>
                  <a:pt x="7359" y="1909"/>
                </a:lnTo>
                <a:cubicBezTo>
                  <a:pt x="7394" y="1938"/>
                  <a:pt x="7433" y="1953"/>
                  <a:pt x="7470" y="1953"/>
                </a:cubicBezTo>
                <a:cubicBezTo>
                  <a:pt x="7507" y="1953"/>
                  <a:pt x="7543" y="1938"/>
                  <a:pt x="7573" y="1909"/>
                </a:cubicBezTo>
                <a:cubicBezTo>
                  <a:pt x="7633" y="1849"/>
                  <a:pt x="7633" y="1766"/>
                  <a:pt x="7573" y="1706"/>
                </a:cubicBezTo>
                <a:lnTo>
                  <a:pt x="7204" y="1337"/>
                </a:lnTo>
                <a:lnTo>
                  <a:pt x="7192" y="1313"/>
                </a:lnTo>
                <a:cubicBezTo>
                  <a:pt x="7025" y="1123"/>
                  <a:pt x="7013" y="837"/>
                  <a:pt x="7144" y="635"/>
                </a:cubicBezTo>
                <a:cubicBezTo>
                  <a:pt x="7168" y="587"/>
                  <a:pt x="7204" y="539"/>
                  <a:pt x="7228" y="516"/>
                </a:cubicBezTo>
                <a:cubicBezTo>
                  <a:pt x="7353" y="390"/>
                  <a:pt x="7518" y="328"/>
                  <a:pt x="7677" y="328"/>
                </a:cubicBezTo>
                <a:close/>
                <a:moveTo>
                  <a:pt x="7667" y="0"/>
                </a:moveTo>
                <a:cubicBezTo>
                  <a:pt x="7428" y="0"/>
                  <a:pt x="7186" y="93"/>
                  <a:pt x="7001" y="277"/>
                </a:cubicBezTo>
                <a:cubicBezTo>
                  <a:pt x="6644" y="635"/>
                  <a:pt x="6632" y="1194"/>
                  <a:pt x="6978" y="1539"/>
                </a:cubicBezTo>
                <a:lnTo>
                  <a:pt x="7037" y="1599"/>
                </a:lnTo>
                <a:lnTo>
                  <a:pt x="5918" y="2718"/>
                </a:lnTo>
                <a:cubicBezTo>
                  <a:pt x="5651" y="2985"/>
                  <a:pt x="5292" y="3125"/>
                  <a:pt x="4942" y="3125"/>
                </a:cubicBezTo>
                <a:cubicBezTo>
                  <a:pt x="4715" y="3125"/>
                  <a:pt x="4491" y="3066"/>
                  <a:pt x="4299" y="2944"/>
                </a:cubicBezTo>
                <a:cubicBezTo>
                  <a:pt x="3965" y="2730"/>
                  <a:pt x="3596" y="2623"/>
                  <a:pt x="3215" y="2623"/>
                </a:cubicBezTo>
                <a:cubicBezTo>
                  <a:pt x="2882" y="2623"/>
                  <a:pt x="2584" y="2706"/>
                  <a:pt x="2453" y="2849"/>
                </a:cubicBezTo>
                <a:cubicBezTo>
                  <a:pt x="2322" y="2980"/>
                  <a:pt x="2418" y="3194"/>
                  <a:pt x="2525" y="3385"/>
                </a:cubicBezTo>
                <a:cubicBezTo>
                  <a:pt x="2632" y="3564"/>
                  <a:pt x="2810" y="3802"/>
                  <a:pt x="3049" y="4087"/>
                </a:cubicBezTo>
                <a:cubicBezTo>
                  <a:pt x="3394" y="4504"/>
                  <a:pt x="3846" y="5004"/>
                  <a:pt x="4370" y="5540"/>
                </a:cubicBezTo>
                <a:lnTo>
                  <a:pt x="3180" y="6731"/>
                </a:lnTo>
                <a:cubicBezTo>
                  <a:pt x="2763" y="7147"/>
                  <a:pt x="2346" y="7600"/>
                  <a:pt x="1965" y="8064"/>
                </a:cubicBezTo>
                <a:lnTo>
                  <a:pt x="84" y="10291"/>
                </a:lnTo>
                <a:cubicBezTo>
                  <a:pt x="1" y="10398"/>
                  <a:pt x="1" y="10541"/>
                  <a:pt x="84" y="10636"/>
                </a:cubicBezTo>
                <a:cubicBezTo>
                  <a:pt x="132" y="10683"/>
                  <a:pt x="191" y="10707"/>
                  <a:pt x="251" y="10707"/>
                </a:cubicBezTo>
                <a:cubicBezTo>
                  <a:pt x="310" y="10707"/>
                  <a:pt x="370" y="10683"/>
                  <a:pt x="429" y="10636"/>
                </a:cubicBezTo>
                <a:lnTo>
                  <a:pt x="2572" y="8850"/>
                </a:lnTo>
                <a:cubicBezTo>
                  <a:pt x="2632" y="8790"/>
                  <a:pt x="2644" y="8695"/>
                  <a:pt x="2584" y="8636"/>
                </a:cubicBezTo>
                <a:cubicBezTo>
                  <a:pt x="2552" y="8603"/>
                  <a:pt x="2512" y="8585"/>
                  <a:pt x="2472" y="8585"/>
                </a:cubicBezTo>
                <a:cubicBezTo>
                  <a:pt x="2440" y="8585"/>
                  <a:pt x="2409" y="8597"/>
                  <a:pt x="2382" y="8624"/>
                </a:cubicBezTo>
                <a:lnTo>
                  <a:pt x="739" y="9993"/>
                </a:lnTo>
                <a:lnTo>
                  <a:pt x="2191" y="8266"/>
                </a:lnTo>
                <a:cubicBezTo>
                  <a:pt x="2560" y="7826"/>
                  <a:pt x="2965" y="7374"/>
                  <a:pt x="3382" y="6957"/>
                </a:cubicBezTo>
                <a:lnTo>
                  <a:pt x="4573" y="5766"/>
                </a:lnTo>
                <a:lnTo>
                  <a:pt x="4585" y="5778"/>
                </a:lnTo>
                <a:lnTo>
                  <a:pt x="4763" y="5957"/>
                </a:lnTo>
                <a:lnTo>
                  <a:pt x="4942" y="6135"/>
                </a:lnTo>
                <a:lnTo>
                  <a:pt x="4954" y="6159"/>
                </a:lnTo>
                <a:lnTo>
                  <a:pt x="3763" y="7350"/>
                </a:lnTo>
                <a:cubicBezTo>
                  <a:pt x="3537" y="7564"/>
                  <a:pt x="3299" y="7790"/>
                  <a:pt x="3084" y="8005"/>
                </a:cubicBezTo>
                <a:cubicBezTo>
                  <a:pt x="3025" y="8064"/>
                  <a:pt x="3025" y="8147"/>
                  <a:pt x="3061" y="8207"/>
                </a:cubicBezTo>
                <a:cubicBezTo>
                  <a:pt x="3092" y="8238"/>
                  <a:pt x="3133" y="8253"/>
                  <a:pt x="3174" y="8253"/>
                </a:cubicBezTo>
                <a:cubicBezTo>
                  <a:pt x="3211" y="8253"/>
                  <a:pt x="3247" y="8241"/>
                  <a:pt x="3275" y="8219"/>
                </a:cubicBezTo>
                <a:cubicBezTo>
                  <a:pt x="3513" y="8005"/>
                  <a:pt x="3751" y="7778"/>
                  <a:pt x="3977" y="7552"/>
                </a:cubicBezTo>
                <a:lnTo>
                  <a:pt x="5168" y="6361"/>
                </a:lnTo>
                <a:cubicBezTo>
                  <a:pt x="5704" y="6885"/>
                  <a:pt x="6204" y="7350"/>
                  <a:pt x="6620" y="7683"/>
                </a:cubicBezTo>
                <a:cubicBezTo>
                  <a:pt x="6906" y="7921"/>
                  <a:pt x="7144" y="8088"/>
                  <a:pt x="7323" y="8207"/>
                </a:cubicBezTo>
                <a:cubicBezTo>
                  <a:pt x="7442" y="8278"/>
                  <a:pt x="7573" y="8362"/>
                  <a:pt x="7692" y="8362"/>
                </a:cubicBezTo>
                <a:cubicBezTo>
                  <a:pt x="7752" y="8362"/>
                  <a:pt x="7811" y="8338"/>
                  <a:pt x="7859" y="8302"/>
                </a:cubicBezTo>
                <a:cubicBezTo>
                  <a:pt x="7990" y="8159"/>
                  <a:pt x="8073" y="7862"/>
                  <a:pt x="8073" y="7540"/>
                </a:cubicBezTo>
                <a:cubicBezTo>
                  <a:pt x="8073" y="7171"/>
                  <a:pt x="7954" y="6778"/>
                  <a:pt x="7763" y="6457"/>
                </a:cubicBezTo>
                <a:cubicBezTo>
                  <a:pt x="7454" y="5957"/>
                  <a:pt x="7549" y="5278"/>
                  <a:pt x="7990" y="4826"/>
                </a:cubicBezTo>
                <a:lnTo>
                  <a:pt x="9109" y="3718"/>
                </a:lnTo>
                <a:lnTo>
                  <a:pt x="9168" y="3778"/>
                </a:lnTo>
                <a:lnTo>
                  <a:pt x="9192" y="3802"/>
                </a:lnTo>
                <a:lnTo>
                  <a:pt x="9216" y="3814"/>
                </a:lnTo>
                <a:cubicBezTo>
                  <a:pt x="9216" y="3814"/>
                  <a:pt x="9228" y="3837"/>
                  <a:pt x="9240" y="3837"/>
                </a:cubicBezTo>
                <a:cubicBezTo>
                  <a:pt x="9240" y="3837"/>
                  <a:pt x="9252" y="3837"/>
                  <a:pt x="9252" y="3849"/>
                </a:cubicBezTo>
                <a:lnTo>
                  <a:pt x="9264" y="3861"/>
                </a:lnTo>
                <a:cubicBezTo>
                  <a:pt x="9264" y="3861"/>
                  <a:pt x="9287" y="3861"/>
                  <a:pt x="9287" y="3873"/>
                </a:cubicBezTo>
                <a:lnTo>
                  <a:pt x="9299" y="3897"/>
                </a:lnTo>
                <a:cubicBezTo>
                  <a:pt x="9299" y="3897"/>
                  <a:pt x="9311" y="3897"/>
                  <a:pt x="9311" y="3909"/>
                </a:cubicBezTo>
                <a:lnTo>
                  <a:pt x="9323" y="3921"/>
                </a:lnTo>
                <a:cubicBezTo>
                  <a:pt x="9323" y="3921"/>
                  <a:pt x="9347" y="3921"/>
                  <a:pt x="9347" y="3933"/>
                </a:cubicBezTo>
                <a:lnTo>
                  <a:pt x="9359" y="3956"/>
                </a:lnTo>
                <a:cubicBezTo>
                  <a:pt x="9359" y="3956"/>
                  <a:pt x="9371" y="3956"/>
                  <a:pt x="9371" y="3968"/>
                </a:cubicBezTo>
                <a:cubicBezTo>
                  <a:pt x="9371" y="3968"/>
                  <a:pt x="9383" y="3968"/>
                  <a:pt x="9383" y="3980"/>
                </a:cubicBezTo>
                <a:cubicBezTo>
                  <a:pt x="9383" y="3980"/>
                  <a:pt x="9407" y="3980"/>
                  <a:pt x="9407" y="3992"/>
                </a:cubicBezTo>
                <a:cubicBezTo>
                  <a:pt x="9407" y="3992"/>
                  <a:pt x="9418" y="3992"/>
                  <a:pt x="9418" y="4016"/>
                </a:cubicBezTo>
                <a:lnTo>
                  <a:pt x="9430" y="4016"/>
                </a:lnTo>
                <a:cubicBezTo>
                  <a:pt x="9430" y="4016"/>
                  <a:pt x="9442" y="4016"/>
                  <a:pt x="9442" y="4028"/>
                </a:cubicBezTo>
                <a:lnTo>
                  <a:pt x="9942" y="4028"/>
                </a:lnTo>
                <a:cubicBezTo>
                  <a:pt x="9954" y="4028"/>
                  <a:pt x="9954" y="4028"/>
                  <a:pt x="9966" y="4016"/>
                </a:cubicBezTo>
                <a:lnTo>
                  <a:pt x="9978" y="4016"/>
                </a:lnTo>
                <a:cubicBezTo>
                  <a:pt x="10002" y="4016"/>
                  <a:pt x="10002" y="4016"/>
                  <a:pt x="10014" y="3992"/>
                </a:cubicBezTo>
                <a:lnTo>
                  <a:pt x="10026" y="3992"/>
                </a:lnTo>
                <a:cubicBezTo>
                  <a:pt x="10038" y="3992"/>
                  <a:pt x="10038" y="3992"/>
                  <a:pt x="10061" y="3980"/>
                </a:cubicBezTo>
                <a:cubicBezTo>
                  <a:pt x="10061" y="3980"/>
                  <a:pt x="10073" y="3980"/>
                  <a:pt x="10073" y="3968"/>
                </a:cubicBezTo>
                <a:cubicBezTo>
                  <a:pt x="10085" y="3968"/>
                  <a:pt x="10085" y="3956"/>
                  <a:pt x="10097" y="3956"/>
                </a:cubicBezTo>
                <a:cubicBezTo>
                  <a:pt x="10097" y="3956"/>
                  <a:pt x="10121" y="3956"/>
                  <a:pt x="10121" y="3933"/>
                </a:cubicBezTo>
                <a:cubicBezTo>
                  <a:pt x="10133" y="3933"/>
                  <a:pt x="10133" y="3921"/>
                  <a:pt x="10145" y="3921"/>
                </a:cubicBezTo>
                <a:cubicBezTo>
                  <a:pt x="10145" y="3921"/>
                  <a:pt x="10157" y="3921"/>
                  <a:pt x="10157" y="3909"/>
                </a:cubicBezTo>
                <a:cubicBezTo>
                  <a:pt x="10180" y="3909"/>
                  <a:pt x="10180" y="3897"/>
                  <a:pt x="10192" y="3897"/>
                </a:cubicBezTo>
                <a:cubicBezTo>
                  <a:pt x="10192" y="3897"/>
                  <a:pt x="10204" y="3897"/>
                  <a:pt x="10204" y="3873"/>
                </a:cubicBezTo>
                <a:cubicBezTo>
                  <a:pt x="10216" y="3873"/>
                  <a:pt x="10216" y="3861"/>
                  <a:pt x="10240" y="3861"/>
                </a:cubicBezTo>
                <a:cubicBezTo>
                  <a:pt x="10240" y="3861"/>
                  <a:pt x="10252" y="3861"/>
                  <a:pt x="10252" y="3849"/>
                </a:cubicBezTo>
                <a:cubicBezTo>
                  <a:pt x="10264" y="3849"/>
                  <a:pt x="10264" y="3837"/>
                  <a:pt x="10276" y="3837"/>
                </a:cubicBezTo>
                <a:cubicBezTo>
                  <a:pt x="10276" y="3837"/>
                  <a:pt x="10300" y="3837"/>
                  <a:pt x="10300" y="3814"/>
                </a:cubicBezTo>
                <a:cubicBezTo>
                  <a:pt x="10311" y="3814"/>
                  <a:pt x="10311" y="3802"/>
                  <a:pt x="10323" y="3802"/>
                </a:cubicBezTo>
                <a:cubicBezTo>
                  <a:pt x="10323" y="3802"/>
                  <a:pt x="10335" y="3802"/>
                  <a:pt x="10335" y="3790"/>
                </a:cubicBezTo>
                <a:cubicBezTo>
                  <a:pt x="10359" y="3778"/>
                  <a:pt x="10371" y="3778"/>
                  <a:pt x="10371" y="3754"/>
                </a:cubicBezTo>
                <a:cubicBezTo>
                  <a:pt x="10823" y="3373"/>
                  <a:pt x="10835" y="2802"/>
                  <a:pt x="10490" y="2468"/>
                </a:cubicBezTo>
                <a:lnTo>
                  <a:pt x="8275" y="242"/>
                </a:lnTo>
                <a:cubicBezTo>
                  <a:pt x="8109" y="81"/>
                  <a:pt x="7889" y="0"/>
                  <a:pt x="7667" y="0"/>
                </a:cubicBezTo>
                <a:close/>
              </a:path>
            </a:pathLst>
          </a:custGeom>
          <a:solidFill>
            <a:schemeClr val="lt1"/>
          </a:solidFill>
          <a:ln>
            <a:noFill/>
          </a:ln>
          <a:effectLst>
            <a:outerShdw blurRad="57150" rotWithShape="0" algn="bl" dir="5400000" dist="19050">
              <a:srgbClr val="000000">
                <a:alpha val="9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5"/>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CFCC"/>
                </a:solidFill>
                <a:latin typeface="Share Tech"/>
                <a:ea typeface="Share Tech"/>
                <a:cs typeface="Share Tech"/>
                <a:sym typeface="Share Tech"/>
              </a:rPr>
              <a:t>Contexto</a:t>
            </a:r>
            <a:endParaRPr sz="1600">
              <a:solidFill>
                <a:srgbClr val="00CFCC"/>
              </a:solidFill>
              <a:latin typeface="Share Tech"/>
              <a:ea typeface="Share Tech"/>
              <a:cs typeface="Share Tech"/>
              <a:sym typeface="Share Tech"/>
            </a:endParaRPr>
          </a:p>
          <a:p>
            <a:pPr indent="0" lvl="0" marL="0" rtl="0" algn="just">
              <a:spcBef>
                <a:spcPts val="1600"/>
              </a:spcBef>
              <a:spcAft>
                <a:spcPts val="0"/>
              </a:spcAft>
              <a:buNone/>
            </a:pPr>
            <a:r>
              <a:rPr lang="en" sz="1400">
                <a:latin typeface="Share Tech"/>
                <a:ea typeface="Share Tech"/>
                <a:cs typeface="Share Tech"/>
                <a:sym typeface="Share Tech"/>
              </a:rPr>
              <a:t>El gerente de negocios de una </a:t>
            </a:r>
            <a:r>
              <a:rPr lang="en" sz="1400">
                <a:solidFill>
                  <a:srgbClr val="00CFCC"/>
                </a:solidFill>
                <a:latin typeface="Share Tech"/>
                <a:ea typeface="Share Tech"/>
                <a:cs typeface="Share Tech"/>
                <a:sym typeface="Share Tech"/>
              </a:rPr>
              <a:t>cartera de tarjetas de crédito</a:t>
            </a:r>
            <a:r>
              <a:rPr lang="en" sz="1400">
                <a:latin typeface="Share Tech"/>
                <a:ea typeface="Share Tech"/>
                <a:cs typeface="Share Tech"/>
                <a:sym typeface="Share Tech"/>
              </a:rPr>
              <a:t> para consumidores necesita analizar los datos para entender </a:t>
            </a:r>
            <a:r>
              <a:rPr lang="en" sz="1400">
                <a:solidFill>
                  <a:srgbClr val="00CFCC"/>
                </a:solidFill>
                <a:latin typeface="Share Tech"/>
                <a:ea typeface="Share Tech"/>
                <a:cs typeface="Share Tech"/>
                <a:sym typeface="Share Tech"/>
              </a:rPr>
              <a:t>por qué están perdiendo clientes</a:t>
            </a:r>
            <a:r>
              <a:rPr lang="en" sz="1400">
                <a:latin typeface="Share Tech"/>
                <a:ea typeface="Share Tech"/>
                <a:cs typeface="Share Tech"/>
                <a:sym typeface="Share Tech"/>
              </a:rPr>
              <a:t> y predecir cuáles tienen más posibilidades de abandonar.</a:t>
            </a:r>
            <a:endParaRPr sz="1400">
              <a:latin typeface="Share Tech"/>
              <a:ea typeface="Share Tech"/>
              <a:cs typeface="Share Tech"/>
              <a:sym typeface="Share Tech"/>
            </a:endParaRPr>
          </a:p>
          <a:p>
            <a:pPr indent="0" lvl="0" marL="0" rtl="0" algn="just">
              <a:spcBef>
                <a:spcPts val="1600"/>
              </a:spcBef>
              <a:spcAft>
                <a:spcPts val="0"/>
              </a:spcAft>
              <a:buNone/>
            </a:pPr>
            <a:r>
              <a:rPr lang="en" sz="1600">
                <a:solidFill>
                  <a:srgbClr val="00CFCC"/>
                </a:solidFill>
                <a:latin typeface="Share Tech"/>
                <a:ea typeface="Share Tech"/>
                <a:cs typeface="Share Tech"/>
                <a:sym typeface="Share Tech"/>
              </a:rPr>
              <a:t>Audiencia</a:t>
            </a:r>
            <a:endParaRPr sz="1600">
              <a:solidFill>
                <a:srgbClr val="00CFCC"/>
              </a:solidFill>
              <a:latin typeface="Share Tech"/>
              <a:ea typeface="Share Tech"/>
              <a:cs typeface="Share Tech"/>
              <a:sym typeface="Share Tech"/>
            </a:endParaRPr>
          </a:p>
          <a:p>
            <a:pPr indent="-317500" lvl="0" marL="457200" rtl="0" algn="just">
              <a:spcBef>
                <a:spcPts val="1600"/>
              </a:spcBef>
              <a:spcAft>
                <a:spcPts val="0"/>
              </a:spcAft>
              <a:buSzPts val="1400"/>
              <a:buFont typeface="Share Tech"/>
              <a:buChar char="-"/>
            </a:pPr>
            <a:r>
              <a:rPr lang="en" sz="1400">
                <a:solidFill>
                  <a:srgbClr val="00CFCC"/>
                </a:solidFill>
                <a:latin typeface="Share Tech"/>
                <a:ea typeface="Share Tech"/>
                <a:cs typeface="Share Tech"/>
                <a:sym typeface="Share Tech"/>
              </a:rPr>
              <a:t>Alta dirección del banco: </a:t>
            </a:r>
            <a:r>
              <a:rPr lang="en" sz="1400">
                <a:latin typeface="Share Tech"/>
                <a:ea typeface="Share Tech"/>
                <a:cs typeface="Share Tech"/>
                <a:sym typeface="Share Tech"/>
              </a:rPr>
              <a:t>Gerentes generales, directores ejecutivos y otros líderes del banco que toman decisiones estratégicas y están interesados en comprender y abordar el problema de pérdida de clientes.</a:t>
            </a:r>
            <a:endParaRPr sz="1400">
              <a:latin typeface="Share Tech"/>
              <a:ea typeface="Share Tech"/>
              <a:cs typeface="Share Tech"/>
              <a:sym typeface="Share Tech"/>
            </a:endParaRPr>
          </a:p>
          <a:p>
            <a:pPr indent="-317500" lvl="0" marL="457200" rtl="0" algn="just">
              <a:spcBef>
                <a:spcPts val="0"/>
              </a:spcBef>
              <a:spcAft>
                <a:spcPts val="0"/>
              </a:spcAft>
              <a:buSzPts val="1400"/>
              <a:buFont typeface="Share Tech"/>
              <a:buChar char="-"/>
            </a:pPr>
            <a:r>
              <a:rPr lang="en" sz="1400">
                <a:solidFill>
                  <a:srgbClr val="00CFCC"/>
                </a:solidFill>
                <a:latin typeface="Share Tech"/>
                <a:ea typeface="Share Tech"/>
                <a:cs typeface="Share Tech"/>
                <a:sym typeface="Share Tech"/>
              </a:rPr>
              <a:t>Equipo de marketing y ventas: </a:t>
            </a:r>
            <a:r>
              <a:rPr lang="en" sz="1400">
                <a:latin typeface="Share Tech"/>
                <a:ea typeface="Share Tech"/>
                <a:cs typeface="Share Tech"/>
                <a:sym typeface="Share Tech"/>
              </a:rPr>
              <a:t>Responsables de diseñar estrategias de retención de clientes y promoción de servicios financieros, quienes pueden beneficiarse de los insights obtenidos en el análisis de datos.</a:t>
            </a:r>
            <a:endParaRPr sz="1400">
              <a:latin typeface="Share Tech"/>
              <a:ea typeface="Share Tech"/>
              <a:cs typeface="Share Tech"/>
              <a:sym typeface="Share Tech"/>
            </a:endParaRPr>
          </a:p>
          <a:p>
            <a:pPr indent="-317500" lvl="0" marL="457200" rtl="0" algn="just">
              <a:spcBef>
                <a:spcPts val="0"/>
              </a:spcBef>
              <a:spcAft>
                <a:spcPts val="0"/>
              </a:spcAft>
              <a:buSzPts val="1400"/>
              <a:buFont typeface="Share Tech"/>
              <a:buChar char="-"/>
            </a:pPr>
            <a:r>
              <a:rPr lang="en" sz="1400">
                <a:solidFill>
                  <a:srgbClr val="00CFCC"/>
                </a:solidFill>
                <a:latin typeface="Share Tech"/>
                <a:ea typeface="Share Tech"/>
                <a:cs typeface="Share Tech"/>
                <a:sym typeface="Share Tech"/>
              </a:rPr>
              <a:t>Analistas de datos:</a:t>
            </a:r>
            <a:r>
              <a:rPr lang="en" sz="1400">
                <a:latin typeface="Share Tech"/>
                <a:ea typeface="Share Tech"/>
                <a:cs typeface="Share Tech"/>
                <a:sym typeface="Share Tech"/>
              </a:rPr>
              <a:t> Profesionales encargados de interpretar y utilizar los datos para respaldar la toma de decisiones. Pueden encontrar útil el enfoque metodológico y los resultados presentados.</a:t>
            </a:r>
            <a:endParaRPr sz="1400">
              <a:latin typeface="Share Tech"/>
              <a:ea typeface="Share Tech"/>
              <a:cs typeface="Share Tech"/>
              <a:sym typeface="Share Tech"/>
            </a:endParaRPr>
          </a:p>
          <a:p>
            <a:pPr indent="-317500" lvl="0" marL="457200" rtl="0" algn="just">
              <a:spcBef>
                <a:spcPts val="0"/>
              </a:spcBef>
              <a:spcAft>
                <a:spcPts val="0"/>
              </a:spcAft>
              <a:buSzPts val="1400"/>
              <a:buFont typeface="Share Tech"/>
              <a:buChar char="-"/>
            </a:pPr>
            <a:r>
              <a:rPr lang="en" sz="1400">
                <a:solidFill>
                  <a:srgbClr val="00CFCC"/>
                </a:solidFill>
                <a:latin typeface="Share Tech"/>
                <a:ea typeface="Share Tech"/>
                <a:cs typeface="Share Tech"/>
                <a:sym typeface="Share Tech"/>
              </a:rPr>
              <a:t>Otros miembros del equipo:</a:t>
            </a:r>
            <a:r>
              <a:rPr lang="en" sz="1400">
                <a:latin typeface="Share Tech"/>
                <a:ea typeface="Share Tech"/>
                <a:cs typeface="Share Tech"/>
                <a:sym typeface="Share Tech"/>
              </a:rPr>
              <a:t> Cualquier persona dentro del banco que esté interesada en comprender el problema de la pérdida de clientes y las medidas que se tomarán para abordarlo.</a:t>
            </a:r>
            <a:endParaRPr sz="1400">
              <a:latin typeface="Share Tech"/>
              <a:ea typeface="Share Tech"/>
              <a:cs typeface="Share Tech"/>
              <a:sym typeface="Share Tech"/>
            </a:endParaRPr>
          </a:p>
          <a:p>
            <a:pPr indent="0" lvl="0" marL="0" rtl="0" algn="l">
              <a:lnSpc>
                <a:spcPct val="100000"/>
              </a:lnSpc>
              <a:spcBef>
                <a:spcPts val="1600"/>
              </a:spcBef>
              <a:spcAft>
                <a:spcPts val="1600"/>
              </a:spcAft>
              <a:buNone/>
            </a:pPr>
            <a:r>
              <a:t/>
            </a:r>
            <a:endParaRPr sz="1000"/>
          </a:p>
        </p:txBody>
      </p:sp>
      <p:sp>
        <p:nvSpPr>
          <p:cNvPr id="473" name="Google Shape;473;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Introducción</a:t>
            </a:r>
            <a:endParaRPr sz="3500"/>
          </a:p>
        </p:txBody>
      </p:sp>
      <p:grpSp>
        <p:nvGrpSpPr>
          <p:cNvPr id="474" name="Google Shape;474;p25"/>
          <p:cNvGrpSpPr/>
          <p:nvPr/>
        </p:nvGrpSpPr>
        <p:grpSpPr>
          <a:xfrm>
            <a:off x="241940" y="463797"/>
            <a:ext cx="355434" cy="355815"/>
            <a:chOff x="4673540" y="3680297"/>
            <a:chExt cx="355434" cy="355815"/>
          </a:xfrm>
        </p:grpSpPr>
        <p:sp>
          <p:nvSpPr>
            <p:cNvPr id="475" name="Google Shape;475;p25"/>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6"/>
          <p:cNvSpPr txBox="1"/>
          <p:nvPr>
            <p:ph idx="1" type="body"/>
          </p:nvPr>
        </p:nvSpPr>
        <p:spPr>
          <a:xfrm>
            <a:off x="597375" y="1063525"/>
            <a:ext cx="7866900" cy="37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CFCC"/>
                </a:solidFill>
                <a:latin typeface="Share Tech"/>
                <a:ea typeface="Share Tech"/>
                <a:cs typeface="Share Tech"/>
                <a:sym typeface="Share Tech"/>
              </a:rPr>
              <a:t>Contexto Analítico</a:t>
            </a:r>
            <a:endParaRPr sz="1700">
              <a:solidFill>
                <a:srgbClr val="00CFCC"/>
              </a:solidFill>
              <a:latin typeface="Share Tech"/>
              <a:ea typeface="Share Tech"/>
              <a:cs typeface="Share Tech"/>
              <a:sym typeface="Share Tech"/>
            </a:endParaRPr>
          </a:p>
          <a:p>
            <a:pPr indent="0" lvl="0" marL="0" rtl="0" algn="just">
              <a:spcBef>
                <a:spcPts val="1600"/>
              </a:spcBef>
              <a:spcAft>
                <a:spcPts val="0"/>
              </a:spcAft>
              <a:buNone/>
            </a:pPr>
            <a:r>
              <a:rPr lang="en" sz="1700">
                <a:latin typeface="Share Tech"/>
                <a:ea typeface="Share Tech"/>
                <a:cs typeface="Share Tech"/>
                <a:sym typeface="Share Tech"/>
              </a:rPr>
              <a:t>Se proporciona un archivo CSV que consta de 10.000 clientes que mencionan su edad, salario, estado civil, límite de la tarjeta de crédito, categoría de la tarjeta de crédito, etc. Hay casi 18 características. Solo se proporciona el 16,07% de clientes que se han dado de baja.</a:t>
            </a:r>
            <a:endParaRPr sz="1700">
              <a:latin typeface="Share Tech"/>
              <a:ea typeface="Share Tech"/>
              <a:cs typeface="Share Tech"/>
              <a:sym typeface="Share Tech"/>
            </a:endParaRPr>
          </a:p>
          <a:p>
            <a:pPr indent="0" lvl="0" marL="0" rtl="0" algn="just">
              <a:spcBef>
                <a:spcPts val="1600"/>
              </a:spcBef>
              <a:spcAft>
                <a:spcPts val="0"/>
              </a:spcAft>
              <a:buNone/>
            </a:pPr>
            <a:r>
              <a:t/>
            </a:r>
            <a:endParaRPr sz="1700">
              <a:latin typeface="Share Tech"/>
              <a:ea typeface="Share Tech"/>
              <a:cs typeface="Share Tech"/>
              <a:sym typeface="Share Tech"/>
            </a:endParaRPr>
          </a:p>
          <a:p>
            <a:pPr indent="0" lvl="0" marL="0" rtl="0" algn="just">
              <a:spcBef>
                <a:spcPts val="1600"/>
              </a:spcBef>
              <a:spcAft>
                <a:spcPts val="0"/>
              </a:spcAft>
              <a:buNone/>
            </a:pPr>
            <a:r>
              <a:rPr lang="en" sz="1700">
                <a:solidFill>
                  <a:srgbClr val="00CFCC"/>
                </a:solidFill>
                <a:latin typeface="Share Tech"/>
                <a:ea typeface="Share Tech"/>
                <a:cs typeface="Share Tech"/>
                <a:sym typeface="Share Tech"/>
              </a:rPr>
              <a:t>Problema Comercial</a:t>
            </a:r>
            <a:endParaRPr sz="1700">
              <a:solidFill>
                <a:srgbClr val="00CFCC"/>
              </a:solidFill>
              <a:latin typeface="Share Tech"/>
              <a:ea typeface="Share Tech"/>
              <a:cs typeface="Share Tech"/>
              <a:sym typeface="Share Tech"/>
            </a:endParaRPr>
          </a:p>
          <a:p>
            <a:pPr indent="0" lvl="0" marL="0" rtl="0" algn="just">
              <a:spcBef>
                <a:spcPts val="1600"/>
              </a:spcBef>
              <a:spcAft>
                <a:spcPts val="0"/>
              </a:spcAft>
              <a:buNone/>
            </a:pPr>
            <a:r>
              <a:rPr lang="en" sz="1700">
                <a:latin typeface="Share Tech"/>
                <a:ea typeface="Share Tech"/>
                <a:cs typeface="Share Tech"/>
                <a:sym typeface="Share Tech"/>
              </a:rPr>
              <a:t>Proporcionar visualizaciones que respondan las preguntas hipótesis planteadas.</a:t>
            </a:r>
            <a:endParaRPr sz="1700">
              <a:latin typeface="Share Tech"/>
              <a:ea typeface="Share Tech"/>
              <a:cs typeface="Share Tech"/>
              <a:sym typeface="Share Tech"/>
            </a:endParaRPr>
          </a:p>
          <a:p>
            <a:pPr indent="0" lvl="0" marL="0" rtl="0" algn="l">
              <a:lnSpc>
                <a:spcPct val="100000"/>
              </a:lnSpc>
              <a:spcBef>
                <a:spcPts val="1600"/>
              </a:spcBef>
              <a:spcAft>
                <a:spcPts val="1600"/>
              </a:spcAft>
              <a:buNone/>
            </a:pPr>
            <a:r>
              <a:t/>
            </a:r>
            <a:endParaRPr sz="1000"/>
          </a:p>
        </p:txBody>
      </p:sp>
      <p:sp>
        <p:nvSpPr>
          <p:cNvPr id="483" name="Google Shape;483;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Introducción</a:t>
            </a:r>
            <a:endParaRPr sz="3500"/>
          </a:p>
        </p:txBody>
      </p:sp>
      <p:grpSp>
        <p:nvGrpSpPr>
          <p:cNvPr id="484" name="Google Shape;484;p26"/>
          <p:cNvGrpSpPr/>
          <p:nvPr/>
        </p:nvGrpSpPr>
        <p:grpSpPr>
          <a:xfrm>
            <a:off x="241940" y="463797"/>
            <a:ext cx="355434" cy="355815"/>
            <a:chOff x="4673540" y="3680297"/>
            <a:chExt cx="355434" cy="355815"/>
          </a:xfrm>
        </p:grpSpPr>
        <p:sp>
          <p:nvSpPr>
            <p:cNvPr id="485" name="Google Shape;485;p26"/>
            <p:cNvSpPr/>
            <p:nvPr/>
          </p:nvSpPr>
          <p:spPr>
            <a:xfrm>
              <a:off x="4673540" y="3680297"/>
              <a:ext cx="355434" cy="355815"/>
            </a:xfrm>
            <a:custGeom>
              <a:rect b="b" l="l" r="r" t="t"/>
              <a:pathLst>
                <a:path extrusionOk="0" h="11205" w="11193">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4805864" y="3736630"/>
              <a:ext cx="93042" cy="92661"/>
            </a:xfrm>
            <a:custGeom>
              <a:rect b="b" l="l" r="r" t="t"/>
              <a:pathLst>
                <a:path extrusionOk="0" h="2918" w="293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4779380" y="3841358"/>
              <a:ext cx="143723" cy="138801"/>
            </a:xfrm>
            <a:custGeom>
              <a:rect b="b" l="l" r="r" t="t"/>
              <a:pathLst>
                <a:path extrusionOk="0" h="4371" w="4526">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7"/>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y Recomendaciones</a:t>
            </a:r>
            <a:endParaRPr/>
          </a:p>
        </p:txBody>
      </p:sp>
      <p:sp>
        <p:nvSpPr>
          <p:cNvPr id="493" name="Google Shape;493;p27"/>
          <p:cNvSpPr txBox="1"/>
          <p:nvPr>
            <p:ph type="ctrTitle"/>
          </p:nvPr>
        </p:nvSpPr>
        <p:spPr>
          <a:xfrm>
            <a:off x="985175"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Obtención</a:t>
            </a:r>
            <a:r>
              <a:rPr lang="en"/>
              <a:t> fuente de datos</a:t>
            </a:r>
            <a:endParaRPr/>
          </a:p>
        </p:txBody>
      </p:sp>
      <p:sp>
        <p:nvSpPr>
          <p:cNvPr id="494" name="Google Shape;494;p27"/>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95" name="Google Shape;495;p27"/>
          <p:cNvSpPr txBox="1"/>
          <p:nvPr>
            <p:ph idx="6" type="title"/>
          </p:nvPr>
        </p:nvSpPr>
        <p:spPr>
          <a:xfrm>
            <a:off x="3944502"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96" name="Google Shape;496;p27"/>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Metodología</a:t>
            </a:r>
            <a:endParaRPr/>
          </a:p>
        </p:txBody>
      </p:sp>
      <p:sp>
        <p:nvSpPr>
          <p:cNvPr id="497" name="Google Shape;497;p27"/>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98" name="Google Shape;498;p27"/>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a:off x="666235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1" name="Google Shape;501;p27"/>
          <p:cNvCxnSpPr>
            <a:stCxn id="498" idx="1"/>
            <a:endCxn id="494"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502" name="Google Shape;502;p27"/>
          <p:cNvCxnSpPr>
            <a:stCxn id="499" idx="1"/>
            <a:endCxn id="495" idx="1"/>
          </p:cNvCxnSpPr>
          <p:nvPr/>
        </p:nvCxnSpPr>
        <p:spPr>
          <a:xfrm>
            <a:off x="3942827" y="1974800"/>
            <a:ext cx="1800" cy="960000"/>
          </a:xfrm>
          <a:prstGeom prst="bentConnector3">
            <a:avLst>
              <a:gd fmla="val -13229167" name="adj1"/>
            </a:avLst>
          </a:prstGeom>
          <a:noFill/>
          <a:ln cap="flat" cmpd="sng" w="9525">
            <a:solidFill>
              <a:schemeClr val="lt1"/>
            </a:solidFill>
            <a:prstDash val="solid"/>
            <a:round/>
            <a:headEnd len="med" w="med" type="none"/>
            <a:tailEnd len="med" w="med" type="none"/>
          </a:ln>
        </p:spPr>
      </p:cxnSp>
      <p:cxnSp>
        <p:nvCxnSpPr>
          <p:cNvPr id="503" name="Google Shape;503;p27"/>
          <p:cNvCxnSpPr>
            <a:stCxn id="500" idx="1"/>
            <a:endCxn id="497" idx="1"/>
          </p:cNvCxnSpPr>
          <p:nvPr/>
        </p:nvCxnSpPr>
        <p:spPr>
          <a:xfrm>
            <a:off x="6662354" y="1974800"/>
            <a:ext cx="3300" cy="960000"/>
          </a:xfrm>
          <a:prstGeom prst="bentConnector3">
            <a:avLst>
              <a:gd fmla="val -7215909" name="adj1"/>
            </a:avLst>
          </a:prstGeom>
          <a:noFill/>
          <a:ln cap="flat" cmpd="sng" w="9525">
            <a:solidFill>
              <a:schemeClr val="lt1"/>
            </a:solidFill>
            <a:prstDash val="solid"/>
            <a:round/>
            <a:headEnd len="med" w="med" type="none"/>
            <a:tailEnd len="med" w="med" type="none"/>
          </a:ln>
        </p:spPr>
      </p:cxnSp>
      <p:sp>
        <p:nvSpPr>
          <p:cNvPr id="504" name="Google Shape;504;p27"/>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27"/>
          <p:cNvGrpSpPr/>
          <p:nvPr/>
        </p:nvGrpSpPr>
        <p:grpSpPr>
          <a:xfrm>
            <a:off x="6785808" y="1684660"/>
            <a:ext cx="577210" cy="580282"/>
            <a:chOff x="3095745" y="3805393"/>
            <a:chExt cx="352840" cy="354717"/>
          </a:xfrm>
        </p:grpSpPr>
        <p:sp>
          <p:nvSpPr>
            <p:cNvPr id="508" name="Google Shape;508;p27"/>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27"/>
          <p:cNvGrpSpPr/>
          <p:nvPr/>
        </p:nvGrpSpPr>
        <p:grpSpPr>
          <a:xfrm>
            <a:off x="4062968" y="1684647"/>
            <a:ext cx="583817" cy="580314"/>
            <a:chOff x="3541011" y="3367320"/>
            <a:chExt cx="348257" cy="346188"/>
          </a:xfrm>
        </p:grpSpPr>
        <p:sp>
          <p:nvSpPr>
            <p:cNvPr id="515" name="Google Shape;515;p27"/>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7"/>
          <p:cNvSpPr txBox="1"/>
          <p:nvPr>
            <p:ph type="ctrTitle"/>
          </p:nvPr>
        </p:nvSpPr>
        <p:spPr>
          <a:xfrm>
            <a:off x="3704700" y="3223675"/>
            <a:ext cx="2152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Análisis</a:t>
            </a:r>
            <a:r>
              <a:rPr lang="en"/>
              <a:t> exploratorio de datos</a:t>
            </a:r>
            <a:endParaRPr/>
          </a:p>
        </p:txBody>
      </p:sp>
      <p:sp>
        <p:nvSpPr>
          <p:cNvPr id="520" name="Google Shape;520;p27"/>
          <p:cNvSpPr/>
          <p:nvPr/>
        </p:nvSpPr>
        <p:spPr>
          <a:xfrm>
            <a:off x="264470" y="523379"/>
            <a:ext cx="354363" cy="354395"/>
          </a:xfrm>
          <a:custGeom>
            <a:rect b="b" l="l" r="r" t="t"/>
            <a:pathLst>
              <a:path extrusionOk="0" h="11134" w="11133">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8"/>
          <p:cNvSpPr txBox="1"/>
          <p:nvPr>
            <p:ph idx="1" type="body"/>
          </p:nvPr>
        </p:nvSpPr>
        <p:spPr>
          <a:xfrm>
            <a:off x="466425" y="1143150"/>
            <a:ext cx="3955200" cy="32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Preguntas</a:t>
            </a:r>
            <a:r>
              <a:rPr lang="en" sz="1400" u="sng"/>
              <a:t> Primarias</a:t>
            </a:r>
            <a:endParaRPr sz="1400" u="sng"/>
          </a:p>
          <a:p>
            <a:pPr indent="-317500" lvl="0" marL="457200" rtl="0" algn="l">
              <a:spcBef>
                <a:spcPts val="0"/>
              </a:spcBef>
              <a:spcAft>
                <a:spcPts val="0"/>
              </a:spcAft>
              <a:buSzPts val="1400"/>
              <a:buChar char="-"/>
            </a:pPr>
            <a:r>
              <a:rPr lang="en" sz="1400"/>
              <a:t>¿Cuáles son los </a:t>
            </a:r>
            <a:r>
              <a:rPr lang="en" sz="1400">
                <a:solidFill>
                  <a:srgbClr val="00CFCC"/>
                </a:solidFill>
              </a:rPr>
              <a:t>factores</a:t>
            </a:r>
            <a:r>
              <a:rPr lang="en" sz="1400"/>
              <a:t> que llevan a una persona a </a:t>
            </a:r>
            <a:r>
              <a:rPr lang="en" sz="1400">
                <a:solidFill>
                  <a:srgbClr val="00CFCC"/>
                </a:solidFill>
              </a:rPr>
              <a:t>abandonar el banco</a:t>
            </a:r>
            <a:r>
              <a:rPr lang="en" sz="1400"/>
              <a:t>?</a:t>
            </a:r>
            <a:endParaRPr sz="1400"/>
          </a:p>
          <a:p>
            <a:pPr indent="0" lvl="0" marL="0" rtl="0" algn="l">
              <a:spcBef>
                <a:spcPts val="0"/>
              </a:spcBef>
              <a:spcAft>
                <a:spcPts val="0"/>
              </a:spcAft>
              <a:buNone/>
            </a:pPr>
            <a:r>
              <a:rPr lang="en" sz="1400" u="sng"/>
              <a:t>Preguntas Secundarias</a:t>
            </a:r>
            <a:endParaRPr sz="1400" u="sng"/>
          </a:p>
          <a:p>
            <a:pPr indent="-317500" lvl="0" marL="457200" rtl="0" algn="l">
              <a:spcBef>
                <a:spcPts val="0"/>
              </a:spcBef>
              <a:spcAft>
                <a:spcPts val="0"/>
              </a:spcAft>
              <a:buSzPts val="1400"/>
              <a:buChar char="-"/>
            </a:pPr>
            <a:r>
              <a:rPr lang="en" sz="1400"/>
              <a:t>¿Cómo se ve afectado el </a:t>
            </a:r>
            <a:r>
              <a:rPr lang="en" sz="1400">
                <a:solidFill>
                  <a:srgbClr val="00CFCC"/>
                </a:solidFill>
              </a:rPr>
              <a:t>salario</a:t>
            </a:r>
            <a:r>
              <a:rPr lang="en" sz="1400"/>
              <a:t> por el </a:t>
            </a:r>
            <a:r>
              <a:rPr lang="en" sz="1400">
                <a:solidFill>
                  <a:srgbClr val="00CFCC"/>
                </a:solidFill>
              </a:rPr>
              <a:t>nivel educativo</a:t>
            </a:r>
            <a:r>
              <a:rPr lang="en" sz="1400"/>
              <a:t>?</a:t>
            </a:r>
            <a:endParaRPr sz="1400"/>
          </a:p>
          <a:p>
            <a:pPr indent="-317500" lvl="0" marL="457200" rtl="0" algn="l">
              <a:spcBef>
                <a:spcPts val="0"/>
              </a:spcBef>
              <a:spcAft>
                <a:spcPts val="0"/>
              </a:spcAft>
              <a:buSzPts val="1400"/>
              <a:buChar char="-"/>
            </a:pPr>
            <a:r>
              <a:rPr lang="en" sz="1400"/>
              <a:t>¿Existe alguna relación entre el </a:t>
            </a:r>
            <a:r>
              <a:rPr lang="en" sz="1400">
                <a:solidFill>
                  <a:srgbClr val="00CFCC"/>
                </a:solidFill>
              </a:rPr>
              <a:t>género y el salario</a:t>
            </a:r>
            <a:r>
              <a:rPr lang="en" sz="1400"/>
              <a:t> y/o límite de crédito?</a:t>
            </a:r>
            <a:endParaRPr sz="1400"/>
          </a:p>
          <a:p>
            <a:pPr indent="-317500" lvl="0" marL="457200" rtl="0" algn="l">
              <a:spcBef>
                <a:spcPts val="0"/>
              </a:spcBef>
              <a:spcAft>
                <a:spcPts val="0"/>
              </a:spcAft>
              <a:buSzPts val="1400"/>
              <a:buChar char="-"/>
            </a:pPr>
            <a:r>
              <a:rPr lang="en" sz="1400"/>
              <a:t>¿Cuál es el</a:t>
            </a:r>
            <a:r>
              <a:rPr lang="en" sz="1400">
                <a:solidFill>
                  <a:srgbClr val="00CFCC"/>
                </a:solidFill>
              </a:rPr>
              <a:t> género más propenso</a:t>
            </a:r>
            <a:r>
              <a:rPr lang="en" sz="1400"/>
              <a:t> a abandonar el banco?</a:t>
            </a:r>
            <a:endParaRPr sz="1400"/>
          </a:p>
          <a:p>
            <a:pPr indent="-317500" lvl="0" marL="457200" rtl="0" algn="l">
              <a:spcBef>
                <a:spcPts val="0"/>
              </a:spcBef>
              <a:spcAft>
                <a:spcPts val="0"/>
              </a:spcAft>
              <a:buSzPts val="1400"/>
              <a:buChar char="-"/>
            </a:pPr>
            <a:r>
              <a:rPr lang="en" sz="1400"/>
              <a:t>¿Los </a:t>
            </a:r>
            <a:r>
              <a:rPr lang="en" sz="1400">
                <a:solidFill>
                  <a:srgbClr val="00CFCC"/>
                </a:solidFill>
              </a:rPr>
              <a:t>estudios superiores</a:t>
            </a:r>
            <a:r>
              <a:rPr lang="en" sz="1400"/>
              <a:t> se relacionan con mayores responsabilidades en la gestión de la cuenta?</a:t>
            </a:r>
            <a:endParaRPr sz="1400"/>
          </a:p>
          <a:p>
            <a:pPr indent="-317500" lvl="0" marL="457200" rtl="0" algn="l">
              <a:spcBef>
                <a:spcPts val="0"/>
              </a:spcBef>
              <a:spcAft>
                <a:spcPts val="0"/>
              </a:spcAft>
              <a:buSzPts val="1400"/>
              <a:buChar char="-"/>
            </a:pPr>
            <a:r>
              <a:rPr lang="en" sz="1400"/>
              <a:t>¿Existe una relación entre un </a:t>
            </a:r>
            <a:r>
              <a:rPr lang="en" sz="1400">
                <a:solidFill>
                  <a:srgbClr val="00CFCC"/>
                </a:solidFill>
              </a:rPr>
              <a:t>mayor ingreso</a:t>
            </a:r>
            <a:r>
              <a:rPr lang="en" sz="1400"/>
              <a:t> y una </a:t>
            </a:r>
            <a:r>
              <a:rPr lang="en" sz="1400">
                <a:solidFill>
                  <a:srgbClr val="00CFCC"/>
                </a:solidFill>
              </a:rPr>
              <a:t>menor</a:t>
            </a:r>
            <a:r>
              <a:rPr lang="en" sz="1400"/>
              <a:t> cantidad de </a:t>
            </a:r>
            <a:r>
              <a:rPr lang="en" sz="1400">
                <a:solidFill>
                  <a:srgbClr val="00CFCC"/>
                </a:solidFill>
              </a:rPr>
              <a:t>deudas</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526" name="Google Shape;526;p28"/>
          <p:cNvSpPr txBox="1"/>
          <p:nvPr>
            <p:ph type="ctrTitle"/>
          </p:nvPr>
        </p:nvSpPr>
        <p:spPr>
          <a:xfrm>
            <a:off x="466425" y="249750"/>
            <a:ext cx="3955200" cy="8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Hipótesis</a:t>
            </a:r>
            <a:r>
              <a:rPr lang="en" sz="2400"/>
              <a:t> y preguntas de </a:t>
            </a:r>
            <a:r>
              <a:rPr lang="en" sz="2400"/>
              <a:t>interés</a:t>
            </a:r>
            <a:endParaRPr sz="2400"/>
          </a:p>
        </p:txBody>
      </p:sp>
      <p:grpSp>
        <p:nvGrpSpPr>
          <p:cNvPr id="527" name="Google Shape;527;p28"/>
          <p:cNvGrpSpPr/>
          <p:nvPr/>
        </p:nvGrpSpPr>
        <p:grpSpPr>
          <a:xfrm>
            <a:off x="4834661" y="989482"/>
            <a:ext cx="2851442" cy="3213988"/>
            <a:chOff x="2501950" y="1507050"/>
            <a:chExt cx="2392350" cy="2696525"/>
          </a:xfrm>
        </p:grpSpPr>
        <p:sp>
          <p:nvSpPr>
            <p:cNvPr id="528" name="Google Shape;528;p2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28"/>
          <p:cNvGrpSpPr/>
          <p:nvPr/>
        </p:nvGrpSpPr>
        <p:grpSpPr>
          <a:xfrm>
            <a:off x="7686104" y="-476250"/>
            <a:ext cx="2291257" cy="2922300"/>
            <a:chOff x="4882900" y="-64350"/>
            <a:chExt cx="2493750" cy="2922300"/>
          </a:xfrm>
        </p:grpSpPr>
        <p:sp>
          <p:nvSpPr>
            <p:cNvPr id="548" name="Google Shape;548;p2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8"/>
          <p:cNvGrpSpPr/>
          <p:nvPr/>
        </p:nvGrpSpPr>
        <p:grpSpPr>
          <a:xfrm rot="-5400000">
            <a:off x="5112603" y="1720200"/>
            <a:ext cx="2524129" cy="1752554"/>
            <a:chOff x="834100" y="3642869"/>
            <a:chExt cx="1259483" cy="628426"/>
          </a:xfrm>
        </p:grpSpPr>
        <p:sp>
          <p:nvSpPr>
            <p:cNvPr id="554" name="Google Shape;554;p28"/>
            <p:cNvSpPr/>
            <p:nvPr/>
          </p:nvSpPr>
          <p:spPr>
            <a:xfrm>
              <a:off x="1557115" y="4061516"/>
              <a:ext cx="127079" cy="163426"/>
            </a:xfrm>
            <a:custGeom>
              <a:rect b="b" l="l" r="r" t="t"/>
              <a:pathLst>
                <a:path extrusionOk="0" fill="none" h="37079" w="28816">
                  <a:moveTo>
                    <a:pt x="28815" y="37078"/>
                  </a:moveTo>
                  <a:lnTo>
                    <a:pt x="17922" y="37078"/>
                  </a:lnTo>
                  <a:cubicBezTo>
                    <a:pt x="14829" y="37078"/>
                    <a:pt x="14212" y="33613"/>
                    <a:pt x="14212" y="33613"/>
                  </a:cubicBezTo>
                  <a:lnTo>
                    <a:pt x="14212" y="10631"/>
                  </a:lnTo>
                  <a:lnTo>
                    <a:pt x="0" y="10631"/>
                  </a:lnTo>
                  <a:lnTo>
                    <a:pt x="0"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847875" y="4224937"/>
              <a:ext cx="161119" cy="4"/>
            </a:xfrm>
            <a:custGeom>
              <a:rect b="b" l="l" r="r" t="t"/>
              <a:pathLst>
                <a:path extrusionOk="0" fill="none" h="1" w="36535">
                  <a:moveTo>
                    <a:pt x="1" y="0"/>
                  </a:moveTo>
                  <a:lnTo>
                    <a:pt x="36535"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684189" y="4176763"/>
              <a:ext cx="163690" cy="94532"/>
            </a:xfrm>
            <a:custGeom>
              <a:rect b="b" l="l" r="r" t="t"/>
              <a:pathLst>
                <a:path extrusionOk="0" h="21448" w="37118">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1246916" y="3961205"/>
              <a:ext cx="77612" cy="4"/>
            </a:xfrm>
            <a:custGeom>
              <a:rect b="b" l="l" r="r" t="t"/>
              <a:pathLst>
                <a:path extrusionOk="0" fill="none" h="1" w="17599">
                  <a:moveTo>
                    <a:pt x="17598" y="0"/>
                  </a:moveTo>
                  <a:lnTo>
                    <a:pt x="1"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854078" y="3861292"/>
              <a:ext cx="154429" cy="4"/>
            </a:xfrm>
            <a:custGeom>
              <a:rect b="b" l="l" r="r" t="t"/>
              <a:pathLst>
                <a:path extrusionOk="0" fill="none" h="1" w="35018">
                  <a:moveTo>
                    <a:pt x="35017"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1164630" y="3861309"/>
              <a:ext cx="79574" cy="199792"/>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854078" y="4061097"/>
              <a:ext cx="146866" cy="4"/>
            </a:xfrm>
            <a:custGeom>
              <a:rect b="b" l="l" r="r" t="t"/>
              <a:pathLst>
                <a:path extrusionOk="0" fill="none" h="1" w="33303">
                  <a:moveTo>
                    <a:pt x="1" y="1"/>
                  </a:moveTo>
                  <a:lnTo>
                    <a:pt x="3330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1000939" y="4005884"/>
              <a:ext cx="163695" cy="94514"/>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1008502" y="3822418"/>
              <a:ext cx="163690" cy="94528"/>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1603156" y="3961205"/>
              <a:ext cx="77612" cy="4"/>
            </a:xfrm>
            <a:custGeom>
              <a:rect b="b" l="l" r="r" t="t"/>
              <a:pathLst>
                <a:path extrusionOk="0" fill="none" h="1" w="17599">
                  <a:moveTo>
                    <a:pt x="1" y="0"/>
                  </a:moveTo>
                  <a:lnTo>
                    <a:pt x="17598"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1926576" y="3861292"/>
              <a:ext cx="144308" cy="4"/>
            </a:xfrm>
            <a:custGeom>
              <a:rect b="b" l="l" r="r" t="t"/>
              <a:pathLst>
                <a:path extrusionOk="0" fill="none" h="1" w="32723">
                  <a:moveTo>
                    <a:pt x="1" y="1"/>
                  </a:moveTo>
                  <a:lnTo>
                    <a:pt x="3272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1680763" y="3861309"/>
              <a:ext cx="82127" cy="199792"/>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1926576" y="4061097"/>
              <a:ext cx="144308" cy="4"/>
            </a:xfrm>
            <a:custGeom>
              <a:rect b="b" l="l" r="r" t="t"/>
              <a:pathLst>
                <a:path extrusionOk="0" fill="none" h="1" w="32723">
                  <a:moveTo>
                    <a:pt x="32723"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1762436" y="3822418"/>
              <a:ext cx="163677" cy="94528"/>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1762886" y="4005884"/>
              <a:ext cx="163695" cy="94514"/>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1325004" y="3820086"/>
              <a:ext cx="278558" cy="278382"/>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1235816" y="3689223"/>
              <a:ext cx="134752" cy="171223"/>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910512" y="3689223"/>
              <a:ext cx="161618" cy="4"/>
            </a:xfrm>
            <a:custGeom>
              <a:rect b="b" l="l" r="r" t="t"/>
              <a:pathLst>
                <a:path extrusionOk="0" fill="none" h="1" w="36648">
                  <a:moveTo>
                    <a:pt x="36648"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1072126" y="3642869"/>
              <a:ext cx="163695" cy="94532"/>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1235913" y="4073301"/>
              <a:ext cx="134655" cy="15164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910512" y="4224937"/>
              <a:ext cx="161618" cy="4"/>
            </a:xfrm>
            <a:custGeom>
              <a:rect b="b" l="l" r="r" t="t"/>
              <a:pathLst>
                <a:path extrusionOk="0" fill="none" h="1" w="36648">
                  <a:moveTo>
                    <a:pt x="36648" y="0"/>
                  </a:moveTo>
                  <a:lnTo>
                    <a:pt x="1"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1072126" y="4176763"/>
              <a:ext cx="163695" cy="94532"/>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1562328" y="3689223"/>
              <a:ext cx="128816" cy="171223"/>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1854826" y="3689223"/>
              <a:ext cx="154169" cy="4"/>
            </a:xfrm>
            <a:custGeom>
              <a:rect b="b" l="l" r="r" t="t"/>
              <a:pathLst>
                <a:path extrusionOk="0" fill="none" h="1" w="34959">
                  <a:moveTo>
                    <a:pt x="1" y="1"/>
                  </a:moveTo>
                  <a:lnTo>
                    <a:pt x="34959"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1691140" y="3642869"/>
              <a:ext cx="163690" cy="94532"/>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28"/>
            <p:cNvGrpSpPr/>
            <p:nvPr/>
          </p:nvGrpSpPr>
          <p:grpSpPr>
            <a:xfrm>
              <a:off x="1360364" y="3847835"/>
              <a:ext cx="208119" cy="224359"/>
              <a:chOff x="1360769" y="3847100"/>
              <a:chExt cx="208119" cy="224359"/>
            </a:xfrm>
          </p:grpSpPr>
          <p:sp>
            <p:nvSpPr>
              <p:cNvPr id="580" name="Google Shape;580;p28"/>
              <p:cNvSpPr/>
              <p:nvPr/>
            </p:nvSpPr>
            <p:spPr>
              <a:xfrm>
                <a:off x="1360769" y="3847113"/>
                <a:ext cx="99163" cy="224346"/>
              </a:xfrm>
              <a:custGeom>
                <a:rect b="b" l="l" r="r" t="t"/>
                <a:pathLst>
                  <a:path extrusionOk="0" fill="none" h="50901" w="22486">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solidFill>
                <a:schemeClr val="lt2"/>
              </a:solidFill>
              <a:ln cap="flat" cmpd="sng" w="9525">
                <a:solidFill>
                  <a:srgbClr val="E4E9E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1418941" y="3907967"/>
                <a:ext cx="40718" cy="51312"/>
              </a:xfrm>
              <a:custGeom>
                <a:rect b="b" l="l" r="r" t="t"/>
                <a:pathLst>
                  <a:path extrusionOk="0" fill="none" h="11642" w="9233">
                    <a:moveTo>
                      <a:pt x="9233" y="1"/>
                    </a:moveTo>
                    <a:cubicBezTo>
                      <a:pt x="9233" y="1"/>
                      <a:pt x="0" y="570"/>
                      <a:pt x="2586" y="11641"/>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1432983" y="3877824"/>
                <a:ext cx="26566" cy="25035"/>
              </a:xfrm>
              <a:custGeom>
                <a:rect b="b" l="l" r="r" t="t"/>
                <a:pathLst>
                  <a:path extrusionOk="0" fill="none" h="5680" w="6024">
                    <a:moveTo>
                      <a:pt x="1" y="1795"/>
                    </a:moveTo>
                    <a:cubicBezTo>
                      <a:pt x="1" y="1795"/>
                      <a:pt x="6023" y="0"/>
                      <a:pt x="6023" y="5680"/>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1406421" y="3881663"/>
                <a:ext cx="8727" cy="21196"/>
              </a:xfrm>
              <a:custGeom>
                <a:rect b="b" l="l" r="r" t="t"/>
                <a:pathLst>
                  <a:path extrusionOk="0" fill="none" h="4809" w="1979">
                    <a:moveTo>
                      <a:pt x="1" y="1"/>
                    </a:moveTo>
                    <a:cubicBezTo>
                      <a:pt x="1" y="1"/>
                      <a:pt x="1" y="2730"/>
                      <a:pt x="1978" y="4809"/>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1372301" y="3910479"/>
                <a:ext cx="51967" cy="15131"/>
              </a:xfrm>
              <a:custGeom>
                <a:rect b="b" l="l" r="r" t="t"/>
                <a:pathLst>
                  <a:path extrusionOk="0" fill="none" h="3433" w="11784">
                    <a:moveTo>
                      <a:pt x="1" y="2663"/>
                    </a:moveTo>
                    <a:cubicBezTo>
                      <a:pt x="3364" y="0"/>
                      <a:pt x="6622" y="3433"/>
                      <a:pt x="6622" y="3433"/>
                    </a:cubicBezTo>
                    <a:cubicBezTo>
                      <a:pt x="6622" y="3433"/>
                      <a:pt x="7307" y="387"/>
                      <a:pt x="11783" y="1653"/>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1383436" y="3963823"/>
                <a:ext cx="27351" cy="50572"/>
              </a:xfrm>
              <a:custGeom>
                <a:rect b="b" l="l" r="r" t="t"/>
                <a:pathLst>
                  <a:path extrusionOk="0" fill="none" h="11474" w="6202">
                    <a:moveTo>
                      <a:pt x="22" y="11474"/>
                    </a:moveTo>
                    <a:cubicBezTo>
                      <a:pt x="22" y="11474"/>
                      <a:pt x="0" y="5735"/>
                      <a:pt x="4440" y="6297"/>
                    </a:cubicBezTo>
                    <a:cubicBezTo>
                      <a:pt x="4440" y="6297"/>
                      <a:pt x="2134" y="3149"/>
                      <a:pt x="6202" y="1"/>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1398461" y="4014391"/>
                <a:ext cx="12132" cy="31518"/>
              </a:xfrm>
              <a:custGeom>
                <a:rect b="b" l="l" r="r" t="t"/>
                <a:pathLst>
                  <a:path extrusionOk="0" fill="none" h="7151" w="2751">
                    <a:moveTo>
                      <a:pt x="2751" y="1"/>
                    </a:moveTo>
                    <a:cubicBezTo>
                      <a:pt x="2751" y="1"/>
                      <a:pt x="0" y="2963"/>
                      <a:pt x="1806" y="7151"/>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1424264" y="4012138"/>
                <a:ext cx="35284" cy="21165"/>
              </a:xfrm>
              <a:custGeom>
                <a:rect b="b" l="l" r="r" t="t"/>
                <a:pathLst>
                  <a:path extrusionOk="0" fill="none" h="4802" w="8001">
                    <a:moveTo>
                      <a:pt x="8000" y="512"/>
                    </a:moveTo>
                    <a:cubicBezTo>
                      <a:pt x="3783" y="1"/>
                      <a:pt x="1978" y="4087"/>
                      <a:pt x="1978" y="4087"/>
                    </a:cubicBezTo>
                    <a:cubicBezTo>
                      <a:pt x="1978" y="4087"/>
                      <a:pt x="858" y="3598"/>
                      <a:pt x="0" y="4802"/>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1397156" y="3942280"/>
                <a:ext cx="31183" cy="17449"/>
              </a:xfrm>
              <a:custGeom>
                <a:rect b="b" l="l" r="r" t="t"/>
                <a:pathLst>
                  <a:path extrusionOk="0" fill="none" h="3959" w="7071">
                    <a:moveTo>
                      <a:pt x="7070" y="1"/>
                    </a:moveTo>
                    <a:cubicBezTo>
                      <a:pt x="7070" y="1"/>
                      <a:pt x="2802" y="3959"/>
                      <a:pt x="1" y="1"/>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1428334" y="3973727"/>
                <a:ext cx="31214" cy="15378"/>
              </a:xfrm>
              <a:custGeom>
                <a:rect b="b" l="l" r="r" t="t"/>
                <a:pathLst>
                  <a:path extrusionOk="0" fill="none" h="3489" w="7078">
                    <a:moveTo>
                      <a:pt x="0" y="1125"/>
                    </a:moveTo>
                    <a:cubicBezTo>
                      <a:pt x="0" y="1125"/>
                      <a:pt x="4411" y="1"/>
                      <a:pt x="7077" y="3488"/>
                    </a:cubicBezTo>
                  </a:path>
                </a:pathLst>
              </a:custGeom>
              <a:solidFill>
                <a:schemeClr val="lt2"/>
              </a:solid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1468924" y="3907967"/>
                <a:ext cx="40704" cy="51312"/>
              </a:xfrm>
              <a:custGeom>
                <a:rect b="b" l="l" r="r" t="t"/>
                <a:pathLst>
                  <a:path extrusionOk="0" fill="none" h="11642" w="9230">
                    <a:moveTo>
                      <a:pt x="0" y="1"/>
                    </a:moveTo>
                    <a:cubicBezTo>
                      <a:pt x="0" y="1"/>
                      <a:pt x="9229" y="570"/>
                      <a:pt x="6647" y="11641"/>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1469021" y="3877824"/>
                <a:ext cx="26561" cy="25035"/>
              </a:xfrm>
              <a:custGeom>
                <a:rect b="b" l="l" r="r" t="t"/>
                <a:pathLst>
                  <a:path extrusionOk="0" fill="none" h="5680" w="6023">
                    <a:moveTo>
                      <a:pt x="6023" y="1795"/>
                    </a:moveTo>
                    <a:cubicBezTo>
                      <a:pt x="6023" y="1795"/>
                      <a:pt x="0" y="0"/>
                      <a:pt x="0" y="5680"/>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1513434" y="3881663"/>
                <a:ext cx="8710" cy="21196"/>
              </a:xfrm>
              <a:custGeom>
                <a:rect b="b" l="l" r="r" t="t"/>
                <a:pathLst>
                  <a:path extrusionOk="0" fill="none" h="4809" w="1975">
                    <a:moveTo>
                      <a:pt x="1975" y="1"/>
                    </a:moveTo>
                    <a:cubicBezTo>
                      <a:pt x="1975" y="1"/>
                      <a:pt x="1975" y="2730"/>
                      <a:pt x="1" y="4809"/>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517778" y="3963823"/>
                <a:ext cx="27355" cy="50572"/>
              </a:xfrm>
              <a:custGeom>
                <a:rect b="b" l="l" r="r" t="t"/>
                <a:pathLst>
                  <a:path extrusionOk="0" fill="none" h="11474" w="6203">
                    <a:moveTo>
                      <a:pt x="6181" y="11474"/>
                    </a:moveTo>
                    <a:cubicBezTo>
                      <a:pt x="6181" y="11474"/>
                      <a:pt x="6202" y="5735"/>
                      <a:pt x="1767" y="6297"/>
                    </a:cubicBezTo>
                    <a:cubicBezTo>
                      <a:pt x="1767" y="6297"/>
                      <a:pt x="4068" y="3149"/>
                      <a:pt x="1" y="1"/>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1517990" y="4014391"/>
                <a:ext cx="12119" cy="31518"/>
              </a:xfrm>
              <a:custGeom>
                <a:rect b="b" l="l" r="r" t="t"/>
                <a:pathLst>
                  <a:path extrusionOk="0" fill="none" h="7151" w="2748">
                    <a:moveTo>
                      <a:pt x="0" y="1"/>
                    </a:moveTo>
                    <a:cubicBezTo>
                      <a:pt x="0" y="1"/>
                      <a:pt x="2747" y="2963"/>
                      <a:pt x="942" y="7151"/>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1469021" y="4012138"/>
                <a:ext cx="35298" cy="21165"/>
              </a:xfrm>
              <a:custGeom>
                <a:rect b="b" l="l" r="r" t="t"/>
                <a:pathLst>
                  <a:path extrusionOk="0" fill="none" h="4802" w="8004">
                    <a:moveTo>
                      <a:pt x="0" y="512"/>
                    </a:moveTo>
                    <a:cubicBezTo>
                      <a:pt x="4217" y="1"/>
                      <a:pt x="6023" y="4087"/>
                      <a:pt x="6023" y="4087"/>
                    </a:cubicBezTo>
                    <a:cubicBezTo>
                      <a:pt x="6023" y="4087"/>
                      <a:pt x="7143" y="3598"/>
                      <a:pt x="8004" y="4802"/>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1500244" y="3942280"/>
                <a:ext cx="31183" cy="17449"/>
              </a:xfrm>
              <a:custGeom>
                <a:rect b="b" l="l" r="r" t="t"/>
                <a:pathLst>
                  <a:path extrusionOk="0" fill="none" h="3959" w="7071">
                    <a:moveTo>
                      <a:pt x="1" y="1"/>
                    </a:moveTo>
                    <a:cubicBezTo>
                      <a:pt x="1" y="1"/>
                      <a:pt x="4265" y="3959"/>
                      <a:pt x="7070" y="1"/>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1469021" y="3973727"/>
                <a:ext cx="31227" cy="15378"/>
              </a:xfrm>
              <a:custGeom>
                <a:rect b="b" l="l" r="r" t="t"/>
                <a:pathLst>
                  <a:path extrusionOk="0" fill="none" h="3489" w="7081">
                    <a:moveTo>
                      <a:pt x="7081" y="1125"/>
                    </a:moveTo>
                    <a:cubicBezTo>
                      <a:pt x="7081" y="1125"/>
                      <a:pt x="2670" y="1"/>
                      <a:pt x="0" y="3488"/>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1504314" y="3910479"/>
                <a:ext cx="51950" cy="15131"/>
              </a:xfrm>
              <a:custGeom>
                <a:rect b="b" l="l" r="r" t="t"/>
                <a:pathLst>
                  <a:path extrusionOk="0" fill="none" h="3433" w="11780">
                    <a:moveTo>
                      <a:pt x="11780" y="2663"/>
                    </a:moveTo>
                    <a:cubicBezTo>
                      <a:pt x="8420" y="0"/>
                      <a:pt x="5162" y="3433"/>
                      <a:pt x="5162" y="3433"/>
                    </a:cubicBezTo>
                    <a:cubicBezTo>
                      <a:pt x="5162" y="3433"/>
                      <a:pt x="4473" y="387"/>
                      <a:pt x="1" y="1653"/>
                    </a:cubicBezTo>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1469738" y="3847100"/>
                <a:ext cx="99150" cy="224346"/>
              </a:xfrm>
              <a:custGeom>
                <a:rect b="b" l="l" r="r" t="t"/>
                <a:pathLst>
                  <a:path extrusionOk="0" fill="none" h="50901" w="22483">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solidFill>
                <a:schemeClr val="lt2"/>
              </a:solidFill>
              <a:ln cap="flat" cmpd="sng" w="9525">
                <a:solidFill>
                  <a:srgbClr val="40566D"/>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28"/>
            <p:cNvSpPr/>
            <p:nvPr/>
          </p:nvSpPr>
          <p:spPr>
            <a:xfrm>
              <a:off x="2008060" y="4212384"/>
              <a:ext cx="24537" cy="23585"/>
            </a:xfrm>
            <a:custGeom>
              <a:rect b="b" l="l" r="r" t="t"/>
              <a:pathLst>
                <a:path extrusionOk="0" h="5351" w="5564">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545645" y="4049730"/>
              <a:ext cx="24520" cy="23576"/>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1231521" y="3947489"/>
              <a:ext cx="24524" cy="23576"/>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834100" y="4046742"/>
              <a:ext cx="24520" cy="23580"/>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834100" y="3849652"/>
              <a:ext cx="24520" cy="23580"/>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1668053" y="3947489"/>
              <a:ext cx="24520" cy="23576"/>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889649" y="3678195"/>
              <a:ext cx="23589" cy="23576"/>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357708" y="3848642"/>
              <a:ext cx="24542" cy="23585"/>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1357708" y="4049730"/>
              <a:ext cx="24542" cy="23585"/>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889649" y="4212384"/>
              <a:ext cx="24520" cy="23585"/>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2008060" y="3678195"/>
              <a:ext cx="24537" cy="23576"/>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1548251" y="3848642"/>
              <a:ext cx="24520" cy="23580"/>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2069063" y="3847033"/>
              <a:ext cx="24520" cy="23585"/>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2069063" y="4046870"/>
              <a:ext cx="24520" cy="23576"/>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a:t>
            </a:r>
            <a:r>
              <a:rPr lang="en" sz="3500"/>
              <a:t> de datos</a:t>
            </a:r>
            <a:endParaRPr sz="3500"/>
          </a:p>
        </p:txBody>
      </p:sp>
      <p:pic>
        <p:nvPicPr>
          <p:cNvPr id="619" name="Google Shape;619;p29"/>
          <p:cNvPicPr preferRelativeResize="0"/>
          <p:nvPr/>
        </p:nvPicPr>
        <p:blipFill rotWithShape="1">
          <a:blip r:embed="rId3">
            <a:alphaModFix/>
          </a:blip>
          <a:srcRect b="48717" l="0" r="0" t="0"/>
          <a:stretch/>
        </p:blipFill>
        <p:spPr>
          <a:xfrm>
            <a:off x="618825" y="2183613"/>
            <a:ext cx="5599824" cy="2260225"/>
          </a:xfrm>
          <a:prstGeom prst="rect">
            <a:avLst/>
          </a:prstGeom>
          <a:noFill/>
          <a:ln>
            <a:noFill/>
          </a:ln>
        </p:spPr>
      </p:pic>
      <p:sp>
        <p:nvSpPr>
          <p:cNvPr id="620" name="Google Shape;620;p29"/>
          <p:cNvSpPr txBox="1"/>
          <p:nvPr/>
        </p:nvSpPr>
        <p:spPr>
          <a:xfrm>
            <a:off x="618825" y="1248000"/>
            <a:ext cx="222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Share Tech"/>
                <a:ea typeface="Share Tech"/>
                <a:cs typeface="Share Tech"/>
                <a:sym typeface="Share Tech"/>
              </a:rPr>
              <a:t>Análisis</a:t>
            </a:r>
            <a:r>
              <a:rPr lang="en" sz="1600">
                <a:solidFill>
                  <a:schemeClr val="lt1"/>
                </a:solidFill>
                <a:latin typeface="Share Tech"/>
                <a:ea typeface="Share Tech"/>
                <a:cs typeface="Share Tech"/>
                <a:sym typeface="Share Tech"/>
              </a:rPr>
              <a:t> </a:t>
            </a:r>
            <a:r>
              <a:rPr lang="en" sz="1600">
                <a:solidFill>
                  <a:schemeClr val="lt1"/>
                </a:solidFill>
                <a:latin typeface="Share Tech"/>
                <a:ea typeface="Share Tech"/>
                <a:cs typeface="Share Tech"/>
                <a:sym typeface="Share Tech"/>
              </a:rPr>
              <a:t>gráficos</a:t>
            </a:r>
            <a:r>
              <a:rPr lang="en" sz="1600">
                <a:solidFill>
                  <a:schemeClr val="lt1"/>
                </a:solidFill>
                <a:latin typeface="Share Tech"/>
                <a:ea typeface="Share Tech"/>
                <a:cs typeface="Share Tech"/>
                <a:sym typeface="Share Tech"/>
              </a:rPr>
              <a:t> variables </a:t>
            </a:r>
            <a:r>
              <a:rPr lang="en" sz="1600">
                <a:solidFill>
                  <a:srgbClr val="00CFCC"/>
                </a:solidFill>
                <a:latin typeface="Share Tech"/>
                <a:ea typeface="Share Tech"/>
                <a:cs typeface="Share Tech"/>
                <a:sym typeface="Share Tech"/>
              </a:rPr>
              <a:t>categóricas</a:t>
            </a:r>
            <a:r>
              <a:rPr lang="en" sz="1600">
                <a:solidFill>
                  <a:schemeClr val="lt1"/>
                </a:solidFill>
                <a:latin typeface="Share Tech"/>
                <a:ea typeface="Share Tech"/>
                <a:cs typeface="Share Tech"/>
                <a:sym typeface="Share Tech"/>
              </a:rPr>
              <a:t>.</a:t>
            </a:r>
            <a:endParaRPr sz="1600">
              <a:solidFill>
                <a:srgbClr val="00CFCC"/>
              </a:solidFill>
              <a:latin typeface="Share Tech"/>
              <a:ea typeface="Share Tech"/>
              <a:cs typeface="Share Tech"/>
              <a:sym typeface="Share Tech"/>
            </a:endParaRPr>
          </a:p>
        </p:txBody>
      </p:sp>
      <p:grpSp>
        <p:nvGrpSpPr>
          <p:cNvPr id="621" name="Google Shape;621;p29"/>
          <p:cNvGrpSpPr/>
          <p:nvPr/>
        </p:nvGrpSpPr>
        <p:grpSpPr>
          <a:xfrm>
            <a:off x="152391" y="411682"/>
            <a:ext cx="369805" cy="353782"/>
            <a:chOff x="3950316" y="3820307"/>
            <a:chExt cx="369805" cy="353782"/>
          </a:xfrm>
        </p:grpSpPr>
        <p:sp>
          <p:nvSpPr>
            <p:cNvPr id="622" name="Google Shape;622;p29"/>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29"/>
          <p:cNvSpPr txBox="1"/>
          <p:nvPr/>
        </p:nvSpPr>
        <p:spPr>
          <a:xfrm>
            <a:off x="6371575" y="2183625"/>
            <a:ext cx="26358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Cantidad de </a:t>
            </a:r>
            <a:r>
              <a:rPr lang="en" sz="1600">
                <a:solidFill>
                  <a:schemeClr val="accent2"/>
                </a:solidFill>
                <a:latin typeface="Share Tech"/>
                <a:ea typeface="Share Tech"/>
                <a:cs typeface="Share Tech"/>
                <a:sym typeface="Share Tech"/>
              </a:rPr>
              <a:t>Clientes activos e inactivos</a:t>
            </a:r>
            <a:r>
              <a:rPr lang="en" sz="1600">
                <a:solidFill>
                  <a:schemeClr val="lt1"/>
                </a:solidFill>
                <a:latin typeface="Share Tech"/>
                <a:ea typeface="Share Tech"/>
                <a:cs typeface="Share Tech"/>
                <a:sym typeface="Share Tech"/>
              </a:rPr>
              <a:t>.</a:t>
            </a:r>
            <a:endParaRPr sz="1600">
              <a:solidFill>
                <a:schemeClr val="lt1"/>
              </a:solidFill>
              <a:latin typeface="Share Tech"/>
              <a:ea typeface="Share Tech"/>
              <a:cs typeface="Share Tech"/>
              <a:sym typeface="Share Tech"/>
            </a:endParaRPr>
          </a:p>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Distribución de </a:t>
            </a:r>
            <a:r>
              <a:rPr lang="en" sz="1600">
                <a:solidFill>
                  <a:schemeClr val="accent2"/>
                </a:solidFill>
                <a:latin typeface="Share Tech"/>
                <a:ea typeface="Share Tech"/>
                <a:cs typeface="Share Tech"/>
                <a:sym typeface="Share Tech"/>
              </a:rPr>
              <a:t>Género</a:t>
            </a:r>
            <a:endParaRPr sz="1600">
              <a:solidFill>
                <a:schemeClr val="accent2"/>
              </a:solidFill>
              <a:latin typeface="Share Tech"/>
              <a:ea typeface="Share Tech"/>
              <a:cs typeface="Share Tech"/>
              <a:sym typeface="Share Tech"/>
            </a:endParaRPr>
          </a:p>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Distribución </a:t>
            </a:r>
            <a:r>
              <a:rPr lang="en" sz="1600">
                <a:solidFill>
                  <a:schemeClr val="accent2"/>
                </a:solidFill>
                <a:latin typeface="Share Tech"/>
                <a:ea typeface="Share Tech"/>
                <a:cs typeface="Share Tech"/>
                <a:sym typeface="Share Tech"/>
              </a:rPr>
              <a:t>Educativa</a:t>
            </a:r>
            <a:endParaRPr sz="1600">
              <a:solidFill>
                <a:schemeClr val="accent2"/>
              </a:solidFill>
              <a:latin typeface="Share Tech"/>
              <a:ea typeface="Share Tech"/>
              <a:cs typeface="Share Tech"/>
              <a:sym typeface="Share Tec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632" name="Google Shape;632;p30"/>
          <p:cNvSpPr txBox="1"/>
          <p:nvPr/>
        </p:nvSpPr>
        <p:spPr>
          <a:xfrm>
            <a:off x="618825" y="1248000"/>
            <a:ext cx="222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Share Tech"/>
                <a:ea typeface="Share Tech"/>
                <a:cs typeface="Share Tech"/>
                <a:sym typeface="Share Tech"/>
              </a:rPr>
              <a:t>Análisis gráficos variables </a:t>
            </a:r>
            <a:r>
              <a:rPr lang="en" sz="1600">
                <a:solidFill>
                  <a:srgbClr val="00CFCC"/>
                </a:solidFill>
                <a:latin typeface="Share Tech"/>
                <a:ea typeface="Share Tech"/>
                <a:cs typeface="Share Tech"/>
                <a:sym typeface="Share Tech"/>
              </a:rPr>
              <a:t>categóricas</a:t>
            </a:r>
            <a:r>
              <a:rPr lang="en" sz="1600">
                <a:solidFill>
                  <a:schemeClr val="lt1"/>
                </a:solidFill>
                <a:latin typeface="Share Tech"/>
                <a:ea typeface="Share Tech"/>
                <a:cs typeface="Share Tech"/>
                <a:sym typeface="Share Tech"/>
              </a:rPr>
              <a:t>.</a:t>
            </a:r>
            <a:endParaRPr sz="1600">
              <a:solidFill>
                <a:srgbClr val="00CFCC"/>
              </a:solidFill>
              <a:latin typeface="Share Tech"/>
              <a:ea typeface="Share Tech"/>
              <a:cs typeface="Share Tech"/>
              <a:sym typeface="Share Tech"/>
            </a:endParaRPr>
          </a:p>
        </p:txBody>
      </p:sp>
      <p:pic>
        <p:nvPicPr>
          <p:cNvPr id="633" name="Google Shape;633;p30"/>
          <p:cNvPicPr preferRelativeResize="0"/>
          <p:nvPr/>
        </p:nvPicPr>
        <p:blipFill rotWithShape="1">
          <a:blip r:embed="rId3">
            <a:alphaModFix/>
          </a:blip>
          <a:srcRect b="0" l="0" r="0" t="50607"/>
          <a:stretch/>
        </p:blipFill>
        <p:spPr>
          <a:xfrm>
            <a:off x="618825" y="2241974"/>
            <a:ext cx="5594071" cy="2193392"/>
          </a:xfrm>
          <a:prstGeom prst="rect">
            <a:avLst/>
          </a:prstGeom>
          <a:noFill/>
          <a:ln>
            <a:noFill/>
          </a:ln>
        </p:spPr>
      </p:pic>
      <p:grpSp>
        <p:nvGrpSpPr>
          <p:cNvPr id="634" name="Google Shape;634;p30"/>
          <p:cNvGrpSpPr/>
          <p:nvPr/>
        </p:nvGrpSpPr>
        <p:grpSpPr>
          <a:xfrm>
            <a:off x="152391" y="411682"/>
            <a:ext cx="369805" cy="353782"/>
            <a:chOff x="3950316" y="3820307"/>
            <a:chExt cx="369805" cy="353782"/>
          </a:xfrm>
        </p:grpSpPr>
        <p:sp>
          <p:nvSpPr>
            <p:cNvPr id="635" name="Google Shape;635;p30"/>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0"/>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30"/>
          <p:cNvSpPr txBox="1"/>
          <p:nvPr/>
        </p:nvSpPr>
        <p:spPr>
          <a:xfrm>
            <a:off x="6380300" y="2241975"/>
            <a:ext cx="22293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Distribución </a:t>
            </a:r>
            <a:r>
              <a:rPr lang="en" sz="1600">
                <a:solidFill>
                  <a:schemeClr val="accent2"/>
                </a:solidFill>
                <a:latin typeface="Share Tech"/>
                <a:ea typeface="Share Tech"/>
                <a:cs typeface="Share Tech"/>
                <a:sym typeface="Share Tech"/>
              </a:rPr>
              <a:t>estado civil</a:t>
            </a:r>
            <a:endParaRPr sz="1600">
              <a:solidFill>
                <a:schemeClr val="accent2"/>
              </a:solidFill>
              <a:latin typeface="Share Tech"/>
              <a:ea typeface="Share Tech"/>
              <a:cs typeface="Share Tech"/>
              <a:sym typeface="Share Tech"/>
            </a:endParaRPr>
          </a:p>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Distribución </a:t>
            </a:r>
            <a:r>
              <a:rPr lang="en" sz="1600">
                <a:solidFill>
                  <a:schemeClr val="accent2"/>
                </a:solidFill>
                <a:latin typeface="Share Tech"/>
                <a:ea typeface="Share Tech"/>
                <a:cs typeface="Share Tech"/>
                <a:sym typeface="Share Tech"/>
              </a:rPr>
              <a:t>ingresos</a:t>
            </a:r>
            <a:endParaRPr sz="1600">
              <a:solidFill>
                <a:schemeClr val="accent2"/>
              </a:solidFill>
              <a:latin typeface="Share Tech"/>
              <a:ea typeface="Share Tech"/>
              <a:cs typeface="Share Tech"/>
              <a:sym typeface="Share Tech"/>
            </a:endParaRPr>
          </a:p>
          <a:p>
            <a:pPr indent="-330200" lvl="0" marL="457200" rtl="0" algn="l">
              <a:spcBef>
                <a:spcPts val="0"/>
              </a:spcBef>
              <a:spcAft>
                <a:spcPts val="0"/>
              </a:spcAft>
              <a:buClr>
                <a:schemeClr val="lt1"/>
              </a:buClr>
              <a:buSzPts val="1600"/>
              <a:buFont typeface="Share Tech"/>
              <a:buChar char="-"/>
            </a:pPr>
            <a:r>
              <a:rPr lang="en" sz="1600">
                <a:solidFill>
                  <a:schemeClr val="lt1"/>
                </a:solidFill>
                <a:latin typeface="Share Tech"/>
                <a:ea typeface="Share Tech"/>
                <a:cs typeface="Share Tech"/>
                <a:sym typeface="Share Tech"/>
              </a:rPr>
              <a:t>Distribución </a:t>
            </a:r>
            <a:r>
              <a:rPr lang="en" sz="1600">
                <a:solidFill>
                  <a:schemeClr val="accent2"/>
                </a:solidFill>
                <a:latin typeface="Share Tech"/>
                <a:ea typeface="Share Tech"/>
                <a:cs typeface="Share Tech"/>
                <a:sym typeface="Share Tech"/>
              </a:rPr>
              <a:t>categoría de tarjeta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Análisis de datos</a:t>
            </a:r>
            <a:endParaRPr sz="3500"/>
          </a:p>
        </p:txBody>
      </p:sp>
      <p:sp>
        <p:nvSpPr>
          <p:cNvPr id="645" name="Google Shape;645;p31"/>
          <p:cNvSpPr txBox="1"/>
          <p:nvPr/>
        </p:nvSpPr>
        <p:spPr>
          <a:xfrm>
            <a:off x="5784675" y="1132350"/>
            <a:ext cx="26271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Share Tech"/>
                <a:ea typeface="Share Tech"/>
                <a:cs typeface="Share Tech"/>
                <a:sym typeface="Share Tech"/>
              </a:rPr>
              <a:t>Los </a:t>
            </a:r>
            <a:r>
              <a:rPr lang="en" sz="1200">
                <a:solidFill>
                  <a:srgbClr val="00CFCC"/>
                </a:solidFill>
                <a:latin typeface="Share Tech"/>
                <a:ea typeface="Share Tech"/>
                <a:cs typeface="Share Tech"/>
                <a:sym typeface="Share Tech"/>
              </a:rPr>
              <a:t>niveles educativos superiores</a:t>
            </a:r>
            <a:r>
              <a:rPr lang="en" sz="1200">
                <a:solidFill>
                  <a:schemeClr val="lt1"/>
                </a:solidFill>
                <a:latin typeface="Share Tech"/>
                <a:ea typeface="Share Tech"/>
                <a:cs typeface="Share Tech"/>
                <a:sym typeface="Share Tech"/>
              </a:rPr>
              <a:t> representan alrededor del </a:t>
            </a:r>
            <a:r>
              <a:rPr lang="en" sz="1200">
                <a:solidFill>
                  <a:srgbClr val="00CFCC"/>
                </a:solidFill>
                <a:latin typeface="Share Tech"/>
                <a:ea typeface="Share Tech"/>
                <a:cs typeface="Share Tech"/>
                <a:sym typeface="Share Tech"/>
              </a:rPr>
              <a:t>60,4%</a:t>
            </a:r>
            <a:r>
              <a:rPr lang="en" sz="1200">
                <a:solidFill>
                  <a:schemeClr val="lt1"/>
                </a:solidFill>
                <a:latin typeface="Share Tech"/>
                <a:ea typeface="Share Tech"/>
                <a:cs typeface="Share Tech"/>
                <a:sym typeface="Share Tech"/>
              </a:rPr>
              <a:t> de la muestra o población estudiada, lo que indica una proporción significativa de individuos con educación más allá de la secundaria.</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200">
                <a:solidFill>
                  <a:schemeClr val="lt1"/>
                </a:solidFill>
                <a:latin typeface="Share Tech"/>
                <a:ea typeface="Share Tech"/>
                <a:cs typeface="Share Tech"/>
                <a:sym typeface="Share Tech"/>
              </a:rPr>
              <a:t>La categoría de</a:t>
            </a:r>
            <a:r>
              <a:rPr lang="en" sz="1200">
                <a:solidFill>
                  <a:srgbClr val="00CFCC"/>
                </a:solidFill>
                <a:latin typeface="Share Tech"/>
                <a:ea typeface="Share Tech"/>
                <a:cs typeface="Share Tech"/>
                <a:sym typeface="Share Tech"/>
              </a:rPr>
              <a:t> "desconocido" </a:t>
            </a:r>
            <a:r>
              <a:rPr lang="en" sz="1200">
                <a:solidFill>
                  <a:schemeClr val="lt1"/>
                </a:solidFill>
                <a:latin typeface="Share Tech"/>
                <a:ea typeface="Share Tech"/>
                <a:cs typeface="Share Tech"/>
                <a:sym typeface="Share Tech"/>
              </a:rPr>
              <a:t>representa el </a:t>
            </a:r>
            <a:r>
              <a:rPr lang="en" sz="1200">
                <a:solidFill>
                  <a:srgbClr val="00CFCC"/>
                </a:solidFill>
                <a:latin typeface="Share Tech"/>
                <a:ea typeface="Share Tech"/>
                <a:cs typeface="Share Tech"/>
                <a:sym typeface="Share Tech"/>
              </a:rPr>
              <a:t>15%</a:t>
            </a:r>
            <a:r>
              <a:rPr lang="en" sz="1200">
                <a:solidFill>
                  <a:schemeClr val="lt1"/>
                </a:solidFill>
                <a:latin typeface="Share Tech"/>
                <a:ea typeface="Share Tech"/>
                <a:cs typeface="Share Tech"/>
                <a:sym typeface="Share Tech"/>
              </a:rPr>
              <a:t> de la distribución educativa, lo cual indica la falta de información precisa sobre el nivel educativo de un segmento de la muestra o población.</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200">
                <a:solidFill>
                  <a:schemeClr val="lt1"/>
                </a:solidFill>
                <a:latin typeface="Share Tech"/>
                <a:ea typeface="Share Tech"/>
                <a:cs typeface="Share Tech"/>
                <a:sym typeface="Share Tech"/>
              </a:rPr>
              <a:t>El grupo de </a:t>
            </a:r>
            <a:r>
              <a:rPr lang="en" sz="1200">
                <a:solidFill>
                  <a:srgbClr val="00CFCC"/>
                </a:solidFill>
                <a:latin typeface="Share Tech"/>
                <a:ea typeface="Share Tech"/>
                <a:cs typeface="Share Tech"/>
                <a:sym typeface="Share Tech"/>
              </a:rPr>
              <a:t>individuos no educados </a:t>
            </a:r>
            <a:r>
              <a:rPr lang="en" sz="1200">
                <a:solidFill>
                  <a:schemeClr val="lt1"/>
                </a:solidFill>
                <a:latin typeface="Share Tech"/>
                <a:ea typeface="Share Tech"/>
                <a:cs typeface="Share Tech"/>
                <a:sym typeface="Share Tech"/>
              </a:rPr>
              <a:t>comprende el </a:t>
            </a:r>
            <a:r>
              <a:rPr lang="en" sz="1200">
                <a:solidFill>
                  <a:srgbClr val="00CFCC"/>
                </a:solidFill>
                <a:latin typeface="Share Tech"/>
                <a:ea typeface="Share Tech"/>
                <a:cs typeface="Share Tech"/>
                <a:sym typeface="Share Tech"/>
              </a:rPr>
              <a:t>14,7%</a:t>
            </a:r>
            <a:r>
              <a:rPr lang="en" sz="1200">
                <a:solidFill>
                  <a:schemeClr val="lt1"/>
                </a:solidFill>
                <a:latin typeface="Share Tech"/>
                <a:ea typeface="Share Tech"/>
                <a:cs typeface="Share Tech"/>
                <a:sym typeface="Share Tech"/>
              </a:rPr>
              <a:t> de la distribución educativa, lo que destaca la importancia de comprender y abordar las necesidades de este grupo específico.</a:t>
            </a:r>
            <a:endParaRPr sz="12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300">
              <a:solidFill>
                <a:schemeClr val="lt1"/>
              </a:solidFill>
              <a:latin typeface="Share Tech"/>
              <a:ea typeface="Share Tech"/>
              <a:cs typeface="Share Tech"/>
              <a:sym typeface="Share Tech"/>
            </a:endParaRPr>
          </a:p>
        </p:txBody>
      </p:sp>
      <p:pic>
        <p:nvPicPr>
          <p:cNvPr id="646" name="Google Shape;646;p31"/>
          <p:cNvPicPr preferRelativeResize="0"/>
          <p:nvPr/>
        </p:nvPicPr>
        <p:blipFill>
          <a:blip r:embed="rId3">
            <a:alphaModFix/>
          </a:blip>
          <a:stretch>
            <a:fillRect/>
          </a:stretch>
        </p:blipFill>
        <p:spPr>
          <a:xfrm>
            <a:off x="618826" y="1415859"/>
            <a:ext cx="4727701" cy="3169041"/>
          </a:xfrm>
          <a:prstGeom prst="rect">
            <a:avLst/>
          </a:prstGeom>
          <a:noFill/>
          <a:ln>
            <a:noFill/>
          </a:ln>
        </p:spPr>
      </p:pic>
      <p:grpSp>
        <p:nvGrpSpPr>
          <p:cNvPr id="647" name="Google Shape;647;p31"/>
          <p:cNvGrpSpPr/>
          <p:nvPr/>
        </p:nvGrpSpPr>
        <p:grpSpPr>
          <a:xfrm>
            <a:off x="187254" y="490585"/>
            <a:ext cx="350576" cy="280454"/>
            <a:chOff x="7500054" y="2934735"/>
            <a:chExt cx="350576" cy="280454"/>
          </a:xfrm>
        </p:grpSpPr>
        <p:sp>
          <p:nvSpPr>
            <p:cNvPr id="648" name="Google Shape;648;p31"/>
            <p:cNvSpPr/>
            <p:nvPr/>
          </p:nvSpPr>
          <p:spPr>
            <a:xfrm>
              <a:off x="7571671" y="2959371"/>
              <a:ext cx="191426" cy="10249"/>
            </a:xfrm>
            <a:custGeom>
              <a:rect b="b" l="l" r="r" t="t"/>
              <a:pathLst>
                <a:path extrusionOk="0" h="322" w="6014">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7500054" y="2934735"/>
              <a:ext cx="350576" cy="280454"/>
            </a:xfrm>
            <a:custGeom>
              <a:rect b="b" l="l" r="r" t="t"/>
              <a:pathLst>
                <a:path extrusionOk="0" h="8811" w="11014">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539459" y="3074564"/>
              <a:ext cx="82663" cy="10249"/>
            </a:xfrm>
            <a:custGeom>
              <a:rect b="b" l="l" r="r" t="t"/>
              <a:pathLst>
                <a:path extrusionOk="0" h="322"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7539459" y="3099582"/>
              <a:ext cx="82663" cy="10249"/>
            </a:xfrm>
            <a:custGeom>
              <a:rect b="b" l="l" r="r" t="t"/>
              <a:pathLst>
                <a:path extrusionOk="0" h="322" w="2597">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7539459" y="3124601"/>
              <a:ext cx="82663" cy="10631"/>
            </a:xfrm>
            <a:custGeom>
              <a:rect b="b" l="l" r="r" t="t"/>
              <a:pathLst>
                <a:path extrusionOk="0" h="334" w="2597">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7539459" y="3149587"/>
              <a:ext cx="82663" cy="10663"/>
            </a:xfrm>
            <a:custGeom>
              <a:rect b="b" l="l" r="r" t="t"/>
              <a:pathLst>
                <a:path extrusionOk="0" h="335" w="2597">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7539459" y="3174988"/>
              <a:ext cx="82663" cy="10281"/>
            </a:xfrm>
            <a:custGeom>
              <a:rect b="b" l="l" r="r" t="t"/>
              <a:pathLst>
                <a:path extrusionOk="0" h="323" w="2597">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7539459" y="3011286"/>
              <a:ext cx="220614" cy="47395"/>
            </a:xfrm>
            <a:custGeom>
              <a:rect b="b" l="l" r="r" t="t"/>
              <a:pathLst>
                <a:path extrusionOk="0" h="1489" w="6931">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