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9" r:id="rId16"/>
    <p:sldId id="274" r:id="rId17"/>
    <p:sldId id="275" r:id="rId18"/>
    <p:sldId id="276" r:id="rId19"/>
    <p:sldId id="277" r:id="rId20"/>
    <p:sldId id="278" r:id="rId21"/>
    <p:sldId id="269" r:id="rId22"/>
    <p:sldId id="270" r:id="rId23"/>
    <p:sldId id="271" r:id="rId24"/>
  </p:sldIdLst>
  <p:sldSz cx="9144000" cy="5143500" type="screen16x9"/>
  <p:notesSz cx="6858000" cy="9144000"/>
  <p:embeddedFontLst>
    <p:embeddedFont>
      <p:font typeface="Maven Pro" charset="0"/>
      <p:regular r:id="rId26"/>
      <p:bold r:id="rId27"/>
    </p:embeddedFont>
    <p:embeddedFont>
      <p:font typeface="Share Tech" charset="0"/>
      <p:regular r:id="rId28"/>
    </p:embeddedFont>
    <p:embeddedFont>
      <p:font typeface="Advent Pro SemiBold" charset="0"/>
      <p:regular r:id="rId29"/>
      <p:bold r:id="rId30"/>
      <p:italic r:id="rId31"/>
      <p:boldItalic r:id="rId32"/>
    </p:embeddedFont>
    <p:embeddedFont>
      <p:font typeface="Fira Sans Extra Condensed Medium" charset="0"/>
      <p:regular r:id="rId33"/>
      <p:bold r:id="rId34"/>
      <p:italic r:id="rId35"/>
      <p:boldItalic r:id="rId36"/>
    </p:embeddedFont>
    <p:embeddedFont>
      <p:font typeface="Fira Sans Condensed Medium"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54" d="100"/>
          <a:sy n="154" d="100"/>
        </p:scale>
        <p:origin x="-384"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26f296937d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26f296937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26f296937d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26f296937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26f296937d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26f296937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26f296937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26f29693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26f296937d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226f296937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26f296937d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26f296937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226f296937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226f29693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26f29693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26f29693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26f296937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26f296937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26f296937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26f296937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26f296937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26f296937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26f296937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226f296937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hyperlink" Target="https://www.google.com/url?sa=t&amp;rct=j&amp;q=&amp;esrc=s&amp;source=web&amp;cd=&amp;ved=2ahUKEwir09m3n_iAAxXOq5UCHbZjCKIQFnoECA8QAQ&amp;url=https://www.merkle.com/es/es/blog/machine-learning-support-vector-machines&amp;usg=AOvVaw1SFk2Vz_iDxCqMh0-1wczv&amp;opi=89978449"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Reyna Gabriel </a:t>
            </a:r>
            <a:r>
              <a:rPr lang="en" dirty="0" smtClean="0"/>
              <a:t>Neuen </a:t>
            </a:r>
            <a:endParaRPr/>
          </a:p>
          <a:p>
            <a:pPr marL="0" lvl="0" indent="0" algn="ctr" rtl="0">
              <a:spcBef>
                <a:spcPts val="0"/>
              </a:spcBef>
              <a:spcAft>
                <a:spcPts val="0"/>
              </a:spcAft>
              <a:buNone/>
            </a:pPr>
            <a:r>
              <a:rPr lang="en" dirty="0"/>
              <a:t>Coderhouse</a:t>
            </a:r>
            <a:endParaRPr/>
          </a:p>
        </p:txBody>
      </p:sp>
      <p:sp>
        <p:nvSpPr>
          <p:cNvPr id="431" name="Google Shape;431;p23"/>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Análisis de clientes </a:t>
            </a:r>
            <a:r>
              <a:rPr lang="en" dirty="0">
                <a:solidFill>
                  <a:srgbClr val="00CFCC"/>
                </a:solidFill>
              </a:rPr>
              <a:t>bancarios</a:t>
            </a:r>
            <a:endParaRPr/>
          </a:p>
        </p:txBody>
      </p:sp>
      <p:sp>
        <p:nvSpPr>
          <p:cNvPr id="432" name="Google Shape;432;p23"/>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3"/>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2"/>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Análisis de datos</a:t>
            </a:r>
            <a:endParaRPr sz="3500"/>
          </a:p>
        </p:txBody>
      </p:sp>
      <p:sp>
        <p:nvSpPr>
          <p:cNvPr id="661" name="Google Shape;661;p32"/>
          <p:cNvSpPr txBox="1"/>
          <p:nvPr/>
        </p:nvSpPr>
        <p:spPr>
          <a:xfrm>
            <a:off x="5784675" y="1132350"/>
            <a:ext cx="26271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Share Tech"/>
                <a:ea typeface="Share Tech"/>
                <a:cs typeface="Share Tech"/>
                <a:sym typeface="Share Tech"/>
              </a:rPr>
              <a:t>El número de hombres y mujeres aumenta a medida que aumenta la edad hasta el grupo de </a:t>
            </a:r>
            <a:r>
              <a:rPr lang="en" sz="1500">
                <a:solidFill>
                  <a:srgbClr val="00CFCC"/>
                </a:solidFill>
                <a:latin typeface="Share Tech"/>
                <a:ea typeface="Share Tech"/>
                <a:cs typeface="Share Tech"/>
                <a:sym typeface="Share Tech"/>
              </a:rPr>
              <a:t>44-50 años</a:t>
            </a:r>
            <a:r>
              <a:rPr lang="en" sz="1500">
                <a:solidFill>
                  <a:schemeClr val="lt1"/>
                </a:solidFill>
                <a:latin typeface="Share Tech"/>
                <a:ea typeface="Share Tech"/>
                <a:cs typeface="Share Tech"/>
                <a:sym typeface="Share Tech"/>
              </a:rPr>
              <a:t>, donde alcanza su </a:t>
            </a:r>
            <a:r>
              <a:rPr lang="en" sz="1500">
                <a:solidFill>
                  <a:srgbClr val="00CFCC"/>
                </a:solidFill>
                <a:latin typeface="Share Tech"/>
                <a:ea typeface="Share Tech"/>
                <a:cs typeface="Share Tech"/>
                <a:sym typeface="Share Tech"/>
              </a:rPr>
              <a:t>punto máximo</a:t>
            </a:r>
            <a:r>
              <a:rPr lang="en" sz="1500">
                <a:solidFill>
                  <a:schemeClr val="lt1"/>
                </a:solidFill>
                <a:latin typeface="Share Tech"/>
                <a:ea typeface="Share Tech"/>
                <a:cs typeface="Share Tech"/>
                <a:sym typeface="Share Tech"/>
              </a:rPr>
              <a:t> tanto para hombres como para mujeres.</a:t>
            </a:r>
            <a:endParaRPr sz="1500">
              <a:solidFill>
                <a:schemeClr val="lt1"/>
              </a:solidFill>
              <a:latin typeface="Share Tech"/>
              <a:ea typeface="Share Tech"/>
              <a:cs typeface="Share Tech"/>
              <a:sym typeface="Share Tech"/>
            </a:endParaRPr>
          </a:p>
          <a:p>
            <a:pPr marL="0" lvl="0" indent="0" algn="l" rtl="0">
              <a:spcBef>
                <a:spcPts val="0"/>
              </a:spcBef>
              <a:spcAft>
                <a:spcPts val="0"/>
              </a:spcAft>
              <a:buNone/>
            </a:pPr>
            <a:endParaRPr sz="1500">
              <a:solidFill>
                <a:schemeClr val="lt1"/>
              </a:solidFill>
              <a:latin typeface="Share Tech"/>
              <a:ea typeface="Share Tech"/>
              <a:cs typeface="Share Tech"/>
              <a:sym typeface="Share Tech"/>
            </a:endParaRPr>
          </a:p>
          <a:p>
            <a:pPr marL="0" lvl="0" indent="0" algn="l" rtl="0">
              <a:spcBef>
                <a:spcPts val="0"/>
              </a:spcBef>
              <a:spcAft>
                <a:spcPts val="0"/>
              </a:spcAft>
              <a:buNone/>
            </a:pPr>
            <a:r>
              <a:rPr lang="en" sz="1500">
                <a:solidFill>
                  <a:schemeClr val="lt1"/>
                </a:solidFill>
                <a:latin typeface="Share Tech"/>
                <a:ea typeface="Share Tech"/>
                <a:cs typeface="Share Tech"/>
                <a:sym typeface="Share Tech"/>
              </a:rPr>
              <a:t>Hay </a:t>
            </a:r>
            <a:r>
              <a:rPr lang="en" sz="1500">
                <a:solidFill>
                  <a:srgbClr val="00CFCC"/>
                </a:solidFill>
                <a:latin typeface="Share Tech"/>
                <a:ea typeface="Share Tech"/>
                <a:cs typeface="Share Tech"/>
                <a:sym typeface="Share Tech"/>
              </a:rPr>
              <a:t>más mujeres que hombres</a:t>
            </a:r>
            <a:r>
              <a:rPr lang="en" sz="1500">
                <a:solidFill>
                  <a:schemeClr val="lt1"/>
                </a:solidFill>
                <a:latin typeface="Share Tech"/>
                <a:ea typeface="Share Tech"/>
                <a:cs typeface="Share Tech"/>
                <a:sym typeface="Share Tech"/>
              </a:rPr>
              <a:t> en los rangos de edad, a excepción de 26 - 32 años donde es muy similar.</a:t>
            </a:r>
            <a:endParaRPr sz="15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pic>
        <p:nvPicPr>
          <p:cNvPr id="662" name="Google Shape;662;p32"/>
          <p:cNvPicPr preferRelativeResize="0"/>
          <p:nvPr/>
        </p:nvPicPr>
        <p:blipFill>
          <a:blip r:embed="rId3">
            <a:alphaModFix/>
          </a:blip>
          <a:stretch>
            <a:fillRect/>
          </a:stretch>
        </p:blipFill>
        <p:spPr>
          <a:xfrm>
            <a:off x="404263" y="989475"/>
            <a:ext cx="5156818" cy="3849225"/>
          </a:xfrm>
          <a:prstGeom prst="rect">
            <a:avLst/>
          </a:prstGeom>
          <a:noFill/>
          <a:ln>
            <a:noFill/>
          </a:ln>
        </p:spPr>
      </p:pic>
      <p:grpSp>
        <p:nvGrpSpPr>
          <p:cNvPr id="663" name="Google Shape;663;p32"/>
          <p:cNvGrpSpPr/>
          <p:nvPr/>
        </p:nvGrpSpPr>
        <p:grpSpPr>
          <a:xfrm>
            <a:off x="187254" y="490585"/>
            <a:ext cx="350576" cy="280454"/>
            <a:chOff x="7500054" y="2934735"/>
            <a:chExt cx="350576" cy="280454"/>
          </a:xfrm>
        </p:grpSpPr>
        <p:sp>
          <p:nvSpPr>
            <p:cNvPr id="664" name="Google Shape;664;p32"/>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Análisis de datos</a:t>
            </a:r>
            <a:endParaRPr sz="3500"/>
          </a:p>
        </p:txBody>
      </p:sp>
      <p:sp>
        <p:nvSpPr>
          <p:cNvPr id="677" name="Google Shape;677;p33"/>
          <p:cNvSpPr txBox="1"/>
          <p:nvPr/>
        </p:nvSpPr>
        <p:spPr>
          <a:xfrm>
            <a:off x="5784675" y="1132350"/>
            <a:ext cx="2627100" cy="370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Share Tech"/>
                <a:ea typeface="Share Tech"/>
                <a:cs typeface="Share Tech"/>
                <a:sym typeface="Share Tech"/>
              </a:rPr>
              <a:t>En promedio, las </a:t>
            </a:r>
            <a:r>
              <a:rPr lang="en" sz="1200">
                <a:solidFill>
                  <a:srgbClr val="00CFCC"/>
                </a:solidFill>
                <a:latin typeface="Share Tech"/>
                <a:ea typeface="Share Tech"/>
                <a:cs typeface="Share Tech"/>
                <a:sym typeface="Share Tech"/>
              </a:rPr>
              <a:t>mujeres</a:t>
            </a:r>
            <a:r>
              <a:rPr lang="en" sz="1200">
                <a:solidFill>
                  <a:schemeClr val="lt1"/>
                </a:solidFill>
                <a:latin typeface="Share Tech"/>
                <a:ea typeface="Share Tech"/>
                <a:cs typeface="Share Tech"/>
                <a:sym typeface="Share Tech"/>
              </a:rPr>
              <a:t> tienen un límite de crédito de aproximadamente </a:t>
            </a:r>
            <a:r>
              <a:rPr lang="en" sz="1200">
                <a:solidFill>
                  <a:srgbClr val="00CFCC"/>
                </a:solidFill>
                <a:latin typeface="Share Tech"/>
                <a:ea typeface="Share Tech"/>
                <a:cs typeface="Share Tech"/>
                <a:sym typeface="Share Tech"/>
              </a:rPr>
              <a:t>$5023</a:t>
            </a:r>
            <a:r>
              <a:rPr lang="en" sz="1200">
                <a:solidFill>
                  <a:schemeClr val="lt1"/>
                </a:solidFill>
                <a:latin typeface="Share Tech"/>
                <a:ea typeface="Share Tech"/>
                <a:cs typeface="Share Tech"/>
                <a:sym typeface="Share Tech"/>
              </a:rPr>
              <a:t>, mientras que los </a:t>
            </a:r>
            <a:r>
              <a:rPr lang="en" sz="1200">
                <a:solidFill>
                  <a:srgbClr val="00CFCC"/>
                </a:solidFill>
                <a:latin typeface="Share Tech"/>
                <a:ea typeface="Share Tech"/>
                <a:cs typeface="Share Tech"/>
                <a:sym typeface="Share Tech"/>
              </a:rPr>
              <a:t>hombres</a:t>
            </a:r>
            <a:r>
              <a:rPr lang="en" sz="1200">
                <a:solidFill>
                  <a:schemeClr val="lt1"/>
                </a:solidFill>
                <a:latin typeface="Share Tech"/>
                <a:ea typeface="Share Tech"/>
                <a:cs typeface="Share Tech"/>
                <a:sym typeface="Share Tech"/>
              </a:rPr>
              <a:t> tienen un límite de crédito promedio de alrededor de </a:t>
            </a:r>
            <a:r>
              <a:rPr lang="en" sz="1200">
                <a:solidFill>
                  <a:srgbClr val="00CFCC"/>
                </a:solidFill>
                <a:latin typeface="Share Tech"/>
                <a:ea typeface="Share Tech"/>
                <a:cs typeface="Share Tech"/>
                <a:sym typeface="Share Tech"/>
              </a:rPr>
              <a:t>$12685</a:t>
            </a:r>
            <a:r>
              <a:rPr lang="en" sz="1200">
                <a:solidFill>
                  <a:schemeClr val="lt1"/>
                </a:solidFill>
                <a:latin typeface="Share Tech"/>
                <a:ea typeface="Share Tech"/>
                <a:cs typeface="Share Tech"/>
                <a:sym typeface="Share Tech"/>
              </a:rPr>
              <a:t>.</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r>
              <a:rPr lang="en" sz="1200">
                <a:solidFill>
                  <a:schemeClr val="lt1"/>
                </a:solidFill>
                <a:latin typeface="Share Tech"/>
                <a:ea typeface="Share Tech"/>
                <a:cs typeface="Share Tech"/>
                <a:sym typeface="Share Tech"/>
              </a:rPr>
              <a:t>Estos hallazgos sugieren una </a:t>
            </a:r>
            <a:r>
              <a:rPr lang="en" sz="1200">
                <a:solidFill>
                  <a:srgbClr val="00CFCC"/>
                </a:solidFill>
                <a:latin typeface="Share Tech"/>
                <a:ea typeface="Share Tech"/>
                <a:cs typeface="Share Tech"/>
                <a:sym typeface="Share Tech"/>
              </a:rPr>
              <a:t>disparidad</a:t>
            </a:r>
            <a:r>
              <a:rPr lang="en" sz="1200">
                <a:solidFill>
                  <a:schemeClr val="lt1"/>
                </a:solidFill>
                <a:latin typeface="Share Tech"/>
                <a:ea typeface="Share Tech"/>
                <a:cs typeface="Share Tech"/>
                <a:sym typeface="Share Tech"/>
              </a:rPr>
              <a:t> en los límites de crédito basada </a:t>
            </a:r>
            <a:r>
              <a:rPr lang="en" sz="1200">
                <a:solidFill>
                  <a:srgbClr val="00CFCC"/>
                </a:solidFill>
                <a:latin typeface="Share Tech"/>
                <a:ea typeface="Share Tech"/>
                <a:cs typeface="Share Tech"/>
                <a:sym typeface="Share Tech"/>
              </a:rPr>
              <a:t>en el género</a:t>
            </a:r>
            <a:r>
              <a:rPr lang="en" sz="1200">
                <a:solidFill>
                  <a:schemeClr val="lt1"/>
                </a:solidFill>
                <a:latin typeface="Share Tech"/>
                <a:ea typeface="Share Tech"/>
                <a:cs typeface="Share Tech"/>
                <a:sym typeface="Share Tech"/>
              </a:rPr>
              <a:t>, donde los hombres tienden a tener límites de crédito más altos que las mujeres. Esta disparidad puede tener implicaciones en términos de igualdad de oportunidades financieras y acceso a crédito para hombres y mujeres.</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pic>
        <p:nvPicPr>
          <p:cNvPr id="678" name="Google Shape;678;p33"/>
          <p:cNvPicPr preferRelativeResize="0"/>
          <p:nvPr/>
        </p:nvPicPr>
        <p:blipFill>
          <a:blip r:embed="rId3">
            <a:alphaModFix/>
          </a:blip>
          <a:stretch>
            <a:fillRect/>
          </a:stretch>
        </p:blipFill>
        <p:spPr>
          <a:xfrm>
            <a:off x="304800" y="1132350"/>
            <a:ext cx="5479875" cy="3465088"/>
          </a:xfrm>
          <a:prstGeom prst="rect">
            <a:avLst/>
          </a:prstGeom>
          <a:noFill/>
          <a:ln>
            <a:noFill/>
          </a:ln>
        </p:spPr>
      </p:pic>
      <p:grpSp>
        <p:nvGrpSpPr>
          <p:cNvPr id="679" name="Google Shape;679;p33"/>
          <p:cNvGrpSpPr/>
          <p:nvPr/>
        </p:nvGrpSpPr>
        <p:grpSpPr>
          <a:xfrm>
            <a:off x="187254" y="490585"/>
            <a:ext cx="350576" cy="280454"/>
            <a:chOff x="7500054" y="2934735"/>
            <a:chExt cx="350576" cy="280454"/>
          </a:xfrm>
        </p:grpSpPr>
        <p:sp>
          <p:nvSpPr>
            <p:cNvPr id="680" name="Google Shape;680;p3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Análisis de datos</a:t>
            </a:r>
            <a:endParaRPr sz="3500"/>
          </a:p>
        </p:txBody>
      </p:sp>
      <p:sp>
        <p:nvSpPr>
          <p:cNvPr id="693" name="Google Shape;693;p34"/>
          <p:cNvSpPr txBox="1"/>
          <p:nvPr/>
        </p:nvSpPr>
        <p:spPr>
          <a:xfrm>
            <a:off x="5784675" y="1132350"/>
            <a:ext cx="2627100" cy="435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Share Tech"/>
                <a:ea typeface="Share Tech"/>
                <a:cs typeface="Share Tech"/>
                <a:sym typeface="Share Tech"/>
              </a:rPr>
              <a:t>La mayoría de los clientes que </a:t>
            </a:r>
            <a:r>
              <a:rPr lang="en" dirty="0">
                <a:solidFill>
                  <a:srgbClr val="00CFCC"/>
                </a:solidFill>
                <a:latin typeface="Share Tech"/>
                <a:ea typeface="Share Tech"/>
                <a:cs typeface="Share Tech"/>
                <a:sym typeface="Share Tech"/>
              </a:rPr>
              <a:t>solicitan la baja</a:t>
            </a:r>
            <a:r>
              <a:rPr lang="en" dirty="0">
                <a:solidFill>
                  <a:schemeClr val="lt1"/>
                </a:solidFill>
                <a:latin typeface="Share Tech"/>
                <a:ea typeface="Share Tech"/>
                <a:cs typeface="Share Tech"/>
                <a:sym typeface="Share Tech"/>
              </a:rPr>
              <a:t> de la tarjeta de crédito</a:t>
            </a:r>
            <a:r>
              <a:rPr lang="en" dirty="0">
                <a:solidFill>
                  <a:srgbClr val="00CFCC"/>
                </a:solidFill>
                <a:latin typeface="Share Tech"/>
                <a:ea typeface="Share Tech"/>
                <a:cs typeface="Share Tech"/>
                <a:sym typeface="Share Tech"/>
              </a:rPr>
              <a:t> tienen un</a:t>
            </a:r>
            <a:r>
              <a:rPr lang="en" dirty="0">
                <a:solidFill>
                  <a:schemeClr val="lt1"/>
                </a:solidFill>
                <a:latin typeface="Share Tech"/>
                <a:ea typeface="Share Tech"/>
                <a:cs typeface="Share Tech"/>
                <a:sym typeface="Share Tech"/>
              </a:rPr>
              <a:t> </a:t>
            </a:r>
            <a:r>
              <a:rPr lang="en" dirty="0">
                <a:solidFill>
                  <a:srgbClr val="00CFCC"/>
                </a:solidFill>
                <a:latin typeface="Share Tech"/>
                <a:ea typeface="Share Tech"/>
                <a:cs typeface="Share Tech"/>
                <a:sym typeface="Share Tech"/>
              </a:rPr>
              <a:t>menor número de operaciones</a:t>
            </a:r>
            <a:r>
              <a:rPr lang="en" dirty="0">
                <a:solidFill>
                  <a:schemeClr val="lt1"/>
                </a:solidFill>
                <a:latin typeface="Share Tech"/>
                <a:ea typeface="Share Tech"/>
                <a:cs typeface="Share Tech"/>
                <a:sym typeface="Share Tech"/>
              </a:rPr>
              <a:t> efectuadas en el último período de tiempo.</a:t>
            </a:r>
            <a:endParaRPr>
              <a:solidFill>
                <a:schemeClr val="lt1"/>
              </a:solidFill>
              <a:latin typeface="Share Tech"/>
              <a:ea typeface="Share Tech"/>
              <a:cs typeface="Share Tech"/>
              <a:sym typeface="Share Tech"/>
            </a:endParaRPr>
          </a:p>
          <a:p>
            <a:pPr marL="0" lvl="0" indent="0" algn="l" rtl="0">
              <a:spcBef>
                <a:spcPts val="0"/>
              </a:spcBef>
              <a:spcAft>
                <a:spcPts val="0"/>
              </a:spcAft>
              <a:buNone/>
            </a:pPr>
            <a:r>
              <a:rPr lang="en" dirty="0">
                <a:solidFill>
                  <a:schemeClr val="lt1"/>
                </a:solidFill>
                <a:latin typeface="Share Tech"/>
                <a:ea typeface="Share Tech"/>
                <a:cs typeface="Share Tech"/>
                <a:sym typeface="Share Tech"/>
              </a:rPr>
              <a:t>Este patrón sugiere una posible relación entre la actividad transaccional de los clientes y su propensión a abandonar la tarjeta. Los clientes que realizan menos operaciones en el último período podrían estar menos comprometidos con el uso de la tarjeta y, por lo tanto, tener más probabilidades de solicitar la baja.</a:t>
            </a: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pic>
        <p:nvPicPr>
          <p:cNvPr id="694" name="Google Shape;694;p34"/>
          <p:cNvPicPr preferRelativeResize="0"/>
          <p:nvPr/>
        </p:nvPicPr>
        <p:blipFill>
          <a:blip r:embed="rId3">
            <a:alphaModFix/>
          </a:blip>
          <a:stretch>
            <a:fillRect/>
          </a:stretch>
        </p:blipFill>
        <p:spPr>
          <a:xfrm>
            <a:off x="304800" y="1132350"/>
            <a:ext cx="5479875" cy="3289591"/>
          </a:xfrm>
          <a:prstGeom prst="rect">
            <a:avLst/>
          </a:prstGeom>
          <a:noFill/>
          <a:ln>
            <a:noFill/>
          </a:ln>
        </p:spPr>
      </p:pic>
      <p:grpSp>
        <p:nvGrpSpPr>
          <p:cNvPr id="695" name="Google Shape;695;p34"/>
          <p:cNvGrpSpPr/>
          <p:nvPr/>
        </p:nvGrpSpPr>
        <p:grpSpPr>
          <a:xfrm>
            <a:off x="187254" y="490585"/>
            <a:ext cx="350576" cy="280454"/>
            <a:chOff x="7500054" y="2934735"/>
            <a:chExt cx="350576" cy="280454"/>
          </a:xfrm>
        </p:grpSpPr>
        <p:sp>
          <p:nvSpPr>
            <p:cNvPr id="696" name="Google Shape;696;p34"/>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Ingeniería de atributos</a:t>
            </a:r>
            <a:endParaRPr sz="3500"/>
          </a:p>
        </p:txBody>
      </p:sp>
      <p:sp>
        <p:nvSpPr>
          <p:cNvPr id="709" name="Google Shape;709;p35"/>
          <p:cNvSpPr txBox="1"/>
          <p:nvPr/>
        </p:nvSpPr>
        <p:spPr>
          <a:xfrm>
            <a:off x="642910" y="1132350"/>
            <a:ext cx="7786742" cy="3339345"/>
          </a:xfrm>
          <a:prstGeom prst="rect">
            <a:avLst/>
          </a:prstGeom>
          <a:noFill/>
          <a:ln>
            <a:noFill/>
          </a:ln>
        </p:spPr>
        <p:txBody>
          <a:bodyPr spcFirstLastPara="1" wrap="square" lIns="91425" tIns="91425" rIns="91425" bIns="91425" anchor="t" anchorCtr="0">
            <a:spAutoFit/>
          </a:bodyPr>
          <a:lstStyle/>
          <a:p>
            <a:r>
              <a:rPr lang="es-ES" sz="2000" dirty="0" smtClean="0">
                <a:solidFill>
                  <a:srgbClr val="D1D5DB"/>
                </a:solidFill>
                <a:latin typeface="Share Tech" charset="0"/>
              </a:rPr>
              <a:t>Se generaron </a:t>
            </a:r>
            <a:r>
              <a:rPr lang="es-ES" sz="2000" dirty="0" smtClean="0">
                <a:solidFill>
                  <a:schemeClr val="accent2"/>
                </a:solidFill>
                <a:latin typeface="Share Tech" charset="0"/>
              </a:rPr>
              <a:t>variables sintéticas </a:t>
            </a:r>
            <a:r>
              <a:rPr lang="es-ES" sz="2000" dirty="0" smtClean="0">
                <a:solidFill>
                  <a:srgbClr val="D1D5DB"/>
                </a:solidFill>
                <a:latin typeface="Share Tech" charset="0"/>
              </a:rPr>
              <a:t>que incluyen</a:t>
            </a:r>
            <a:r>
              <a:rPr lang="es-ES" sz="2000" dirty="0" smtClean="0">
                <a:solidFill>
                  <a:srgbClr val="D1D5DB"/>
                </a:solidFill>
                <a:latin typeface="Share Tech" charset="0"/>
              </a:rPr>
              <a:t>:</a:t>
            </a:r>
          </a:p>
          <a:p>
            <a:endParaRPr lang="es-ES" sz="2000" dirty="0" smtClean="0">
              <a:solidFill>
                <a:srgbClr val="D1D5DB"/>
              </a:solidFill>
              <a:latin typeface="Share Tech" charset="0"/>
            </a:endParaRPr>
          </a:p>
          <a:p>
            <a:r>
              <a:rPr lang="es-ES" sz="2000" dirty="0" smtClean="0">
                <a:solidFill>
                  <a:srgbClr val="D1D5DB"/>
                </a:solidFill>
                <a:latin typeface="Share Tech" charset="0"/>
              </a:rPr>
              <a:t>-</a:t>
            </a:r>
            <a:r>
              <a:rPr lang="es-ES" sz="2000" dirty="0" smtClean="0">
                <a:solidFill>
                  <a:schemeClr val="accent2"/>
                </a:solidFill>
                <a:latin typeface="Share Tech" charset="0"/>
              </a:rPr>
              <a:t>Promedio</a:t>
            </a:r>
            <a:r>
              <a:rPr lang="es-ES" sz="2000" dirty="0" smtClean="0">
                <a:solidFill>
                  <a:srgbClr val="D1D5DB"/>
                </a:solidFill>
                <a:latin typeface="Share Tech" charset="0"/>
              </a:rPr>
              <a:t> de utilización de </a:t>
            </a:r>
            <a:r>
              <a:rPr lang="es-ES" sz="2000" dirty="0" smtClean="0">
                <a:solidFill>
                  <a:schemeClr val="accent2"/>
                </a:solidFill>
                <a:latin typeface="Share Tech" charset="0"/>
              </a:rPr>
              <a:t>crédito</a:t>
            </a:r>
          </a:p>
          <a:p>
            <a:r>
              <a:rPr lang="es-ES" sz="2000" dirty="0" smtClean="0">
                <a:solidFill>
                  <a:srgbClr val="D1D5DB"/>
                </a:solidFill>
                <a:latin typeface="Share Tech" charset="0"/>
              </a:rPr>
              <a:t>-</a:t>
            </a:r>
            <a:r>
              <a:rPr lang="es-ES" sz="2000" dirty="0" smtClean="0">
                <a:solidFill>
                  <a:schemeClr val="accent2"/>
                </a:solidFill>
                <a:latin typeface="Share Tech" charset="0"/>
              </a:rPr>
              <a:t>Actividad</a:t>
            </a:r>
            <a:r>
              <a:rPr lang="es-ES" sz="2000" dirty="0" smtClean="0">
                <a:solidFill>
                  <a:schemeClr val="accent5"/>
                </a:solidFill>
                <a:latin typeface="Share Tech" charset="0"/>
              </a:rPr>
              <a:t> </a:t>
            </a:r>
            <a:r>
              <a:rPr lang="es-ES" sz="2000" dirty="0" smtClean="0">
                <a:solidFill>
                  <a:schemeClr val="accent2"/>
                </a:solidFill>
                <a:latin typeface="Share Tech" charset="0"/>
              </a:rPr>
              <a:t>promedio</a:t>
            </a:r>
            <a:r>
              <a:rPr lang="es-ES" sz="2000" dirty="0" smtClean="0">
                <a:solidFill>
                  <a:schemeClr val="accent5"/>
                </a:solidFill>
                <a:latin typeface="Share Tech" charset="0"/>
              </a:rPr>
              <a:t> </a:t>
            </a:r>
            <a:r>
              <a:rPr lang="es-ES" sz="2000" dirty="0" smtClean="0">
                <a:solidFill>
                  <a:srgbClr val="D1D5DB"/>
                </a:solidFill>
                <a:latin typeface="Share Tech" charset="0"/>
              </a:rPr>
              <a:t>en los últimos </a:t>
            </a:r>
            <a:r>
              <a:rPr lang="es-ES" sz="2000" dirty="0" smtClean="0">
                <a:solidFill>
                  <a:schemeClr val="accent2"/>
                </a:solidFill>
                <a:latin typeface="Share Tech" charset="0"/>
              </a:rPr>
              <a:t>12</a:t>
            </a:r>
            <a:r>
              <a:rPr lang="es-ES" sz="2000" dirty="0" smtClean="0">
                <a:solidFill>
                  <a:schemeClr val="accent5"/>
                </a:solidFill>
                <a:latin typeface="Share Tech" charset="0"/>
              </a:rPr>
              <a:t> </a:t>
            </a:r>
            <a:r>
              <a:rPr lang="es-ES" sz="2000" dirty="0" smtClean="0">
                <a:solidFill>
                  <a:schemeClr val="accent2"/>
                </a:solidFill>
                <a:latin typeface="Share Tech" charset="0"/>
              </a:rPr>
              <a:t>meses</a:t>
            </a:r>
          </a:p>
          <a:p>
            <a:r>
              <a:rPr lang="es-ES" sz="2000" dirty="0" smtClean="0">
                <a:solidFill>
                  <a:srgbClr val="D1D5DB"/>
                </a:solidFill>
                <a:latin typeface="Share Tech" charset="0"/>
              </a:rPr>
              <a:t>-</a:t>
            </a:r>
            <a:r>
              <a:rPr lang="es-ES" sz="2000" dirty="0" smtClean="0">
                <a:solidFill>
                  <a:schemeClr val="accent2"/>
                </a:solidFill>
                <a:latin typeface="Share Tech" charset="0"/>
              </a:rPr>
              <a:t>Categorización</a:t>
            </a:r>
            <a:r>
              <a:rPr lang="es-ES" sz="2000" dirty="0" smtClean="0">
                <a:solidFill>
                  <a:srgbClr val="D1D5DB"/>
                </a:solidFill>
                <a:latin typeface="Share Tech" charset="0"/>
              </a:rPr>
              <a:t> de la </a:t>
            </a:r>
            <a:r>
              <a:rPr lang="es-ES" sz="2000" dirty="0" smtClean="0">
                <a:solidFill>
                  <a:schemeClr val="accent2"/>
                </a:solidFill>
                <a:latin typeface="Share Tech" charset="0"/>
              </a:rPr>
              <a:t>edad</a:t>
            </a:r>
            <a:r>
              <a:rPr lang="es-ES" sz="2000" dirty="0" smtClean="0">
                <a:solidFill>
                  <a:srgbClr val="D1D5DB"/>
                </a:solidFill>
                <a:latin typeface="Share Tech" charset="0"/>
              </a:rPr>
              <a:t> en rangos</a:t>
            </a:r>
            <a:r>
              <a:rPr lang="es-ES" sz="2000" dirty="0" smtClean="0">
                <a:solidFill>
                  <a:srgbClr val="D1D5DB"/>
                </a:solidFill>
                <a:latin typeface="Share Tech" charset="0"/>
              </a:rPr>
              <a:t>.</a:t>
            </a:r>
          </a:p>
          <a:p>
            <a:endParaRPr lang="es-ES" sz="2000" dirty="0" smtClean="0">
              <a:solidFill>
                <a:srgbClr val="D1D5DB"/>
              </a:solidFill>
              <a:latin typeface="Share Tech" charset="0"/>
            </a:endParaRPr>
          </a:p>
          <a:p>
            <a:r>
              <a:rPr lang="es-ES" sz="2000" dirty="0" smtClean="0">
                <a:solidFill>
                  <a:srgbClr val="D1D5DB"/>
                </a:solidFill>
                <a:latin typeface="Share Tech" charset="0"/>
              </a:rPr>
              <a:t>El propósito detrás de esto fue </a:t>
            </a:r>
            <a:r>
              <a:rPr lang="es-ES" sz="2000" dirty="0" smtClean="0">
                <a:solidFill>
                  <a:schemeClr val="accent2"/>
                </a:solidFill>
                <a:latin typeface="Share Tech" charset="0"/>
              </a:rPr>
              <a:t>investigar</a:t>
            </a:r>
            <a:r>
              <a:rPr lang="es-ES" sz="2000" dirty="0" smtClean="0">
                <a:solidFill>
                  <a:srgbClr val="D1D5DB"/>
                </a:solidFill>
                <a:latin typeface="Share Tech" charset="0"/>
              </a:rPr>
              <a:t> si estas variables tendrían un </a:t>
            </a:r>
            <a:r>
              <a:rPr lang="es-ES" sz="2000" dirty="0" smtClean="0">
                <a:solidFill>
                  <a:schemeClr val="accent2"/>
                </a:solidFill>
                <a:latin typeface="Share Tech" charset="0"/>
              </a:rPr>
              <a:t>impacto</a:t>
            </a:r>
            <a:r>
              <a:rPr lang="es-ES" sz="2000" dirty="0" smtClean="0">
                <a:solidFill>
                  <a:srgbClr val="D1D5DB"/>
                </a:solidFill>
                <a:latin typeface="Share Tech" charset="0"/>
              </a:rPr>
              <a:t> significativo en un </a:t>
            </a:r>
            <a:r>
              <a:rPr lang="es-ES" sz="2000" dirty="0" smtClean="0">
                <a:solidFill>
                  <a:schemeClr val="accent2"/>
                </a:solidFill>
                <a:latin typeface="Share Tech" charset="0"/>
              </a:rPr>
              <a:t>modelo de aprendizaje automático</a:t>
            </a:r>
            <a:r>
              <a:rPr lang="es-ES" sz="2000" dirty="0" smtClean="0">
                <a:solidFill>
                  <a:schemeClr val="bg1"/>
                </a:solidFill>
                <a:latin typeface="Share Tech" charset="0"/>
              </a:rPr>
              <a:t>,</a:t>
            </a:r>
            <a:r>
              <a:rPr lang="es-ES" sz="2000" dirty="0" smtClean="0">
                <a:solidFill>
                  <a:schemeClr val="accent5"/>
                </a:solidFill>
                <a:latin typeface="Share Tech" charset="0"/>
              </a:rPr>
              <a:t> </a:t>
            </a:r>
            <a:r>
              <a:rPr lang="es-ES" sz="2000" dirty="0" smtClean="0">
                <a:solidFill>
                  <a:srgbClr val="D1D5DB"/>
                </a:solidFill>
                <a:latin typeface="Share Tech" charset="0"/>
              </a:rPr>
              <a:t>Bosque Aleatorio (</a:t>
            </a:r>
            <a:r>
              <a:rPr lang="es-ES" sz="2000" dirty="0" err="1" smtClean="0">
                <a:solidFill>
                  <a:srgbClr val="D1D5DB"/>
                </a:solidFill>
                <a:latin typeface="Share Tech" charset="0"/>
              </a:rPr>
              <a:t>Random</a:t>
            </a:r>
            <a:r>
              <a:rPr lang="es-ES" sz="2000" dirty="0" smtClean="0">
                <a:solidFill>
                  <a:srgbClr val="D1D5DB"/>
                </a:solidFill>
                <a:latin typeface="Share Tech" charset="0"/>
              </a:rPr>
              <a:t> </a:t>
            </a:r>
            <a:r>
              <a:rPr lang="es-ES" sz="2000" dirty="0" err="1" smtClean="0">
                <a:solidFill>
                  <a:srgbClr val="D1D5DB"/>
                </a:solidFill>
                <a:latin typeface="Share Tech" charset="0"/>
              </a:rPr>
              <a:t>Forest</a:t>
            </a:r>
            <a:r>
              <a:rPr lang="es-ES" sz="2000" dirty="0" smtClean="0">
                <a:solidFill>
                  <a:srgbClr val="D1D5DB"/>
                </a:solidFill>
                <a:latin typeface="Share Tech" charset="0"/>
              </a:rPr>
              <a:t>) en este caso. </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grpSp>
        <p:nvGrpSpPr>
          <p:cNvPr id="2" name="Google Shape;711;p35"/>
          <p:cNvGrpSpPr/>
          <p:nvPr/>
        </p:nvGrpSpPr>
        <p:grpSpPr>
          <a:xfrm>
            <a:off x="187254" y="490585"/>
            <a:ext cx="350576" cy="280454"/>
            <a:chOff x="7500054" y="2934735"/>
            <a:chExt cx="350576" cy="280454"/>
          </a:xfrm>
        </p:grpSpPr>
        <p:sp>
          <p:nvSpPr>
            <p:cNvPr id="712" name="Google Shape;712;p35"/>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0"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Ingeniería de atributos</a:t>
            </a:r>
            <a:endParaRPr sz="3500"/>
          </a:p>
        </p:txBody>
      </p:sp>
      <p:sp>
        <p:nvSpPr>
          <p:cNvPr id="709" name="Google Shape;709;p35"/>
          <p:cNvSpPr txBox="1"/>
          <p:nvPr/>
        </p:nvSpPr>
        <p:spPr>
          <a:xfrm>
            <a:off x="5857884" y="973158"/>
            <a:ext cx="2627100" cy="4170342"/>
          </a:xfrm>
          <a:prstGeom prst="rect">
            <a:avLst/>
          </a:prstGeom>
          <a:noFill/>
          <a:ln>
            <a:noFill/>
          </a:ln>
        </p:spPr>
        <p:txBody>
          <a:bodyPr spcFirstLastPara="1" wrap="square" lIns="91425" tIns="91425" rIns="91425" bIns="91425" anchor="t" anchorCtr="0">
            <a:spAutoFit/>
          </a:bodyPr>
          <a:lstStyle/>
          <a:p>
            <a:pPr lvl="0"/>
            <a:r>
              <a:rPr lang="es-ES" dirty="0" smtClean="0">
                <a:solidFill>
                  <a:schemeClr val="accent2"/>
                </a:solidFill>
                <a:latin typeface="Share Tech" charset="0"/>
              </a:rPr>
              <a:t>Esta</a:t>
            </a:r>
            <a:r>
              <a:rPr lang="es-ES" dirty="0" smtClean="0">
                <a:solidFill>
                  <a:schemeClr val="accent5"/>
                </a:solidFill>
                <a:latin typeface="Share Tech" charset="0"/>
              </a:rPr>
              <a:t> </a:t>
            </a:r>
            <a:r>
              <a:rPr lang="es-ES" dirty="0" smtClean="0">
                <a:solidFill>
                  <a:schemeClr val="accent2"/>
                </a:solidFill>
                <a:latin typeface="Share Tech" charset="0"/>
              </a:rPr>
              <a:t>gráfica</a:t>
            </a:r>
            <a:r>
              <a:rPr lang="es-ES" dirty="0" smtClean="0">
                <a:solidFill>
                  <a:schemeClr val="accent5"/>
                </a:solidFill>
                <a:latin typeface="Share Tech" charset="0"/>
              </a:rPr>
              <a:t> </a:t>
            </a:r>
            <a:r>
              <a:rPr lang="es-ES" dirty="0" smtClean="0">
                <a:solidFill>
                  <a:srgbClr val="D1D5DB"/>
                </a:solidFill>
                <a:latin typeface="Share Tech" charset="0"/>
              </a:rPr>
              <a:t>subraya la </a:t>
            </a:r>
            <a:r>
              <a:rPr lang="es-ES" dirty="0" smtClean="0">
                <a:solidFill>
                  <a:schemeClr val="accent2"/>
                </a:solidFill>
                <a:latin typeface="Share Tech" charset="0"/>
              </a:rPr>
              <a:t>relevancia</a:t>
            </a:r>
            <a:r>
              <a:rPr lang="es-ES" dirty="0" smtClean="0">
                <a:solidFill>
                  <a:schemeClr val="accent5"/>
                </a:solidFill>
                <a:latin typeface="Share Tech" charset="0"/>
              </a:rPr>
              <a:t> </a:t>
            </a:r>
            <a:r>
              <a:rPr lang="es-ES" dirty="0" smtClean="0">
                <a:solidFill>
                  <a:srgbClr val="D1D5DB"/>
                </a:solidFill>
                <a:latin typeface="Share Tech" charset="0"/>
              </a:rPr>
              <a:t>de </a:t>
            </a:r>
            <a:r>
              <a:rPr lang="es-ES" dirty="0" smtClean="0">
                <a:solidFill>
                  <a:schemeClr val="accent2"/>
                </a:solidFill>
                <a:latin typeface="Share Tech" charset="0"/>
              </a:rPr>
              <a:t>priorizar</a:t>
            </a:r>
            <a:r>
              <a:rPr lang="es-ES" dirty="0" smtClean="0">
                <a:solidFill>
                  <a:schemeClr val="accent5"/>
                </a:solidFill>
                <a:latin typeface="Share Tech" charset="0"/>
              </a:rPr>
              <a:t> </a:t>
            </a:r>
            <a:r>
              <a:rPr lang="es-ES" dirty="0" smtClean="0">
                <a:solidFill>
                  <a:schemeClr val="accent2"/>
                </a:solidFill>
                <a:latin typeface="Share Tech" charset="0"/>
              </a:rPr>
              <a:t>el</a:t>
            </a:r>
            <a:r>
              <a:rPr lang="es-ES" dirty="0" smtClean="0">
                <a:solidFill>
                  <a:schemeClr val="accent5"/>
                </a:solidFill>
                <a:latin typeface="Share Tech" charset="0"/>
              </a:rPr>
              <a:t> </a:t>
            </a:r>
            <a:r>
              <a:rPr lang="es-ES" dirty="0" smtClean="0">
                <a:solidFill>
                  <a:schemeClr val="accent2"/>
                </a:solidFill>
                <a:latin typeface="Share Tech" charset="0"/>
              </a:rPr>
              <a:t>análisis</a:t>
            </a:r>
            <a:r>
              <a:rPr lang="es-ES" dirty="0" smtClean="0">
                <a:solidFill>
                  <a:schemeClr val="accent5"/>
                </a:solidFill>
                <a:latin typeface="Share Tech" charset="0"/>
              </a:rPr>
              <a:t> </a:t>
            </a:r>
            <a:r>
              <a:rPr lang="es-ES" dirty="0" smtClean="0">
                <a:solidFill>
                  <a:srgbClr val="D1D5DB"/>
                </a:solidFill>
                <a:latin typeface="Share Tech" charset="0"/>
              </a:rPr>
              <a:t>del </a:t>
            </a:r>
            <a:r>
              <a:rPr lang="es-ES" dirty="0" smtClean="0">
                <a:solidFill>
                  <a:schemeClr val="accent2"/>
                </a:solidFill>
                <a:latin typeface="Share Tech" charset="0"/>
              </a:rPr>
              <a:t>importe</a:t>
            </a:r>
            <a:r>
              <a:rPr lang="es-ES" dirty="0" smtClean="0">
                <a:solidFill>
                  <a:schemeClr val="accent5"/>
                </a:solidFill>
                <a:latin typeface="Share Tech" charset="0"/>
              </a:rPr>
              <a:t> </a:t>
            </a:r>
            <a:r>
              <a:rPr lang="es-ES" dirty="0" smtClean="0">
                <a:solidFill>
                  <a:schemeClr val="accent2"/>
                </a:solidFill>
                <a:latin typeface="Share Tech" charset="0"/>
              </a:rPr>
              <a:t>total</a:t>
            </a:r>
            <a:r>
              <a:rPr lang="es-ES" dirty="0" smtClean="0">
                <a:solidFill>
                  <a:schemeClr val="accent5"/>
                </a:solidFill>
                <a:latin typeface="Share Tech" charset="0"/>
              </a:rPr>
              <a:t> </a:t>
            </a:r>
            <a:r>
              <a:rPr lang="es-ES" dirty="0" smtClean="0">
                <a:solidFill>
                  <a:schemeClr val="accent2"/>
                </a:solidFill>
                <a:latin typeface="Share Tech" charset="0"/>
              </a:rPr>
              <a:t>de</a:t>
            </a:r>
            <a:r>
              <a:rPr lang="es-ES" dirty="0" smtClean="0">
                <a:solidFill>
                  <a:schemeClr val="accent5"/>
                </a:solidFill>
                <a:latin typeface="Share Tech" charset="0"/>
              </a:rPr>
              <a:t> </a:t>
            </a:r>
            <a:r>
              <a:rPr lang="es-ES" dirty="0" smtClean="0">
                <a:solidFill>
                  <a:schemeClr val="accent2"/>
                </a:solidFill>
                <a:latin typeface="Share Tech" charset="0"/>
              </a:rPr>
              <a:t>las</a:t>
            </a:r>
            <a:r>
              <a:rPr lang="es-ES" dirty="0" smtClean="0">
                <a:solidFill>
                  <a:schemeClr val="accent5"/>
                </a:solidFill>
                <a:latin typeface="Share Tech" charset="0"/>
              </a:rPr>
              <a:t> </a:t>
            </a:r>
            <a:r>
              <a:rPr lang="es-ES" dirty="0" smtClean="0">
                <a:solidFill>
                  <a:schemeClr val="accent2"/>
                </a:solidFill>
                <a:latin typeface="Share Tech" charset="0"/>
              </a:rPr>
              <a:t>transacciones</a:t>
            </a:r>
            <a:r>
              <a:rPr lang="es-ES" dirty="0" smtClean="0">
                <a:solidFill>
                  <a:srgbClr val="D1D5DB"/>
                </a:solidFill>
                <a:latin typeface="Share Tech" charset="0"/>
              </a:rPr>
              <a:t> efectuadas por los clientes </a:t>
            </a:r>
            <a:r>
              <a:rPr lang="es-ES" dirty="0" smtClean="0">
                <a:solidFill>
                  <a:schemeClr val="accent2"/>
                </a:solidFill>
                <a:latin typeface="Share Tech" charset="0"/>
              </a:rPr>
              <a:t>al</a:t>
            </a:r>
            <a:r>
              <a:rPr lang="es-ES" dirty="0" smtClean="0">
                <a:solidFill>
                  <a:srgbClr val="D1D5DB"/>
                </a:solidFill>
                <a:latin typeface="Share Tech" charset="0"/>
              </a:rPr>
              <a:t> </a:t>
            </a:r>
            <a:r>
              <a:rPr lang="es-ES" dirty="0" smtClean="0">
                <a:solidFill>
                  <a:schemeClr val="accent2"/>
                </a:solidFill>
                <a:latin typeface="Share Tech" charset="0"/>
              </a:rPr>
              <a:t>anticipar</a:t>
            </a:r>
            <a:r>
              <a:rPr lang="es-ES" dirty="0" smtClean="0">
                <a:solidFill>
                  <a:schemeClr val="accent5"/>
                </a:solidFill>
                <a:latin typeface="Share Tech" charset="0"/>
              </a:rPr>
              <a:t> </a:t>
            </a:r>
            <a:r>
              <a:rPr lang="es-ES" dirty="0" smtClean="0">
                <a:solidFill>
                  <a:schemeClr val="accent2"/>
                </a:solidFill>
                <a:latin typeface="Share Tech" charset="0"/>
              </a:rPr>
              <a:t>su</a:t>
            </a:r>
            <a:r>
              <a:rPr lang="es-ES" dirty="0" smtClean="0">
                <a:solidFill>
                  <a:schemeClr val="accent5"/>
                </a:solidFill>
                <a:latin typeface="Share Tech" charset="0"/>
              </a:rPr>
              <a:t> </a:t>
            </a:r>
            <a:r>
              <a:rPr lang="es-ES" dirty="0" smtClean="0">
                <a:solidFill>
                  <a:schemeClr val="accent2"/>
                </a:solidFill>
                <a:latin typeface="Share Tech" charset="0"/>
              </a:rPr>
              <a:t>comportamiento</a:t>
            </a:r>
            <a:r>
              <a:rPr lang="es-ES" dirty="0" smtClean="0">
                <a:solidFill>
                  <a:srgbClr val="D1D5DB"/>
                </a:solidFill>
                <a:latin typeface="Share Tech" charset="0"/>
              </a:rPr>
              <a:t>. En contraste, factores como la categoría de la tarjeta parecen ejercer un impacto menos significativo en dicha predicción. Estos descubrimientos </a:t>
            </a:r>
            <a:r>
              <a:rPr lang="es-ES" dirty="0" smtClean="0">
                <a:solidFill>
                  <a:schemeClr val="accent2"/>
                </a:solidFill>
                <a:latin typeface="Share Tech" charset="0"/>
              </a:rPr>
              <a:t>resultan</a:t>
            </a:r>
            <a:r>
              <a:rPr lang="es-ES" dirty="0" smtClean="0">
                <a:solidFill>
                  <a:schemeClr val="accent5"/>
                </a:solidFill>
                <a:latin typeface="Share Tech" charset="0"/>
              </a:rPr>
              <a:t> </a:t>
            </a:r>
            <a:r>
              <a:rPr lang="es-ES" dirty="0" smtClean="0">
                <a:solidFill>
                  <a:schemeClr val="accent2"/>
                </a:solidFill>
                <a:latin typeface="Share Tech" charset="0"/>
              </a:rPr>
              <a:t>valiosos</a:t>
            </a:r>
            <a:r>
              <a:rPr lang="es-ES" dirty="0" smtClean="0">
                <a:solidFill>
                  <a:srgbClr val="D1D5DB"/>
                </a:solidFill>
                <a:latin typeface="Share Tech" charset="0"/>
              </a:rPr>
              <a:t> </a:t>
            </a:r>
            <a:r>
              <a:rPr lang="es-ES" dirty="0" smtClean="0">
                <a:solidFill>
                  <a:schemeClr val="accent2"/>
                </a:solidFill>
                <a:latin typeface="Share Tech" charset="0"/>
              </a:rPr>
              <a:t>para</a:t>
            </a:r>
            <a:r>
              <a:rPr lang="es-ES" dirty="0" smtClean="0">
                <a:solidFill>
                  <a:schemeClr val="accent5"/>
                </a:solidFill>
                <a:latin typeface="Share Tech" charset="0"/>
              </a:rPr>
              <a:t> </a:t>
            </a:r>
            <a:r>
              <a:rPr lang="es-ES" dirty="0" smtClean="0">
                <a:solidFill>
                  <a:schemeClr val="accent2"/>
                </a:solidFill>
                <a:latin typeface="Share Tech" charset="0"/>
              </a:rPr>
              <a:t>la</a:t>
            </a:r>
            <a:r>
              <a:rPr lang="es-ES" dirty="0" smtClean="0">
                <a:solidFill>
                  <a:schemeClr val="accent5"/>
                </a:solidFill>
                <a:latin typeface="Share Tech" charset="0"/>
              </a:rPr>
              <a:t> </a:t>
            </a:r>
            <a:r>
              <a:rPr lang="es-ES" dirty="0" smtClean="0">
                <a:solidFill>
                  <a:schemeClr val="accent2"/>
                </a:solidFill>
                <a:latin typeface="Share Tech" charset="0"/>
              </a:rPr>
              <a:t>formulación</a:t>
            </a:r>
            <a:r>
              <a:rPr lang="es-ES" dirty="0" smtClean="0">
                <a:solidFill>
                  <a:schemeClr val="accent5"/>
                </a:solidFill>
                <a:latin typeface="Share Tech" charset="0"/>
              </a:rPr>
              <a:t> </a:t>
            </a:r>
            <a:r>
              <a:rPr lang="es-ES" dirty="0" smtClean="0">
                <a:solidFill>
                  <a:schemeClr val="accent2"/>
                </a:solidFill>
                <a:latin typeface="Share Tech" charset="0"/>
              </a:rPr>
              <a:t>de</a:t>
            </a:r>
            <a:r>
              <a:rPr lang="es-ES" dirty="0" smtClean="0">
                <a:solidFill>
                  <a:schemeClr val="accent5"/>
                </a:solidFill>
                <a:latin typeface="Share Tech" charset="0"/>
              </a:rPr>
              <a:t> </a:t>
            </a:r>
            <a:r>
              <a:rPr lang="es-ES" dirty="0" smtClean="0">
                <a:solidFill>
                  <a:schemeClr val="accent2"/>
                </a:solidFill>
                <a:latin typeface="Share Tech" charset="0"/>
              </a:rPr>
              <a:t>estrategias</a:t>
            </a:r>
            <a:r>
              <a:rPr lang="es-ES" dirty="0" smtClean="0">
                <a:solidFill>
                  <a:schemeClr val="accent5"/>
                </a:solidFill>
                <a:latin typeface="Share Tech" charset="0"/>
              </a:rPr>
              <a:t> </a:t>
            </a:r>
            <a:r>
              <a:rPr lang="es-ES" dirty="0" smtClean="0">
                <a:solidFill>
                  <a:schemeClr val="accent2"/>
                </a:solidFill>
                <a:latin typeface="Share Tech" charset="0"/>
              </a:rPr>
              <a:t>y</a:t>
            </a:r>
            <a:r>
              <a:rPr lang="es-ES" dirty="0" smtClean="0">
                <a:solidFill>
                  <a:schemeClr val="accent5"/>
                </a:solidFill>
                <a:latin typeface="Share Tech" charset="0"/>
              </a:rPr>
              <a:t> </a:t>
            </a:r>
            <a:r>
              <a:rPr lang="es-ES" dirty="0" smtClean="0">
                <a:solidFill>
                  <a:schemeClr val="accent2"/>
                </a:solidFill>
                <a:latin typeface="Share Tech" charset="0"/>
              </a:rPr>
              <a:t>la</a:t>
            </a:r>
            <a:r>
              <a:rPr lang="es-ES" dirty="0" smtClean="0">
                <a:solidFill>
                  <a:schemeClr val="accent5"/>
                </a:solidFill>
                <a:latin typeface="Share Tech" charset="0"/>
              </a:rPr>
              <a:t> </a:t>
            </a:r>
            <a:r>
              <a:rPr lang="es-ES" dirty="0" smtClean="0">
                <a:solidFill>
                  <a:schemeClr val="accent2"/>
                </a:solidFill>
                <a:latin typeface="Share Tech" charset="0"/>
              </a:rPr>
              <a:t>creación</a:t>
            </a:r>
            <a:r>
              <a:rPr lang="es-ES" dirty="0" smtClean="0">
                <a:solidFill>
                  <a:schemeClr val="accent5"/>
                </a:solidFill>
                <a:latin typeface="Share Tech" charset="0"/>
              </a:rPr>
              <a:t> </a:t>
            </a:r>
            <a:r>
              <a:rPr lang="es-ES" dirty="0" smtClean="0">
                <a:solidFill>
                  <a:schemeClr val="accent2"/>
                </a:solidFill>
                <a:latin typeface="Share Tech" charset="0"/>
              </a:rPr>
              <a:t>de</a:t>
            </a:r>
            <a:r>
              <a:rPr lang="es-ES" dirty="0" smtClean="0">
                <a:solidFill>
                  <a:schemeClr val="accent5"/>
                </a:solidFill>
                <a:latin typeface="Share Tech" charset="0"/>
              </a:rPr>
              <a:t> </a:t>
            </a:r>
            <a:r>
              <a:rPr lang="es-ES" dirty="0" smtClean="0">
                <a:solidFill>
                  <a:schemeClr val="accent2"/>
                </a:solidFill>
                <a:latin typeface="Share Tech" charset="0"/>
              </a:rPr>
              <a:t>modelos</a:t>
            </a:r>
            <a:r>
              <a:rPr lang="es-ES" dirty="0" smtClean="0">
                <a:solidFill>
                  <a:schemeClr val="accent5"/>
                </a:solidFill>
                <a:latin typeface="Share Tech" charset="0"/>
              </a:rPr>
              <a:t> </a:t>
            </a:r>
            <a:r>
              <a:rPr lang="es-ES" dirty="0" smtClean="0">
                <a:solidFill>
                  <a:schemeClr val="accent2"/>
                </a:solidFill>
                <a:latin typeface="Share Tech" charset="0"/>
              </a:rPr>
              <a:t>predictivos</a:t>
            </a:r>
            <a:r>
              <a:rPr lang="es-ES" dirty="0" smtClean="0">
                <a:solidFill>
                  <a:srgbClr val="D1D5DB"/>
                </a:solidFill>
                <a:latin typeface="Share Tech" charset="0"/>
              </a:rPr>
              <a:t> más precisos y eficaces en el contexto del </a:t>
            </a:r>
            <a:r>
              <a:rPr lang="es-ES" dirty="0" smtClean="0">
                <a:solidFill>
                  <a:schemeClr val="accent2"/>
                </a:solidFill>
                <a:latin typeface="Share Tech" charset="0"/>
              </a:rPr>
              <a:t>comportamiento</a:t>
            </a:r>
            <a:r>
              <a:rPr lang="es-ES" dirty="0" smtClean="0">
                <a:solidFill>
                  <a:schemeClr val="accent5"/>
                </a:solidFill>
                <a:latin typeface="Share Tech" charset="0"/>
              </a:rPr>
              <a:t> </a:t>
            </a:r>
            <a:r>
              <a:rPr lang="es-ES" dirty="0" smtClean="0">
                <a:solidFill>
                  <a:schemeClr val="accent2"/>
                </a:solidFill>
                <a:latin typeface="Share Tech" charset="0"/>
              </a:rPr>
              <a:t>del</a:t>
            </a:r>
            <a:r>
              <a:rPr lang="es-ES" dirty="0" smtClean="0">
                <a:solidFill>
                  <a:schemeClr val="accent5"/>
                </a:solidFill>
                <a:latin typeface="Share Tech" charset="0"/>
              </a:rPr>
              <a:t> </a:t>
            </a:r>
            <a:r>
              <a:rPr lang="es-ES" dirty="0" smtClean="0">
                <a:solidFill>
                  <a:schemeClr val="accent2"/>
                </a:solidFill>
                <a:latin typeface="Share Tech" charset="0"/>
              </a:rPr>
              <a:t>cliente</a:t>
            </a:r>
            <a:r>
              <a:rPr lang="es-ES" dirty="0" smtClean="0">
                <a:solidFill>
                  <a:srgbClr val="D1D5DB"/>
                </a:solidFill>
                <a:latin typeface="Share Tech" charset="0"/>
              </a:rPr>
              <a:t>.</a:t>
            </a:r>
            <a:endParaRPr sz="1200">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grpSp>
        <p:nvGrpSpPr>
          <p:cNvPr id="711" name="Google Shape;711;p35"/>
          <p:cNvGrpSpPr/>
          <p:nvPr/>
        </p:nvGrpSpPr>
        <p:grpSpPr>
          <a:xfrm>
            <a:off x="187254" y="490585"/>
            <a:ext cx="350576" cy="280454"/>
            <a:chOff x="7500054" y="2934735"/>
            <a:chExt cx="350576" cy="280454"/>
          </a:xfrm>
        </p:grpSpPr>
        <p:sp>
          <p:nvSpPr>
            <p:cNvPr id="712" name="Google Shape;712;p35"/>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43" name="Picture 3"/>
          <p:cNvPicPr>
            <a:picLocks noChangeAspect="1" noChangeArrowheads="1"/>
          </p:cNvPicPr>
          <p:nvPr/>
        </p:nvPicPr>
        <p:blipFill>
          <a:blip r:embed="rId3"/>
          <a:srcRect/>
          <a:stretch>
            <a:fillRect/>
          </a:stretch>
        </p:blipFill>
        <p:spPr bwMode="auto">
          <a:xfrm>
            <a:off x="428596" y="1142990"/>
            <a:ext cx="5248676" cy="2714644"/>
          </a:xfrm>
          <a:prstGeom prst="rect">
            <a:avLst/>
          </a:prstGeom>
          <a:noFill/>
          <a:ln w="9525">
            <a:noFill/>
            <a:miter lim="800000"/>
            <a:headEnd/>
            <a:tailEnd/>
          </a:ln>
          <a:effectLst/>
        </p:spPr>
      </p:pic>
      <p:sp>
        <p:nvSpPr>
          <p:cNvPr id="19" name="Google Shape;709;p35"/>
          <p:cNvSpPr txBox="1"/>
          <p:nvPr/>
        </p:nvSpPr>
        <p:spPr>
          <a:xfrm>
            <a:off x="3857620" y="4214824"/>
            <a:ext cx="2627100" cy="93868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Ingeniería de atributos</a:t>
            </a:r>
            <a:endParaRPr sz="3500"/>
          </a:p>
        </p:txBody>
      </p:sp>
      <p:grpSp>
        <p:nvGrpSpPr>
          <p:cNvPr id="2" name="Google Shape;711;p35"/>
          <p:cNvGrpSpPr/>
          <p:nvPr/>
        </p:nvGrpSpPr>
        <p:grpSpPr>
          <a:xfrm>
            <a:off x="187254" y="490585"/>
            <a:ext cx="350576" cy="280454"/>
            <a:chOff x="7500054" y="2934735"/>
            <a:chExt cx="350576" cy="280454"/>
          </a:xfrm>
        </p:grpSpPr>
        <p:sp>
          <p:nvSpPr>
            <p:cNvPr id="712" name="Google Shape;712;p35"/>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43" name="Picture 3"/>
          <p:cNvPicPr>
            <a:picLocks noChangeAspect="1" noChangeArrowheads="1"/>
          </p:cNvPicPr>
          <p:nvPr/>
        </p:nvPicPr>
        <p:blipFill>
          <a:blip r:embed="rId3"/>
          <a:srcRect/>
          <a:stretch>
            <a:fillRect/>
          </a:stretch>
        </p:blipFill>
        <p:spPr bwMode="auto">
          <a:xfrm>
            <a:off x="428596" y="1142990"/>
            <a:ext cx="5248676" cy="2714644"/>
          </a:xfrm>
          <a:prstGeom prst="rect">
            <a:avLst/>
          </a:prstGeom>
          <a:noFill/>
          <a:ln w="9525">
            <a:noFill/>
            <a:miter lim="800000"/>
            <a:headEnd/>
            <a:tailEnd/>
          </a:ln>
          <a:effectLst/>
        </p:spPr>
      </p:pic>
      <p:sp>
        <p:nvSpPr>
          <p:cNvPr id="16" name="15 Elipse"/>
          <p:cNvSpPr/>
          <p:nvPr/>
        </p:nvSpPr>
        <p:spPr>
          <a:xfrm>
            <a:off x="642910" y="2357436"/>
            <a:ext cx="1357322" cy="142876"/>
          </a:xfrm>
          <a:prstGeom prst="ellipse">
            <a:avLst/>
          </a:prstGeom>
          <a:noFill/>
          <a:ln w="127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s-ES"/>
          </a:p>
        </p:txBody>
      </p:sp>
      <p:cxnSp>
        <p:nvCxnSpPr>
          <p:cNvPr id="18" name="17 Conector recto de flecha"/>
          <p:cNvCxnSpPr>
            <a:stCxn id="16" idx="6"/>
          </p:cNvCxnSpPr>
          <p:nvPr/>
        </p:nvCxnSpPr>
        <p:spPr>
          <a:xfrm flipV="1">
            <a:off x="2000232" y="1643056"/>
            <a:ext cx="3857652" cy="7858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Google Shape;709;p35"/>
          <p:cNvSpPr txBox="1"/>
          <p:nvPr/>
        </p:nvSpPr>
        <p:spPr>
          <a:xfrm>
            <a:off x="3857620" y="4214824"/>
            <a:ext cx="2627100" cy="93868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graphicFrame>
        <p:nvGraphicFramePr>
          <p:cNvPr id="22" name="21 Tabla"/>
          <p:cNvGraphicFramePr>
            <a:graphicFrameLocks noGrp="1"/>
          </p:cNvGraphicFramePr>
          <p:nvPr/>
        </p:nvGraphicFramePr>
        <p:xfrm>
          <a:off x="5929322" y="1142990"/>
          <a:ext cx="2185988" cy="1143000"/>
        </p:xfrm>
        <a:graphic>
          <a:graphicData uri="http://schemas.openxmlformats.org/drawingml/2006/table">
            <a:tbl>
              <a:tblPr/>
              <a:tblGrid>
                <a:gridCol w="852488"/>
                <a:gridCol w="666750"/>
                <a:gridCol w="666750"/>
              </a:tblGrid>
              <a:tr h="190500">
                <a:tc>
                  <a:txBody>
                    <a:bodyPr/>
                    <a:lstStyle/>
                    <a:p>
                      <a:pPr algn="ctr" fontAlgn="b"/>
                      <a:r>
                        <a:rPr lang="es-ES" sz="1000" b="0" i="0" u="none" strike="noStrike" dirty="0" smtClean="0">
                          <a:solidFill>
                            <a:schemeClr val="bg1"/>
                          </a:solidFill>
                          <a:latin typeface="Share Tech" charset="0"/>
                        </a:rPr>
                        <a:t>Métricas</a:t>
                      </a:r>
                      <a:endParaRPr lang="es-ES" sz="1000" b="0" i="0" u="none" strike="noStrike" dirty="0">
                        <a:solidFill>
                          <a:schemeClr val="bg1"/>
                        </a:solidFill>
                        <a:latin typeface="Share Tech"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13 </a:t>
                      </a:r>
                      <a:r>
                        <a:rPr lang="es-ES" sz="1000" b="0" i="0" u="none" strike="noStrike" dirty="0" smtClean="0">
                          <a:solidFill>
                            <a:schemeClr val="bg1"/>
                          </a:solidFill>
                          <a:latin typeface="Share Tech" charset="0"/>
                        </a:rPr>
                        <a:t>Variables</a:t>
                      </a:r>
                      <a:endParaRPr lang="es-ES" sz="1000" b="0" i="0" u="none" strike="noStrike" dirty="0">
                        <a:solidFill>
                          <a:schemeClr val="bg1"/>
                        </a:solidFill>
                        <a:latin typeface="Share Tech"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15 Variables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s-ES" sz="1000" b="0" i="0" u="none" strike="noStrike" dirty="0">
                          <a:solidFill>
                            <a:schemeClr val="bg1"/>
                          </a:solidFill>
                          <a:latin typeface="Share Tech" charset="0"/>
                        </a:rPr>
                        <a:t>Accuracy: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 </a:t>
                      </a:r>
                      <a:r>
                        <a:rPr lang="es-ES" sz="1000" b="0" i="0" u="none" strike="noStrike" dirty="0">
                          <a:solidFill>
                            <a:schemeClr val="accent2"/>
                          </a:solidFill>
                          <a:latin typeface="Share Tech" charset="0"/>
                        </a:rPr>
                        <a:t>0.9569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a:solidFill>
                            <a:schemeClr val="bg1"/>
                          </a:solidFill>
                          <a:latin typeface="Share Tech" charset="0"/>
                        </a:rPr>
                        <a:t>0.9552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s-ES" sz="1000" b="0" i="0" u="none" strike="noStrike">
                          <a:solidFill>
                            <a:schemeClr val="bg1"/>
                          </a:solidFill>
                          <a:latin typeface="Share Tech" charset="0"/>
                        </a:rPr>
                        <a:t>Precision: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accent2"/>
                          </a:solidFill>
                          <a:latin typeface="Share Tech" charset="0"/>
                        </a:rPr>
                        <a:t>0.9646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0.9613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s-ES" sz="1000" b="0" i="0" u="none" strike="noStrike">
                          <a:solidFill>
                            <a:schemeClr val="bg1"/>
                          </a:solidFill>
                          <a:latin typeface="Share Tech" charset="0"/>
                        </a:rPr>
                        <a:t>Recall: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0.9847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accent2"/>
                          </a:solidFill>
                          <a:latin typeface="Share Tech" charset="0"/>
                        </a:rPr>
                        <a:t>0.9862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s-ES" sz="1000" b="0" i="0" u="none" strike="noStrike">
                          <a:solidFill>
                            <a:schemeClr val="bg1"/>
                          </a:solidFill>
                          <a:latin typeface="Share Tech" charset="0"/>
                        </a:rPr>
                        <a:t>F1 score: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accent2"/>
                          </a:solidFill>
                          <a:latin typeface="Share Tech" charset="0"/>
                        </a:rPr>
                        <a:t>0.9745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0.9736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s-ES" sz="1000" b="0" i="0" u="none" strike="noStrike" dirty="0">
                          <a:solidFill>
                            <a:schemeClr val="bg1"/>
                          </a:solidFill>
                          <a:latin typeface="Share Tech" charset="0"/>
                        </a:rPr>
                        <a:t>ROC AUC score: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accent2"/>
                          </a:solidFill>
                          <a:latin typeface="Share Tech" charset="0"/>
                        </a:rPr>
                        <a:t>0.8996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000" b="0" i="0" u="none" strike="noStrike" dirty="0">
                          <a:solidFill>
                            <a:schemeClr val="bg1"/>
                          </a:solidFill>
                          <a:latin typeface="Share Tech" charset="0"/>
                        </a:rPr>
                        <a:t>0.8913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20 Rectángulo"/>
          <p:cNvSpPr/>
          <p:nvPr/>
        </p:nvSpPr>
        <p:spPr>
          <a:xfrm>
            <a:off x="5786446" y="2285998"/>
            <a:ext cx="2857520" cy="2677656"/>
          </a:xfrm>
          <a:prstGeom prst="rect">
            <a:avLst/>
          </a:prstGeom>
        </p:spPr>
        <p:txBody>
          <a:bodyPr wrap="square">
            <a:spAutoFit/>
          </a:bodyPr>
          <a:lstStyle/>
          <a:p>
            <a:r>
              <a:rPr lang="es-ES" dirty="0" smtClean="0">
                <a:solidFill>
                  <a:schemeClr val="bg1"/>
                </a:solidFill>
                <a:latin typeface="Share Tech" charset="0"/>
              </a:rPr>
              <a:t>El análisis de las métricas revela claramente que </a:t>
            </a:r>
            <a:r>
              <a:rPr lang="es-ES" dirty="0" smtClean="0">
                <a:solidFill>
                  <a:schemeClr val="accent2"/>
                </a:solidFill>
                <a:latin typeface="Share Tech" charset="0"/>
              </a:rPr>
              <a:t>incrementar el número</a:t>
            </a:r>
            <a:r>
              <a:rPr lang="es-ES" dirty="0" smtClean="0">
                <a:solidFill>
                  <a:schemeClr val="bg1"/>
                </a:solidFill>
                <a:latin typeface="Share Tech" charset="0"/>
              </a:rPr>
              <a:t> de variables en el modelo de </a:t>
            </a:r>
            <a:r>
              <a:rPr lang="es-ES" dirty="0" err="1" smtClean="0">
                <a:solidFill>
                  <a:schemeClr val="bg1"/>
                </a:solidFill>
                <a:latin typeface="Share Tech" charset="0"/>
              </a:rPr>
              <a:t>Random</a:t>
            </a:r>
            <a:r>
              <a:rPr lang="es-ES" dirty="0" smtClean="0">
                <a:solidFill>
                  <a:schemeClr val="bg1"/>
                </a:solidFill>
                <a:latin typeface="Share Tech" charset="0"/>
              </a:rPr>
              <a:t> </a:t>
            </a:r>
            <a:r>
              <a:rPr lang="es-ES" dirty="0" err="1" smtClean="0">
                <a:solidFill>
                  <a:schemeClr val="bg1"/>
                </a:solidFill>
                <a:latin typeface="Share Tech" charset="0"/>
              </a:rPr>
              <a:t>Forest</a:t>
            </a:r>
            <a:r>
              <a:rPr lang="es-ES" dirty="0" smtClean="0">
                <a:solidFill>
                  <a:schemeClr val="bg1"/>
                </a:solidFill>
                <a:latin typeface="Share Tech" charset="0"/>
              </a:rPr>
              <a:t> </a:t>
            </a:r>
            <a:r>
              <a:rPr lang="es-ES" dirty="0" smtClean="0">
                <a:solidFill>
                  <a:schemeClr val="accent2"/>
                </a:solidFill>
                <a:latin typeface="Share Tech" charset="0"/>
              </a:rPr>
              <a:t>no parece ser una estrategia ventajosa</a:t>
            </a:r>
            <a:r>
              <a:rPr lang="es-ES" dirty="0" smtClean="0">
                <a:solidFill>
                  <a:schemeClr val="bg1"/>
                </a:solidFill>
                <a:latin typeface="Share Tech" charset="0"/>
              </a:rPr>
              <a:t> en este caso. Si bien se observa un </a:t>
            </a:r>
            <a:r>
              <a:rPr lang="es-ES" dirty="0" smtClean="0">
                <a:solidFill>
                  <a:schemeClr val="accent2"/>
                </a:solidFill>
                <a:latin typeface="Share Tech" charset="0"/>
              </a:rPr>
              <a:t>aumento</a:t>
            </a:r>
            <a:r>
              <a:rPr lang="es-ES" dirty="0" smtClean="0">
                <a:solidFill>
                  <a:schemeClr val="bg1"/>
                </a:solidFill>
                <a:latin typeface="Share Tech" charset="0"/>
              </a:rPr>
              <a:t> </a:t>
            </a:r>
            <a:r>
              <a:rPr lang="es-ES" dirty="0" smtClean="0">
                <a:solidFill>
                  <a:schemeClr val="accent2"/>
                </a:solidFill>
                <a:latin typeface="Share Tech" charset="0"/>
              </a:rPr>
              <a:t>marginal</a:t>
            </a:r>
            <a:r>
              <a:rPr lang="es-ES" dirty="0" smtClean="0">
                <a:solidFill>
                  <a:schemeClr val="bg1"/>
                </a:solidFill>
                <a:latin typeface="Share Tech" charset="0"/>
              </a:rPr>
              <a:t> en el </a:t>
            </a:r>
            <a:r>
              <a:rPr lang="es-ES" dirty="0" err="1" smtClean="0">
                <a:solidFill>
                  <a:schemeClr val="accent2"/>
                </a:solidFill>
                <a:latin typeface="Share Tech" charset="0"/>
              </a:rPr>
              <a:t>Recall</a:t>
            </a:r>
            <a:r>
              <a:rPr lang="es-ES" dirty="0" smtClean="0">
                <a:solidFill>
                  <a:schemeClr val="bg1"/>
                </a:solidFill>
                <a:latin typeface="Share Tech" charset="0"/>
              </a:rPr>
              <a:t> con el aumento de las variables, las otras </a:t>
            </a:r>
            <a:r>
              <a:rPr lang="es-ES" dirty="0" smtClean="0">
                <a:solidFill>
                  <a:schemeClr val="accent2"/>
                </a:solidFill>
                <a:latin typeface="Share Tech" charset="0"/>
              </a:rPr>
              <a:t>métricas</a:t>
            </a:r>
            <a:r>
              <a:rPr lang="es-ES" dirty="0" smtClean="0">
                <a:solidFill>
                  <a:schemeClr val="bg1"/>
                </a:solidFill>
                <a:latin typeface="Share Tech" charset="0"/>
              </a:rPr>
              <a:t> </a:t>
            </a:r>
            <a:r>
              <a:rPr lang="es-ES" dirty="0" smtClean="0">
                <a:solidFill>
                  <a:schemeClr val="accent2"/>
                </a:solidFill>
                <a:latin typeface="Share Tech" charset="0"/>
              </a:rPr>
              <a:t>importantes</a:t>
            </a:r>
            <a:r>
              <a:rPr lang="es-ES" dirty="0" smtClean="0">
                <a:solidFill>
                  <a:schemeClr val="bg1"/>
                </a:solidFill>
                <a:latin typeface="Share Tech" charset="0"/>
              </a:rPr>
              <a:t> como la </a:t>
            </a:r>
            <a:r>
              <a:rPr lang="es-ES" dirty="0" smtClean="0">
                <a:solidFill>
                  <a:schemeClr val="accent2"/>
                </a:solidFill>
                <a:latin typeface="Share Tech" charset="0"/>
              </a:rPr>
              <a:t>precisión</a:t>
            </a:r>
            <a:r>
              <a:rPr lang="es-ES" dirty="0" smtClean="0">
                <a:solidFill>
                  <a:schemeClr val="bg1"/>
                </a:solidFill>
                <a:latin typeface="Share Tech" charset="0"/>
              </a:rPr>
              <a:t>, la puntuación </a:t>
            </a:r>
            <a:r>
              <a:rPr lang="es-ES" dirty="0" smtClean="0">
                <a:solidFill>
                  <a:schemeClr val="accent2"/>
                </a:solidFill>
                <a:latin typeface="Share Tech" charset="0"/>
              </a:rPr>
              <a:t>F1</a:t>
            </a:r>
            <a:r>
              <a:rPr lang="es-ES" dirty="0" smtClean="0">
                <a:solidFill>
                  <a:schemeClr val="bg1"/>
                </a:solidFill>
                <a:latin typeface="Share Tech" charset="0"/>
              </a:rPr>
              <a:t> y el puntaje </a:t>
            </a:r>
            <a:r>
              <a:rPr lang="es-ES" dirty="0" smtClean="0">
                <a:solidFill>
                  <a:schemeClr val="accent2"/>
                </a:solidFill>
                <a:latin typeface="Share Tech" charset="0"/>
              </a:rPr>
              <a:t>ROC</a:t>
            </a:r>
            <a:r>
              <a:rPr lang="es-ES" dirty="0" smtClean="0">
                <a:solidFill>
                  <a:schemeClr val="bg1"/>
                </a:solidFill>
                <a:latin typeface="Share Tech" charset="0"/>
              </a:rPr>
              <a:t> </a:t>
            </a:r>
            <a:r>
              <a:rPr lang="es-ES" dirty="0" smtClean="0">
                <a:solidFill>
                  <a:schemeClr val="accent2"/>
                </a:solidFill>
                <a:latin typeface="Share Tech" charset="0"/>
              </a:rPr>
              <a:t>AUC</a:t>
            </a:r>
            <a:r>
              <a:rPr lang="es-ES" dirty="0" smtClean="0">
                <a:solidFill>
                  <a:schemeClr val="bg1"/>
                </a:solidFill>
                <a:latin typeface="Share Tech" charset="0"/>
              </a:rPr>
              <a:t> muestran una </a:t>
            </a:r>
            <a:r>
              <a:rPr lang="es-ES" dirty="0" smtClean="0">
                <a:solidFill>
                  <a:schemeClr val="accent2"/>
                </a:solidFill>
                <a:latin typeface="Share Tech" charset="0"/>
              </a:rPr>
              <a:t>tendencia</a:t>
            </a:r>
            <a:r>
              <a:rPr lang="es-ES" dirty="0" smtClean="0">
                <a:solidFill>
                  <a:schemeClr val="bg1"/>
                </a:solidFill>
                <a:latin typeface="Share Tech" charset="0"/>
              </a:rPr>
              <a:t> </a:t>
            </a:r>
            <a:r>
              <a:rPr lang="es-ES" dirty="0" smtClean="0">
                <a:solidFill>
                  <a:schemeClr val="accent2"/>
                </a:solidFill>
                <a:latin typeface="Share Tech" charset="0"/>
              </a:rPr>
              <a:t>estancada</a:t>
            </a:r>
            <a:r>
              <a:rPr lang="es-ES" dirty="0" smtClean="0">
                <a:solidFill>
                  <a:schemeClr val="bg1"/>
                </a:solidFill>
                <a:latin typeface="Share Tech" charset="0"/>
              </a:rPr>
              <a:t> o incluso ligeramente </a:t>
            </a:r>
            <a:r>
              <a:rPr lang="es-ES" dirty="0" smtClean="0">
                <a:solidFill>
                  <a:schemeClr val="bg1"/>
                </a:solidFill>
                <a:latin typeface="Share Tech" charset="0"/>
              </a:rPr>
              <a:t>decreciente.</a:t>
            </a:r>
            <a:endParaRPr lang="es-ES" dirty="0">
              <a:solidFill>
                <a:schemeClr val="bg1"/>
              </a:solidFill>
              <a:latin typeface="Share Tech" charset="0"/>
            </a:endParaRPr>
          </a:p>
        </p:txBody>
      </p:sp>
      <p:sp>
        <p:nvSpPr>
          <p:cNvPr id="23" name="22 Rectángulo"/>
          <p:cNvSpPr/>
          <p:nvPr/>
        </p:nvSpPr>
        <p:spPr>
          <a:xfrm>
            <a:off x="428596" y="4071948"/>
            <a:ext cx="5214974" cy="523220"/>
          </a:xfrm>
          <a:prstGeom prst="rect">
            <a:avLst/>
          </a:prstGeom>
        </p:spPr>
        <p:txBody>
          <a:bodyPr wrap="square">
            <a:spAutoFit/>
          </a:bodyPr>
          <a:lstStyle/>
          <a:p>
            <a:r>
              <a:rPr lang="es-ES" dirty="0" smtClean="0">
                <a:solidFill>
                  <a:schemeClr val="bg1"/>
                </a:solidFill>
                <a:latin typeface="Share Tech" charset="0"/>
              </a:rPr>
              <a:t>De esta manera </a:t>
            </a:r>
            <a:r>
              <a:rPr lang="es-ES" dirty="0" smtClean="0">
                <a:solidFill>
                  <a:schemeClr val="accent2"/>
                </a:solidFill>
                <a:latin typeface="Share Tech" charset="0"/>
              </a:rPr>
              <a:t>se</a:t>
            </a:r>
            <a:r>
              <a:rPr lang="es-ES" dirty="0" smtClean="0">
                <a:solidFill>
                  <a:schemeClr val="bg1"/>
                </a:solidFill>
                <a:latin typeface="Share Tech" charset="0"/>
              </a:rPr>
              <a:t> </a:t>
            </a:r>
            <a:r>
              <a:rPr lang="es-ES" dirty="0" smtClean="0">
                <a:solidFill>
                  <a:schemeClr val="accent2"/>
                </a:solidFill>
                <a:latin typeface="Share Tech" charset="0"/>
              </a:rPr>
              <a:t>decidió</a:t>
            </a:r>
            <a:r>
              <a:rPr lang="es-ES" dirty="0" smtClean="0">
                <a:solidFill>
                  <a:schemeClr val="bg1"/>
                </a:solidFill>
                <a:latin typeface="Share Tech" charset="0"/>
              </a:rPr>
              <a:t> trabajar con las </a:t>
            </a:r>
            <a:r>
              <a:rPr lang="es-ES" dirty="0" smtClean="0">
                <a:solidFill>
                  <a:schemeClr val="accent2"/>
                </a:solidFill>
                <a:latin typeface="Share Tech" charset="0"/>
              </a:rPr>
              <a:t>13</a:t>
            </a:r>
            <a:r>
              <a:rPr lang="es-ES" dirty="0" smtClean="0">
                <a:solidFill>
                  <a:schemeClr val="bg1"/>
                </a:solidFill>
                <a:latin typeface="Share Tech" charset="0"/>
              </a:rPr>
              <a:t> </a:t>
            </a:r>
            <a:r>
              <a:rPr lang="es-ES" dirty="0" smtClean="0">
                <a:solidFill>
                  <a:schemeClr val="accent2"/>
                </a:solidFill>
                <a:latin typeface="Share Tech" charset="0"/>
              </a:rPr>
              <a:t>variables</a:t>
            </a:r>
            <a:r>
              <a:rPr lang="es-ES" dirty="0" smtClean="0">
                <a:solidFill>
                  <a:schemeClr val="bg1"/>
                </a:solidFill>
                <a:latin typeface="Share Tech" charset="0"/>
              </a:rPr>
              <a:t> mas </a:t>
            </a:r>
            <a:r>
              <a:rPr lang="es-ES" dirty="0" smtClean="0">
                <a:solidFill>
                  <a:schemeClr val="accent2"/>
                </a:solidFill>
                <a:latin typeface="Share Tech" charset="0"/>
              </a:rPr>
              <a:t>importantes</a:t>
            </a:r>
            <a:r>
              <a:rPr lang="es-ES" dirty="0" smtClean="0">
                <a:solidFill>
                  <a:schemeClr val="bg1"/>
                </a:solidFill>
                <a:latin typeface="Share Tech" charset="0"/>
              </a:rPr>
              <a:t>.</a:t>
            </a:r>
            <a:endParaRPr lang="es-ES" dirty="0">
              <a:solidFill>
                <a:schemeClr val="bg1"/>
              </a:solidFill>
              <a:latin typeface="Share Tech"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5"/>
          <p:cNvSpPr txBox="1">
            <a:spLocks noGrp="1"/>
          </p:cNvSpPr>
          <p:nvPr>
            <p:ph type="ctrTitle"/>
          </p:nvPr>
        </p:nvSpPr>
        <p:spPr>
          <a:xfrm>
            <a:off x="618824" y="411675"/>
            <a:ext cx="509618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Entrenamiento modelos ML</a:t>
            </a:r>
            <a:endParaRPr sz="3500"/>
          </a:p>
        </p:txBody>
      </p:sp>
      <p:sp>
        <p:nvSpPr>
          <p:cNvPr id="709" name="Google Shape;709;p35"/>
          <p:cNvSpPr txBox="1"/>
          <p:nvPr/>
        </p:nvSpPr>
        <p:spPr>
          <a:xfrm>
            <a:off x="714348" y="1000115"/>
            <a:ext cx="7697427" cy="1554241"/>
          </a:xfrm>
          <a:prstGeom prst="rect">
            <a:avLst/>
          </a:prstGeom>
          <a:noFill/>
          <a:ln>
            <a:noFill/>
          </a:ln>
        </p:spPr>
        <p:txBody>
          <a:bodyPr spcFirstLastPara="1" wrap="square" lIns="91425" tIns="91425" rIns="91425" bIns="91425" anchor="t" anchorCtr="0">
            <a:spAutoFit/>
          </a:bodyPr>
          <a:lstStyle/>
          <a:p>
            <a:pPr lvl="0"/>
            <a:r>
              <a:rPr lang="es-ES" dirty="0" smtClean="0">
                <a:solidFill>
                  <a:schemeClr val="bg1"/>
                </a:solidFill>
                <a:latin typeface="Share Tech" charset="0"/>
              </a:rPr>
              <a:t>En primera instancia se opto por </a:t>
            </a:r>
            <a:r>
              <a:rPr lang="es-ES" dirty="0" smtClean="0">
                <a:solidFill>
                  <a:schemeClr val="accent2"/>
                </a:solidFill>
                <a:latin typeface="Share Tech" charset="0"/>
              </a:rPr>
              <a:t>entrenar modelos de aprendizaje automáticos</a:t>
            </a:r>
            <a:r>
              <a:rPr lang="es-ES" dirty="0" smtClean="0">
                <a:solidFill>
                  <a:schemeClr val="bg1"/>
                </a:solidFill>
                <a:latin typeface="Share Tech" charset="0"/>
              </a:rPr>
              <a:t>, los cuales arrojaron los siguientes </a:t>
            </a:r>
            <a:r>
              <a:rPr lang="es-ES" dirty="0" smtClean="0">
                <a:solidFill>
                  <a:schemeClr val="accent2"/>
                </a:solidFill>
                <a:latin typeface="Share Tech" charset="0"/>
              </a:rPr>
              <a:t>resultados</a:t>
            </a:r>
            <a:r>
              <a:rPr lang="es-ES" dirty="0" smtClean="0">
                <a:solidFill>
                  <a:schemeClr val="bg1"/>
                </a:solidFill>
                <a:latin typeface="Share Tech" charset="0"/>
              </a:rPr>
              <a:t>:</a:t>
            </a:r>
          </a:p>
          <a:p>
            <a:endParaRPr sz="1200" smtClean="0">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grpSp>
        <p:nvGrpSpPr>
          <p:cNvPr id="15" name="Google Shape;13423;p70"/>
          <p:cNvGrpSpPr/>
          <p:nvPr/>
        </p:nvGrpSpPr>
        <p:grpSpPr>
          <a:xfrm>
            <a:off x="209151" y="428610"/>
            <a:ext cx="362321" cy="364231"/>
            <a:chOff x="6069423" y="2891892"/>
            <a:chExt cx="362321" cy="364231"/>
          </a:xfrm>
        </p:grpSpPr>
        <p:sp>
          <p:nvSpPr>
            <p:cNvPr id="16" name="Google Shape;13424;p7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5;p7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26;p7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27;p7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28;p7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29;p7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394" name="Picture 2"/>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928662" y="1928808"/>
            <a:ext cx="3037467" cy="1285884"/>
          </a:xfrm>
          <a:prstGeom prst="rect">
            <a:avLst/>
          </a:prstGeom>
          <a:noFill/>
          <a:ln w="9525">
            <a:noFill/>
            <a:miter lim="800000"/>
            <a:headEnd/>
            <a:tailEnd/>
          </a:ln>
          <a:effectLst/>
        </p:spPr>
      </p:pic>
      <p:pic>
        <p:nvPicPr>
          <p:cNvPr id="59395" name="Picture 3"/>
          <p:cNvPicPr>
            <a:picLocks noChangeAspect="1" noChangeArrowheads="1"/>
          </p:cNvPicPr>
          <p:nvPr/>
        </p:nvPicPr>
        <p:blipFill>
          <a:blip r:embed="rId4">
            <a:duotone>
              <a:schemeClr val="bg2">
                <a:shade val="45000"/>
                <a:satMod val="135000"/>
              </a:schemeClr>
              <a:prstClr val="white"/>
            </a:duotone>
          </a:blip>
          <a:srcRect/>
          <a:stretch>
            <a:fillRect/>
          </a:stretch>
        </p:blipFill>
        <p:spPr bwMode="auto">
          <a:xfrm>
            <a:off x="4857752" y="1928808"/>
            <a:ext cx="3021137" cy="1285884"/>
          </a:xfrm>
          <a:prstGeom prst="rect">
            <a:avLst/>
          </a:prstGeom>
          <a:noFill/>
          <a:ln w="9525">
            <a:noFill/>
            <a:miter lim="800000"/>
            <a:headEnd/>
            <a:tailEnd/>
          </a:ln>
          <a:effectLst/>
        </p:spPr>
      </p:pic>
      <p:pic>
        <p:nvPicPr>
          <p:cNvPr id="59396" name="Picture 4"/>
          <p:cNvPicPr>
            <a:picLocks noChangeAspect="1" noChangeArrowheads="1"/>
          </p:cNvPicPr>
          <p:nvPr/>
        </p:nvPicPr>
        <p:blipFill>
          <a:blip r:embed="rId5">
            <a:duotone>
              <a:schemeClr val="bg2">
                <a:shade val="45000"/>
                <a:satMod val="135000"/>
              </a:schemeClr>
              <a:prstClr val="white"/>
            </a:duotone>
          </a:blip>
          <a:srcRect/>
          <a:stretch>
            <a:fillRect/>
          </a:stretch>
        </p:blipFill>
        <p:spPr bwMode="auto">
          <a:xfrm>
            <a:off x="2786050" y="3571882"/>
            <a:ext cx="2928957" cy="1319714"/>
          </a:xfrm>
          <a:prstGeom prst="rect">
            <a:avLst/>
          </a:prstGeom>
          <a:noFill/>
          <a:ln w="9525">
            <a:noFill/>
            <a:miter lim="800000"/>
            <a:headEnd/>
            <a:tailEnd/>
          </a:ln>
          <a:effectLst/>
        </p:spPr>
      </p:pic>
      <p:sp>
        <p:nvSpPr>
          <p:cNvPr id="25" name="24 CuadroTexto"/>
          <p:cNvSpPr txBox="1"/>
          <p:nvPr/>
        </p:nvSpPr>
        <p:spPr>
          <a:xfrm>
            <a:off x="1643042" y="1571618"/>
            <a:ext cx="1785950" cy="338554"/>
          </a:xfrm>
          <a:prstGeom prst="rect">
            <a:avLst/>
          </a:prstGeom>
          <a:noFill/>
        </p:spPr>
        <p:txBody>
          <a:bodyPr wrap="square" rtlCol="0">
            <a:spAutoFit/>
          </a:bodyPr>
          <a:lstStyle/>
          <a:p>
            <a:r>
              <a:rPr lang="es-ES" sz="1600" dirty="0" err="1" smtClean="0">
                <a:solidFill>
                  <a:schemeClr val="bg1"/>
                </a:solidFill>
                <a:latin typeface="Share Tech" charset="0"/>
              </a:rPr>
              <a:t>Random</a:t>
            </a:r>
            <a:r>
              <a:rPr lang="es-ES" sz="1600" dirty="0" smtClean="0">
                <a:solidFill>
                  <a:schemeClr val="bg1"/>
                </a:solidFill>
                <a:latin typeface="Share Tech" charset="0"/>
              </a:rPr>
              <a:t> </a:t>
            </a:r>
            <a:r>
              <a:rPr lang="es-ES" sz="1600" dirty="0" err="1" smtClean="0">
                <a:solidFill>
                  <a:schemeClr val="bg1"/>
                </a:solidFill>
                <a:latin typeface="Share Tech" charset="0"/>
              </a:rPr>
              <a:t>Forest</a:t>
            </a:r>
            <a:endParaRPr lang="es-ES" sz="1600" dirty="0">
              <a:solidFill>
                <a:schemeClr val="bg1"/>
              </a:solidFill>
              <a:latin typeface="Share Tech" charset="0"/>
            </a:endParaRPr>
          </a:p>
        </p:txBody>
      </p:sp>
      <p:sp>
        <p:nvSpPr>
          <p:cNvPr id="26" name="25 CuadroTexto"/>
          <p:cNvSpPr txBox="1"/>
          <p:nvPr/>
        </p:nvSpPr>
        <p:spPr>
          <a:xfrm>
            <a:off x="5000628" y="1571618"/>
            <a:ext cx="2714644" cy="584775"/>
          </a:xfrm>
          <a:prstGeom prst="rect">
            <a:avLst/>
          </a:prstGeom>
          <a:noFill/>
        </p:spPr>
        <p:txBody>
          <a:bodyPr wrap="square" rtlCol="0">
            <a:spAutoFit/>
          </a:bodyPr>
          <a:lstStyle/>
          <a:p>
            <a:r>
              <a:rPr lang="es-ES" sz="1600" dirty="0" smtClean="0">
                <a:solidFill>
                  <a:schemeClr val="bg1"/>
                </a:solidFill>
                <a:latin typeface="Share Tech" charset="0"/>
              </a:rPr>
              <a:t>SVM (</a:t>
            </a:r>
            <a:r>
              <a:rPr lang="es-ES" sz="1600" dirty="0" err="1" smtClean="0">
                <a:solidFill>
                  <a:schemeClr val="bg1"/>
                </a:solidFill>
                <a:latin typeface="Share Tech" charset="0"/>
              </a:rPr>
              <a:t>Support</a:t>
            </a:r>
            <a:r>
              <a:rPr lang="es-ES" sz="1600" dirty="0" smtClean="0">
                <a:solidFill>
                  <a:schemeClr val="bg1"/>
                </a:solidFill>
                <a:latin typeface="Share Tech" charset="0"/>
              </a:rPr>
              <a:t> Vector Machines)</a:t>
            </a:r>
            <a:endParaRPr lang="es-ES" sz="1600" dirty="0" smtClean="0">
              <a:solidFill>
                <a:srgbClr val="8AB4F8"/>
              </a:solidFill>
              <a:latin typeface="Share Tech" charset="0"/>
              <a:hlinkClick r:id="rId6"/>
            </a:endParaRPr>
          </a:p>
          <a:p>
            <a:endParaRPr lang="es-ES" sz="1600" dirty="0">
              <a:solidFill>
                <a:schemeClr val="bg1"/>
              </a:solidFill>
              <a:latin typeface="Share Tech" charset="0"/>
            </a:endParaRPr>
          </a:p>
        </p:txBody>
      </p:sp>
      <p:sp>
        <p:nvSpPr>
          <p:cNvPr id="27" name="26 CuadroTexto"/>
          <p:cNvSpPr txBox="1"/>
          <p:nvPr/>
        </p:nvSpPr>
        <p:spPr>
          <a:xfrm>
            <a:off x="3214678" y="3286130"/>
            <a:ext cx="2286016" cy="307777"/>
          </a:xfrm>
          <a:prstGeom prst="rect">
            <a:avLst/>
          </a:prstGeom>
          <a:noFill/>
        </p:spPr>
        <p:txBody>
          <a:bodyPr wrap="square" rtlCol="0">
            <a:spAutoFit/>
          </a:bodyPr>
          <a:lstStyle/>
          <a:p>
            <a:r>
              <a:rPr lang="es-ES" dirty="0" smtClean="0">
                <a:solidFill>
                  <a:schemeClr val="bg1"/>
                </a:solidFill>
                <a:latin typeface="Share Tech" charset="0"/>
              </a:rPr>
              <a:t>KNN (K-</a:t>
            </a:r>
            <a:r>
              <a:rPr lang="es-ES" dirty="0" err="1" smtClean="0">
                <a:solidFill>
                  <a:schemeClr val="bg1"/>
                </a:solidFill>
                <a:latin typeface="Share Tech" charset="0"/>
              </a:rPr>
              <a:t>Nearest</a:t>
            </a:r>
            <a:r>
              <a:rPr lang="es-ES" dirty="0" smtClean="0">
                <a:solidFill>
                  <a:schemeClr val="bg1"/>
                </a:solidFill>
                <a:latin typeface="Share Tech" charset="0"/>
              </a:rPr>
              <a:t>-</a:t>
            </a:r>
            <a:r>
              <a:rPr lang="es-ES" dirty="0" err="1" smtClean="0">
                <a:solidFill>
                  <a:schemeClr val="bg1"/>
                </a:solidFill>
                <a:latin typeface="Share Tech" charset="0"/>
              </a:rPr>
              <a:t>Neighbor</a:t>
            </a:r>
            <a:r>
              <a:rPr lang="es-ES" dirty="0" smtClean="0">
                <a:solidFill>
                  <a:schemeClr val="bg1"/>
                </a:solidFill>
                <a:latin typeface="Share Tech" charset="0"/>
              </a:rPr>
              <a:t> )</a:t>
            </a:r>
            <a:endParaRPr lang="es-ES" dirty="0">
              <a:solidFill>
                <a:schemeClr val="bg1"/>
              </a:solidFill>
              <a:latin typeface="Share Tech"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5"/>
          <p:cNvSpPr txBox="1"/>
          <p:nvPr/>
        </p:nvSpPr>
        <p:spPr>
          <a:xfrm>
            <a:off x="428596" y="1132350"/>
            <a:ext cx="7983179" cy="4339619"/>
          </a:xfrm>
          <a:prstGeom prst="rect">
            <a:avLst/>
          </a:prstGeom>
          <a:noFill/>
          <a:ln>
            <a:noFill/>
          </a:ln>
        </p:spPr>
        <p:txBody>
          <a:bodyPr spcFirstLastPara="1" wrap="square" lIns="91425" tIns="91425" rIns="91425" bIns="91425" anchor="t" anchorCtr="0">
            <a:spAutoFit/>
          </a:bodyPr>
          <a:lstStyle/>
          <a:p>
            <a:r>
              <a:rPr lang="es-ES" sz="1800" b="1" dirty="0" smtClean="0">
                <a:solidFill>
                  <a:schemeClr val="accent2"/>
                </a:solidFill>
                <a:latin typeface="Share Tech" charset="0"/>
              </a:rPr>
              <a:t>Conclusiones en primera instancia:</a:t>
            </a:r>
          </a:p>
          <a:p>
            <a:endParaRPr lang="es-ES" sz="1600" dirty="0" smtClean="0">
              <a:solidFill>
                <a:srgbClr val="D5D5D5"/>
              </a:solidFill>
              <a:latin typeface="Share Tech" charset="0"/>
            </a:endParaRPr>
          </a:p>
          <a:p>
            <a:r>
              <a:rPr lang="es-ES" sz="1800" dirty="0" err="1" smtClean="0">
                <a:solidFill>
                  <a:schemeClr val="accent2"/>
                </a:solidFill>
                <a:latin typeface="Share Tech" charset="0"/>
              </a:rPr>
              <a:t>Random</a:t>
            </a:r>
            <a:r>
              <a:rPr lang="es-ES" sz="1800" dirty="0" smtClean="0">
                <a:solidFill>
                  <a:schemeClr val="accent2"/>
                </a:solidFill>
                <a:latin typeface="Share Tech" charset="0"/>
              </a:rPr>
              <a:t> </a:t>
            </a:r>
            <a:r>
              <a:rPr lang="es-ES" sz="1800" dirty="0" err="1" smtClean="0">
                <a:solidFill>
                  <a:schemeClr val="accent2"/>
                </a:solidFill>
                <a:latin typeface="Share Tech" charset="0"/>
              </a:rPr>
              <a:t>Forest</a:t>
            </a:r>
            <a:r>
              <a:rPr lang="es-ES" sz="1800" dirty="0" smtClean="0">
                <a:solidFill>
                  <a:srgbClr val="D5D5D5"/>
                </a:solidFill>
                <a:latin typeface="Share Tech" charset="0"/>
              </a:rPr>
              <a:t> tiene el </a:t>
            </a:r>
            <a:r>
              <a:rPr lang="es-ES" sz="1800" dirty="0" smtClean="0">
                <a:solidFill>
                  <a:schemeClr val="accent2"/>
                </a:solidFill>
                <a:latin typeface="Share Tech" charset="0"/>
              </a:rPr>
              <a:t>rendimiento general más alto </a:t>
            </a:r>
            <a:r>
              <a:rPr lang="es-ES" sz="1800" dirty="0" smtClean="0">
                <a:solidFill>
                  <a:srgbClr val="D5D5D5"/>
                </a:solidFill>
                <a:latin typeface="Share Tech" charset="0"/>
              </a:rPr>
              <a:t>en términos de </a:t>
            </a:r>
            <a:r>
              <a:rPr lang="es-ES" sz="1800" dirty="0" err="1" smtClean="0">
                <a:solidFill>
                  <a:srgbClr val="D5D5D5"/>
                </a:solidFill>
                <a:latin typeface="Share Tech" charset="0"/>
              </a:rPr>
              <a:t>accuracy</a:t>
            </a:r>
            <a:r>
              <a:rPr lang="es-ES" sz="1800" dirty="0" smtClean="0">
                <a:solidFill>
                  <a:srgbClr val="D5D5D5"/>
                </a:solidFill>
                <a:latin typeface="Share Tech" charset="0"/>
              </a:rPr>
              <a:t> y f1-score promedio (macro y </a:t>
            </a:r>
            <a:r>
              <a:rPr lang="es-ES" sz="1800" dirty="0" err="1" smtClean="0">
                <a:solidFill>
                  <a:srgbClr val="D5D5D5"/>
                </a:solidFill>
                <a:latin typeface="Share Tech" charset="0"/>
              </a:rPr>
              <a:t>weighted</a:t>
            </a:r>
            <a:r>
              <a:rPr lang="es-ES" sz="1800" dirty="0" smtClean="0">
                <a:solidFill>
                  <a:srgbClr val="D5D5D5"/>
                </a:solidFill>
                <a:latin typeface="Share Tech" charset="0"/>
              </a:rPr>
              <a:t>), lo que indica que </a:t>
            </a:r>
            <a:r>
              <a:rPr lang="es-ES" sz="1800" dirty="0" smtClean="0">
                <a:solidFill>
                  <a:schemeClr val="accent2"/>
                </a:solidFill>
                <a:latin typeface="Share Tech" charset="0"/>
              </a:rPr>
              <a:t>es el algoritmo más equilibrado </a:t>
            </a:r>
            <a:r>
              <a:rPr lang="es-ES" sz="1800" dirty="0" smtClean="0">
                <a:solidFill>
                  <a:srgbClr val="D5D5D5"/>
                </a:solidFill>
                <a:latin typeface="Share Tech" charset="0"/>
              </a:rPr>
              <a:t>en términos de clasificación de ambas clases</a:t>
            </a:r>
            <a:r>
              <a:rPr lang="es-ES" sz="1800" dirty="0" smtClean="0">
                <a:solidFill>
                  <a:srgbClr val="D5D5D5"/>
                </a:solidFill>
                <a:latin typeface="Share Tech" charset="0"/>
              </a:rPr>
              <a:t>.</a:t>
            </a:r>
          </a:p>
          <a:p>
            <a:endParaRPr lang="es-ES" sz="1800" dirty="0" smtClean="0">
              <a:solidFill>
                <a:srgbClr val="D5D5D5"/>
              </a:solidFill>
              <a:latin typeface="Share Tech" charset="0"/>
            </a:endParaRPr>
          </a:p>
          <a:p>
            <a:r>
              <a:rPr lang="es-ES" sz="1800" dirty="0" smtClean="0">
                <a:solidFill>
                  <a:srgbClr val="D5D5D5"/>
                </a:solidFill>
                <a:latin typeface="Share Tech" charset="0"/>
              </a:rPr>
              <a:t>Aunque </a:t>
            </a:r>
            <a:r>
              <a:rPr lang="es-ES" sz="1800" dirty="0" smtClean="0">
                <a:solidFill>
                  <a:schemeClr val="accent2"/>
                </a:solidFill>
                <a:latin typeface="Share Tech" charset="0"/>
              </a:rPr>
              <a:t>SVC tiene una alta precisión para la clase 1</a:t>
            </a:r>
            <a:r>
              <a:rPr lang="es-ES" sz="1800" dirty="0" smtClean="0">
                <a:solidFill>
                  <a:srgbClr val="D5D5D5"/>
                </a:solidFill>
                <a:latin typeface="Share Tech" charset="0"/>
              </a:rPr>
              <a:t>, su baja </a:t>
            </a:r>
            <a:r>
              <a:rPr lang="es-ES" sz="1800" dirty="0" err="1" smtClean="0">
                <a:solidFill>
                  <a:srgbClr val="D5D5D5"/>
                </a:solidFill>
                <a:latin typeface="Share Tech" charset="0"/>
              </a:rPr>
              <a:t>recall</a:t>
            </a:r>
            <a:r>
              <a:rPr lang="es-ES" sz="1800" dirty="0" smtClean="0">
                <a:solidFill>
                  <a:srgbClr val="D5D5D5"/>
                </a:solidFill>
                <a:latin typeface="Share Tech" charset="0"/>
              </a:rPr>
              <a:t> en la clase 0 indica que podría estar teniendo dificultades para clasificar esta clase</a:t>
            </a:r>
            <a:r>
              <a:rPr lang="es-ES" sz="1800" dirty="0" smtClean="0">
                <a:solidFill>
                  <a:srgbClr val="D5D5D5"/>
                </a:solidFill>
                <a:latin typeface="Share Tech" charset="0"/>
              </a:rPr>
              <a:t>.</a:t>
            </a:r>
          </a:p>
          <a:p>
            <a:endParaRPr lang="es-ES" sz="1800" dirty="0" smtClean="0">
              <a:solidFill>
                <a:srgbClr val="D5D5D5"/>
              </a:solidFill>
              <a:latin typeface="Share Tech" charset="0"/>
            </a:endParaRPr>
          </a:p>
          <a:p>
            <a:r>
              <a:rPr lang="es-ES" sz="1800" dirty="0" smtClean="0">
                <a:solidFill>
                  <a:schemeClr val="accent2"/>
                </a:solidFill>
                <a:latin typeface="Share Tech" charset="0"/>
              </a:rPr>
              <a:t>KNN</a:t>
            </a:r>
            <a:r>
              <a:rPr lang="es-ES" sz="1800" dirty="0" smtClean="0">
                <a:solidFill>
                  <a:srgbClr val="D5D5D5"/>
                </a:solidFill>
                <a:latin typeface="Share Tech" charset="0"/>
              </a:rPr>
              <a:t> tiene un </a:t>
            </a:r>
            <a:r>
              <a:rPr lang="es-ES" sz="1800" dirty="0" smtClean="0">
                <a:solidFill>
                  <a:schemeClr val="accent2"/>
                </a:solidFill>
                <a:latin typeface="Share Tech" charset="0"/>
              </a:rPr>
              <a:t>rendimiento</a:t>
            </a:r>
            <a:r>
              <a:rPr lang="es-ES" sz="1800" dirty="0" smtClean="0">
                <a:solidFill>
                  <a:srgbClr val="D5D5D5"/>
                </a:solidFill>
                <a:latin typeface="Share Tech" charset="0"/>
              </a:rPr>
              <a:t> </a:t>
            </a:r>
            <a:r>
              <a:rPr lang="es-ES" sz="1800" dirty="0" smtClean="0">
                <a:solidFill>
                  <a:schemeClr val="accent2"/>
                </a:solidFill>
                <a:latin typeface="Share Tech" charset="0"/>
              </a:rPr>
              <a:t>similar</a:t>
            </a:r>
            <a:r>
              <a:rPr lang="es-ES" sz="1800" dirty="0" smtClean="0">
                <a:solidFill>
                  <a:srgbClr val="D5D5D5"/>
                </a:solidFill>
                <a:latin typeface="Share Tech" charset="0"/>
              </a:rPr>
              <a:t> al de </a:t>
            </a:r>
            <a:r>
              <a:rPr lang="es-ES" sz="1800" dirty="0" err="1" smtClean="0">
                <a:solidFill>
                  <a:schemeClr val="accent2"/>
                </a:solidFill>
                <a:latin typeface="Share Tech" charset="0"/>
              </a:rPr>
              <a:t>Random</a:t>
            </a:r>
            <a:r>
              <a:rPr lang="es-ES" sz="1800" dirty="0" smtClean="0">
                <a:solidFill>
                  <a:srgbClr val="D5D5D5"/>
                </a:solidFill>
                <a:latin typeface="Share Tech" charset="0"/>
              </a:rPr>
              <a:t> </a:t>
            </a:r>
            <a:r>
              <a:rPr lang="es-ES" sz="1800" dirty="0" err="1" smtClean="0">
                <a:solidFill>
                  <a:schemeClr val="accent2"/>
                </a:solidFill>
                <a:latin typeface="Share Tech" charset="0"/>
              </a:rPr>
              <a:t>Forest</a:t>
            </a:r>
            <a:r>
              <a:rPr lang="es-ES" sz="1800" dirty="0" smtClean="0">
                <a:solidFill>
                  <a:srgbClr val="D5D5D5"/>
                </a:solidFill>
                <a:latin typeface="Share Tech" charset="0"/>
              </a:rPr>
              <a:t> en términos de clasificación de ambas clases, pero en general, </a:t>
            </a:r>
            <a:r>
              <a:rPr lang="es-ES" sz="1800" dirty="0" err="1" smtClean="0">
                <a:solidFill>
                  <a:srgbClr val="D5D5D5"/>
                </a:solidFill>
                <a:latin typeface="Share Tech" charset="0"/>
              </a:rPr>
              <a:t>Random</a:t>
            </a:r>
            <a:r>
              <a:rPr lang="es-ES" sz="1800" dirty="0" smtClean="0">
                <a:solidFill>
                  <a:srgbClr val="D5D5D5"/>
                </a:solidFill>
                <a:latin typeface="Share Tech" charset="0"/>
              </a:rPr>
              <a:t> </a:t>
            </a:r>
            <a:r>
              <a:rPr lang="es-ES" sz="1800" dirty="0" err="1" smtClean="0">
                <a:solidFill>
                  <a:srgbClr val="D5D5D5"/>
                </a:solidFill>
                <a:latin typeface="Share Tech" charset="0"/>
              </a:rPr>
              <a:t>Forest</a:t>
            </a:r>
            <a:r>
              <a:rPr lang="es-ES" sz="1800" dirty="0" smtClean="0">
                <a:solidFill>
                  <a:srgbClr val="D5D5D5"/>
                </a:solidFill>
                <a:latin typeface="Share Tech" charset="0"/>
              </a:rPr>
              <a:t> parece ser más estable y confiable.</a:t>
            </a:r>
          </a:p>
          <a:p>
            <a:r>
              <a:rPr lang="es-ES" sz="1800" dirty="0" smtClean="0">
                <a:solidFill>
                  <a:srgbClr val="D5D5D5"/>
                </a:solidFill>
                <a:latin typeface="Share Tech" charset="0"/>
              </a:rPr>
              <a:t>“De este modo, </a:t>
            </a:r>
            <a:r>
              <a:rPr lang="es-ES" sz="1800" dirty="0" smtClean="0">
                <a:solidFill>
                  <a:schemeClr val="accent2"/>
                </a:solidFill>
                <a:latin typeface="Share Tech" charset="0"/>
              </a:rPr>
              <a:t>se</a:t>
            </a:r>
            <a:r>
              <a:rPr lang="es-ES" sz="1800" dirty="0" smtClean="0">
                <a:solidFill>
                  <a:srgbClr val="D5D5D5"/>
                </a:solidFill>
                <a:latin typeface="Share Tech" charset="0"/>
              </a:rPr>
              <a:t> </a:t>
            </a:r>
            <a:r>
              <a:rPr lang="es-ES" sz="1800" dirty="0" smtClean="0">
                <a:solidFill>
                  <a:schemeClr val="accent2"/>
                </a:solidFill>
                <a:latin typeface="Share Tech" charset="0"/>
              </a:rPr>
              <a:t>va</a:t>
            </a:r>
            <a:r>
              <a:rPr lang="es-ES" sz="1800" dirty="0" smtClean="0">
                <a:solidFill>
                  <a:srgbClr val="D5D5D5"/>
                </a:solidFill>
                <a:latin typeface="Share Tech" charset="0"/>
              </a:rPr>
              <a:t> </a:t>
            </a:r>
            <a:r>
              <a:rPr lang="es-ES" sz="1800" dirty="0" smtClean="0">
                <a:solidFill>
                  <a:schemeClr val="accent2"/>
                </a:solidFill>
                <a:latin typeface="Share Tech" charset="0"/>
              </a:rPr>
              <a:t>trabajar</a:t>
            </a:r>
            <a:r>
              <a:rPr lang="es-ES" sz="1800" dirty="0" smtClean="0">
                <a:solidFill>
                  <a:srgbClr val="D5D5D5"/>
                </a:solidFill>
                <a:latin typeface="Share Tech" charset="0"/>
              </a:rPr>
              <a:t> y </a:t>
            </a:r>
            <a:r>
              <a:rPr lang="es-ES" sz="1800" dirty="0" smtClean="0">
                <a:solidFill>
                  <a:schemeClr val="accent2"/>
                </a:solidFill>
                <a:latin typeface="Share Tech" charset="0"/>
              </a:rPr>
              <a:t>optimizar</a:t>
            </a:r>
            <a:r>
              <a:rPr lang="es-ES" sz="1800" dirty="0" smtClean="0">
                <a:solidFill>
                  <a:srgbClr val="D5D5D5"/>
                </a:solidFill>
                <a:latin typeface="Share Tech" charset="0"/>
              </a:rPr>
              <a:t> </a:t>
            </a:r>
            <a:r>
              <a:rPr lang="es-ES" sz="1800" dirty="0" smtClean="0">
                <a:solidFill>
                  <a:schemeClr val="accent2"/>
                </a:solidFill>
                <a:latin typeface="Share Tech" charset="0"/>
              </a:rPr>
              <a:t>el</a:t>
            </a:r>
            <a:r>
              <a:rPr lang="es-ES" sz="1800" dirty="0" smtClean="0">
                <a:solidFill>
                  <a:srgbClr val="D5D5D5"/>
                </a:solidFill>
                <a:latin typeface="Share Tech" charset="0"/>
              </a:rPr>
              <a:t> </a:t>
            </a:r>
            <a:r>
              <a:rPr lang="es-ES" sz="1800" dirty="0" smtClean="0">
                <a:solidFill>
                  <a:schemeClr val="accent2"/>
                </a:solidFill>
                <a:latin typeface="Share Tech" charset="0"/>
              </a:rPr>
              <a:t>modelo</a:t>
            </a:r>
            <a:r>
              <a:rPr lang="es-ES" sz="1800" dirty="0" smtClean="0">
                <a:solidFill>
                  <a:srgbClr val="D5D5D5"/>
                </a:solidFill>
                <a:latin typeface="Share Tech" charset="0"/>
              </a:rPr>
              <a:t> </a:t>
            </a:r>
            <a:r>
              <a:rPr lang="es-ES" sz="1800" dirty="0" smtClean="0">
                <a:solidFill>
                  <a:schemeClr val="accent2"/>
                </a:solidFill>
                <a:latin typeface="Share Tech" charset="0"/>
              </a:rPr>
              <a:t>RF</a:t>
            </a:r>
            <a:r>
              <a:rPr lang="es-ES" sz="1800" dirty="0" smtClean="0">
                <a:solidFill>
                  <a:srgbClr val="D5D5D5"/>
                </a:solidFill>
                <a:latin typeface="Share Tech" charset="0"/>
              </a:rPr>
              <a:t>”.</a:t>
            </a: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p:txBody>
      </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grpSp>
        <p:nvGrpSpPr>
          <p:cNvPr id="15" name="Google Shape;13423;p70"/>
          <p:cNvGrpSpPr/>
          <p:nvPr/>
        </p:nvGrpSpPr>
        <p:grpSpPr>
          <a:xfrm>
            <a:off x="209151" y="428610"/>
            <a:ext cx="362321" cy="364231"/>
            <a:chOff x="6069423" y="2891892"/>
            <a:chExt cx="362321" cy="364231"/>
          </a:xfrm>
        </p:grpSpPr>
        <p:sp>
          <p:nvSpPr>
            <p:cNvPr id="16" name="Google Shape;13424;p7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5;p7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26;p7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27;p7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28;p7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29;p7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708;p35"/>
          <p:cNvSpPr txBox="1">
            <a:spLocks noGrp="1"/>
          </p:cNvSpPr>
          <p:nvPr>
            <p:ph type="ctrTitle"/>
          </p:nvPr>
        </p:nvSpPr>
        <p:spPr>
          <a:xfrm>
            <a:off x="618824" y="411675"/>
            <a:ext cx="509618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Entrenamiento modelos ML</a:t>
            </a:r>
            <a:endParaRPr sz="3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5"/>
          <p:cNvSpPr txBox="1"/>
          <p:nvPr/>
        </p:nvSpPr>
        <p:spPr>
          <a:xfrm>
            <a:off x="428596" y="1132350"/>
            <a:ext cx="7983179" cy="4339619"/>
          </a:xfrm>
          <a:prstGeom prst="rect">
            <a:avLst/>
          </a:prstGeom>
          <a:noFill/>
          <a:ln>
            <a:noFill/>
          </a:ln>
        </p:spPr>
        <p:txBody>
          <a:bodyPr spcFirstLastPara="1" wrap="square" lIns="91425" tIns="91425" rIns="91425" bIns="91425" anchor="t" anchorCtr="0">
            <a:spAutoFit/>
          </a:bodyPr>
          <a:lstStyle/>
          <a:p>
            <a:r>
              <a:rPr lang="es-ES" sz="1800" b="1" dirty="0" err="1" smtClean="0">
                <a:solidFill>
                  <a:schemeClr val="accent2"/>
                </a:solidFill>
                <a:latin typeface="Share Tech" charset="0"/>
              </a:rPr>
              <a:t>Overfitting</a:t>
            </a:r>
            <a:r>
              <a:rPr lang="es-ES" sz="1800" b="1" dirty="0" smtClean="0">
                <a:solidFill>
                  <a:schemeClr val="accent2"/>
                </a:solidFill>
                <a:latin typeface="Share Tech" charset="0"/>
              </a:rPr>
              <a:t>:</a:t>
            </a:r>
          </a:p>
          <a:p>
            <a:endParaRPr lang="es-ES" sz="1600" dirty="0" smtClean="0">
              <a:solidFill>
                <a:srgbClr val="D5D5D5"/>
              </a:solidFill>
              <a:latin typeface="Share Tech" charset="0"/>
            </a:endParaRPr>
          </a:p>
          <a:p>
            <a:r>
              <a:rPr lang="es-ES" sz="1800" dirty="0" smtClean="0">
                <a:solidFill>
                  <a:srgbClr val="D5D5D5"/>
                </a:solidFill>
                <a:latin typeface="Share Tech" charset="0"/>
              </a:rPr>
              <a:t>Las puntuaciones de validación cruzada individual representan la precisión obtenida por el modelo en cada uno de los cinco pliegues. </a:t>
            </a:r>
            <a:r>
              <a:rPr lang="es-ES" sz="1800" dirty="0" smtClean="0">
                <a:solidFill>
                  <a:schemeClr val="accent2"/>
                </a:solidFill>
                <a:latin typeface="Share Tech" charset="0"/>
              </a:rPr>
              <a:t>El promedio</a:t>
            </a:r>
            <a:r>
              <a:rPr lang="es-ES" sz="1800" dirty="0" smtClean="0">
                <a:solidFill>
                  <a:srgbClr val="D5D5D5"/>
                </a:solidFill>
                <a:latin typeface="Share Tech" charset="0"/>
              </a:rPr>
              <a:t> de estas puntuaciones </a:t>
            </a:r>
            <a:r>
              <a:rPr lang="es-ES" sz="1800" dirty="0" smtClean="0">
                <a:solidFill>
                  <a:schemeClr val="accent2"/>
                </a:solidFill>
                <a:latin typeface="Share Tech" charset="0"/>
              </a:rPr>
              <a:t>es 0.961</a:t>
            </a:r>
            <a:r>
              <a:rPr lang="es-ES" sz="1800" dirty="0" smtClean="0">
                <a:solidFill>
                  <a:srgbClr val="D5D5D5"/>
                </a:solidFill>
                <a:latin typeface="Share Tech" charset="0"/>
              </a:rPr>
              <a:t>, lo que sugiere un </a:t>
            </a:r>
            <a:r>
              <a:rPr lang="es-ES" sz="1800" dirty="0" smtClean="0">
                <a:solidFill>
                  <a:schemeClr val="accent2"/>
                </a:solidFill>
                <a:latin typeface="Share Tech" charset="0"/>
              </a:rPr>
              <a:t>rendimiento general positivo </a:t>
            </a:r>
            <a:r>
              <a:rPr lang="es-ES" sz="1800" dirty="0" smtClean="0">
                <a:solidFill>
                  <a:srgbClr val="D5D5D5"/>
                </a:solidFill>
                <a:latin typeface="Share Tech" charset="0"/>
              </a:rPr>
              <a:t>en la capacidad de clasificación</a:t>
            </a:r>
            <a:r>
              <a:rPr lang="es-ES" sz="1800" dirty="0" smtClean="0">
                <a:solidFill>
                  <a:srgbClr val="D5D5D5"/>
                </a:solidFill>
                <a:latin typeface="Share Tech" charset="0"/>
              </a:rPr>
              <a:t>.</a:t>
            </a:r>
            <a:endParaRPr lang="es-ES" sz="1800" dirty="0" smtClean="0">
              <a:solidFill>
                <a:srgbClr val="D5D5D5"/>
              </a:solidFill>
              <a:latin typeface="Share Tech" charset="0"/>
            </a:endParaRPr>
          </a:p>
          <a:p>
            <a:r>
              <a:rPr lang="es-ES" sz="1800" dirty="0" smtClean="0">
                <a:solidFill>
                  <a:srgbClr val="D5D5D5"/>
                </a:solidFill>
                <a:latin typeface="Share Tech" charset="0"/>
              </a:rPr>
              <a:t>El valor "Precisión Promedio con </a:t>
            </a:r>
            <a:r>
              <a:rPr lang="es-ES" sz="1800" dirty="0" smtClean="0">
                <a:solidFill>
                  <a:schemeClr val="accent2"/>
                </a:solidFill>
                <a:latin typeface="Share Tech" charset="0"/>
              </a:rPr>
              <a:t>Intervalo de Confianza" (0.96 +/- 0.01)</a:t>
            </a:r>
            <a:r>
              <a:rPr lang="es-ES" sz="1800" dirty="0" smtClean="0">
                <a:solidFill>
                  <a:srgbClr val="D5D5D5"/>
                </a:solidFill>
                <a:latin typeface="Share Tech" charset="0"/>
              </a:rPr>
              <a:t> proporciona una estimación más completa de la precisión del modelo. Esto significa que, en promedio, podemos esperar una </a:t>
            </a:r>
            <a:r>
              <a:rPr lang="es-ES" sz="1800" dirty="0" smtClean="0">
                <a:solidFill>
                  <a:schemeClr val="accent2"/>
                </a:solidFill>
                <a:latin typeface="Share Tech" charset="0"/>
              </a:rPr>
              <a:t>precisión en el rango de 0.95 a 0.97 en datos no vistos</a:t>
            </a:r>
            <a:r>
              <a:rPr lang="es-ES" sz="1800" dirty="0" smtClean="0">
                <a:solidFill>
                  <a:srgbClr val="D5D5D5"/>
                </a:solidFill>
                <a:latin typeface="Share Tech" charset="0"/>
              </a:rPr>
              <a:t>.</a:t>
            </a:r>
            <a:endParaRPr lang="es-ES" sz="1800" dirty="0" smtClean="0">
              <a:solidFill>
                <a:srgbClr val="D5D5D5"/>
              </a:solidFill>
              <a:latin typeface="Share Tech" charset="0"/>
            </a:endParaRPr>
          </a:p>
          <a:p>
            <a:r>
              <a:rPr lang="es-ES" sz="1800" dirty="0" smtClean="0">
                <a:solidFill>
                  <a:srgbClr val="D5D5D5"/>
                </a:solidFill>
                <a:latin typeface="Share Tech" charset="0"/>
              </a:rPr>
              <a:t>Estos resultados nos indican que nuestro modelo de </a:t>
            </a:r>
            <a:r>
              <a:rPr lang="es-ES" sz="1800" dirty="0" err="1" smtClean="0">
                <a:solidFill>
                  <a:schemeClr val="accent2"/>
                </a:solidFill>
                <a:latin typeface="Share Tech" charset="0"/>
              </a:rPr>
              <a:t>Random</a:t>
            </a:r>
            <a:r>
              <a:rPr lang="es-ES" sz="1800" dirty="0" smtClean="0">
                <a:solidFill>
                  <a:schemeClr val="accent2"/>
                </a:solidFill>
                <a:latin typeface="Share Tech" charset="0"/>
              </a:rPr>
              <a:t> </a:t>
            </a:r>
            <a:r>
              <a:rPr lang="es-ES" sz="1800" dirty="0" err="1" smtClean="0">
                <a:solidFill>
                  <a:schemeClr val="accent2"/>
                </a:solidFill>
                <a:latin typeface="Share Tech" charset="0"/>
              </a:rPr>
              <a:t>Forest</a:t>
            </a:r>
            <a:r>
              <a:rPr lang="es-ES" sz="1800" dirty="0" smtClean="0">
                <a:solidFill>
                  <a:schemeClr val="accent2"/>
                </a:solidFill>
                <a:latin typeface="Share Tech" charset="0"/>
              </a:rPr>
              <a:t> muestra un buen rendimiento en la clasificación</a:t>
            </a:r>
            <a:r>
              <a:rPr lang="es-ES" sz="1800" dirty="0" smtClean="0">
                <a:solidFill>
                  <a:srgbClr val="D5D5D5"/>
                </a:solidFill>
                <a:latin typeface="Share Tech" charset="0"/>
              </a:rPr>
              <a:t>, con una </a:t>
            </a:r>
            <a:r>
              <a:rPr lang="es-ES" sz="1800" dirty="0" smtClean="0">
                <a:solidFill>
                  <a:schemeClr val="accent2"/>
                </a:solidFill>
                <a:latin typeface="Share Tech" charset="0"/>
              </a:rPr>
              <a:t>precisión promedio </a:t>
            </a:r>
            <a:r>
              <a:rPr lang="es-ES" sz="1800" dirty="0" smtClean="0">
                <a:solidFill>
                  <a:srgbClr val="D5D5D5"/>
                </a:solidFill>
                <a:latin typeface="Share Tech" charset="0"/>
              </a:rPr>
              <a:t>alrededor del </a:t>
            </a:r>
            <a:r>
              <a:rPr lang="es-ES" sz="1800" dirty="0" smtClean="0">
                <a:solidFill>
                  <a:schemeClr val="accent2"/>
                </a:solidFill>
                <a:latin typeface="Share Tech" charset="0"/>
              </a:rPr>
              <a:t>96%</a:t>
            </a:r>
            <a:r>
              <a:rPr lang="es-ES" sz="1800" dirty="0" smtClean="0">
                <a:solidFill>
                  <a:srgbClr val="D5D5D5"/>
                </a:solidFill>
                <a:latin typeface="Share Tech" charset="0"/>
              </a:rPr>
              <a:t>.</a:t>
            </a: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p:txBody>
      </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grpSp>
        <p:nvGrpSpPr>
          <p:cNvPr id="2" name="Google Shape;13423;p70"/>
          <p:cNvGrpSpPr/>
          <p:nvPr/>
        </p:nvGrpSpPr>
        <p:grpSpPr>
          <a:xfrm>
            <a:off x="209151" y="428610"/>
            <a:ext cx="362321" cy="364231"/>
            <a:chOff x="6069423" y="2891892"/>
            <a:chExt cx="362321" cy="364231"/>
          </a:xfrm>
        </p:grpSpPr>
        <p:sp>
          <p:nvSpPr>
            <p:cNvPr id="16" name="Google Shape;13424;p7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5;p7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26;p7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27;p7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28;p7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29;p7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708;p35"/>
          <p:cNvSpPr txBox="1">
            <a:spLocks noGrp="1"/>
          </p:cNvSpPr>
          <p:nvPr>
            <p:ph type="ctrTitle"/>
          </p:nvPr>
        </p:nvSpPr>
        <p:spPr>
          <a:xfrm>
            <a:off x="618824" y="411675"/>
            <a:ext cx="509618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Entrenamiento modelos ML</a:t>
            </a:r>
            <a:endParaRPr sz="3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5"/>
          <p:cNvSpPr txBox="1"/>
          <p:nvPr/>
        </p:nvSpPr>
        <p:spPr>
          <a:xfrm>
            <a:off x="428596" y="1132350"/>
            <a:ext cx="7983179" cy="3046958"/>
          </a:xfrm>
          <a:prstGeom prst="rect">
            <a:avLst/>
          </a:prstGeom>
          <a:noFill/>
          <a:ln>
            <a:noFill/>
          </a:ln>
        </p:spPr>
        <p:txBody>
          <a:bodyPr spcFirstLastPara="1" wrap="square" lIns="91425" tIns="91425" rIns="91425" bIns="91425" anchor="t" anchorCtr="0">
            <a:spAutoFit/>
          </a:bodyPr>
          <a:lstStyle/>
          <a:p>
            <a:r>
              <a:rPr lang="es-ES" sz="2000" b="1" dirty="0" smtClean="0">
                <a:solidFill>
                  <a:schemeClr val="accent2"/>
                </a:solidFill>
                <a:latin typeface="Share Tech" charset="0"/>
              </a:rPr>
              <a:t>Selección </a:t>
            </a:r>
            <a:r>
              <a:rPr lang="es-ES" sz="2000" b="1" dirty="0" smtClean="0">
                <a:solidFill>
                  <a:schemeClr val="accent2"/>
                </a:solidFill>
                <a:latin typeface="Share Tech" charset="0"/>
              </a:rPr>
              <a:t>mejores </a:t>
            </a:r>
            <a:r>
              <a:rPr lang="es-ES" sz="2000" b="1" dirty="0" smtClean="0">
                <a:solidFill>
                  <a:schemeClr val="accent2"/>
                </a:solidFill>
                <a:latin typeface="Share Tech" charset="0"/>
              </a:rPr>
              <a:t>hiperparámetros:</a:t>
            </a:r>
          </a:p>
          <a:p>
            <a:endParaRPr lang="es-ES" sz="1800" dirty="0" smtClean="0">
              <a:solidFill>
                <a:srgbClr val="D5D5D5"/>
              </a:solidFill>
              <a:latin typeface="Share Tech" charset="0"/>
            </a:endParaRPr>
          </a:p>
          <a:p>
            <a:r>
              <a:rPr lang="es-ES" sz="2000" dirty="0" smtClean="0">
                <a:solidFill>
                  <a:srgbClr val="D1D5DB"/>
                </a:solidFill>
                <a:latin typeface="Share Tech" charset="0"/>
              </a:rPr>
              <a:t>Se emplearon </a:t>
            </a:r>
            <a:r>
              <a:rPr lang="es-ES" sz="2000" dirty="0" smtClean="0">
                <a:solidFill>
                  <a:schemeClr val="accent2"/>
                </a:solidFill>
                <a:latin typeface="Share Tech" charset="0"/>
              </a:rPr>
              <a:t>técnicas de optimización</a:t>
            </a:r>
            <a:r>
              <a:rPr lang="es-ES" sz="2000" dirty="0" smtClean="0">
                <a:solidFill>
                  <a:srgbClr val="D1D5DB"/>
                </a:solidFill>
                <a:latin typeface="Share Tech" charset="0"/>
              </a:rPr>
              <a:t>, específicamente </a:t>
            </a:r>
            <a:r>
              <a:rPr lang="es-ES" sz="2000" dirty="0" err="1" smtClean="0">
                <a:solidFill>
                  <a:schemeClr val="accent2"/>
                </a:solidFill>
                <a:latin typeface="Share Tech" charset="0"/>
              </a:rPr>
              <a:t>GridSearch</a:t>
            </a:r>
            <a:r>
              <a:rPr lang="es-ES" sz="2000" dirty="0" smtClean="0">
                <a:solidFill>
                  <a:srgbClr val="D1D5DB"/>
                </a:solidFill>
                <a:latin typeface="Share Tech" charset="0"/>
              </a:rPr>
              <a:t> y </a:t>
            </a:r>
            <a:r>
              <a:rPr lang="es-ES" sz="2000" dirty="0" err="1" smtClean="0">
                <a:solidFill>
                  <a:srgbClr val="D1D5DB"/>
                </a:solidFill>
                <a:latin typeface="Share Tech" charset="0"/>
              </a:rPr>
              <a:t>RandomizedSearch</a:t>
            </a:r>
            <a:r>
              <a:rPr lang="es-ES" sz="2000" dirty="0" smtClean="0">
                <a:solidFill>
                  <a:srgbClr val="D1D5DB"/>
                </a:solidFill>
                <a:latin typeface="Share Tech" charset="0"/>
              </a:rPr>
              <a:t>, con el fin de determinar los </a:t>
            </a:r>
            <a:r>
              <a:rPr lang="es-ES" sz="2000" dirty="0" smtClean="0">
                <a:solidFill>
                  <a:schemeClr val="accent2"/>
                </a:solidFill>
                <a:latin typeface="Share Tech" charset="0"/>
              </a:rPr>
              <a:t>parámetros</a:t>
            </a:r>
            <a:r>
              <a:rPr lang="es-ES" sz="2000" dirty="0" smtClean="0">
                <a:solidFill>
                  <a:srgbClr val="D1D5DB"/>
                </a:solidFill>
                <a:latin typeface="Share Tech" charset="0"/>
              </a:rPr>
              <a:t> </a:t>
            </a:r>
            <a:r>
              <a:rPr lang="es-ES" sz="2000" dirty="0" smtClean="0">
                <a:solidFill>
                  <a:schemeClr val="accent2"/>
                </a:solidFill>
                <a:latin typeface="Share Tech" charset="0"/>
              </a:rPr>
              <a:t>óptimos</a:t>
            </a:r>
            <a:r>
              <a:rPr lang="es-ES" sz="2000" dirty="0" smtClean="0">
                <a:solidFill>
                  <a:srgbClr val="D1D5DB"/>
                </a:solidFill>
                <a:latin typeface="Share Tech" charset="0"/>
              </a:rPr>
              <a:t> para el modelo de Bosque Aleatorio (</a:t>
            </a:r>
            <a:r>
              <a:rPr lang="es-ES" sz="2000" dirty="0" err="1" smtClean="0">
                <a:solidFill>
                  <a:srgbClr val="D1D5DB"/>
                </a:solidFill>
                <a:latin typeface="Share Tech" charset="0"/>
              </a:rPr>
              <a:t>Random</a:t>
            </a:r>
            <a:r>
              <a:rPr lang="es-ES" sz="2000" dirty="0" smtClean="0">
                <a:solidFill>
                  <a:srgbClr val="D1D5DB"/>
                </a:solidFill>
                <a:latin typeface="Share Tech" charset="0"/>
              </a:rPr>
              <a:t> </a:t>
            </a:r>
            <a:r>
              <a:rPr lang="es-ES" sz="2000" dirty="0" err="1" smtClean="0">
                <a:solidFill>
                  <a:srgbClr val="D1D5DB"/>
                </a:solidFill>
                <a:latin typeface="Share Tech" charset="0"/>
              </a:rPr>
              <a:t>Forest</a:t>
            </a:r>
            <a:r>
              <a:rPr lang="es-ES" sz="2000" dirty="0" smtClean="0">
                <a:solidFill>
                  <a:srgbClr val="D1D5DB"/>
                </a:solidFill>
                <a:latin typeface="Share Tech" charset="0"/>
              </a:rPr>
              <a:t>). </a:t>
            </a:r>
          </a:p>
          <a:p>
            <a:r>
              <a:rPr lang="es-ES" sz="2000" dirty="0" smtClean="0">
                <a:solidFill>
                  <a:srgbClr val="D1D5DB"/>
                </a:solidFill>
                <a:latin typeface="Share Tech" charset="0"/>
              </a:rPr>
              <a:t>Como resultado de este proceso, se logró alcanzar una puntuación sobresaliente en términos de </a:t>
            </a:r>
            <a:r>
              <a:rPr lang="es-ES" sz="2000" dirty="0" smtClean="0">
                <a:solidFill>
                  <a:schemeClr val="accent2"/>
                </a:solidFill>
                <a:latin typeface="Share Tech" charset="0"/>
              </a:rPr>
              <a:t>validación</a:t>
            </a:r>
            <a:r>
              <a:rPr lang="es-ES" sz="2000" dirty="0" smtClean="0">
                <a:solidFill>
                  <a:srgbClr val="D1D5DB"/>
                </a:solidFill>
                <a:latin typeface="Share Tech" charset="0"/>
              </a:rPr>
              <a:t> </a:t>
            </a:r>
            <a:r>
              <a:rPr lang="es-ES" sz="2000" dirty="0" smtClean="0">
                <a:solidFill>
                  <a:schemeClr val="accent2"/>
                </a:solidFill>
                <a:latin typeface="Share Tech" charset="0"/>
              </a:rPr>
              <a:t>cruzada</a:t>
            </a:r>
            <a:r>
              <a:rPr lang="es-ES" sz="2000" dirty="0" smtClean="0">
                <a:solidFill>
                  <a:srgbClr val="D1D5DB"/>
                </a:solidFill>
                <a:latin typeface="Share Tech" charset="0"/>
              </a:rPr>
              <a:t>: </a:t>
            </a:r>
            <a:r>
              <a:rPr lang="es-ES" sz="2000" dirty="0" smtClean="0">
                <a:solidFill>
                  <a:schemeClr val="accent2"/>
                </a:solidFill>
                <a:latin typeface="Share Tech" charset="0"/>
              </a:rPr>
              <a:t>0.9616</a:t>
            </a:r>
            <a:r>
              <a:rPr lang="es-ES" sz="2000" dirty="0" smtClean="0">
                <a:solidFill>
                  <a:srgbClr val="D1D5DB"/>
                </a:solidFill>
                <a:latin typeface="Share Tech" charset="0"/>
              </a:rPr>
              <a:t>. Esto representó una </a:t>
            </a:r>
            <a:r>
              <a:rPr lang="es-ES" sz="2000" dirty="0" smtClean="0">
                <a:solidFill>
                  <a:schemeClr val="accent2"/>
                </a:solidFill>
                <a:latin typeface="Share Tech" charset="0"/>
              </a:rPr>
              <a:t>mejora</a:t>
            </a:r>
            <a:r>
              <a:rPr lang="es-ES" sz="2000" dirty="0" smtClean="0">
                <a:solidFill>
                  <a:srgbClr val="D1D5DB"/>
                </a:solidFill>
                <a:latin typeface="Share Tech" charset="0"/>
              </a:rPr>
              <a:t> </a:t>
            </a:r>
            <a:r>
              <a:rPr lang="es-ES" sz="2000" dirty="0" smtClean="0">
                <a:solidFill>
                  <a:schemeClr val="accent2"/>
                </a:solidFill>
                <a:latin typeface="Share Tech" charset="0"/>
              </a:rPr>
              <a:t>notable</a:t>
            </a:r>
            <a:r>
              <a:rPr lang="es-ES" sz="2000" dirty="0" smtClean="0">
                <a:solidFill>
                  <a:srgbClr val="D1D5DB"/>
                </a:solidFill>
                <a:latin typeface="Share Tech" charset="0"/>
              </a:rPr>
              <a:t> con respecto al puntaje anterior de 0.9569.</a:t>
            </a:r>
            <a:endParaRPr sz="1600">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p:txBody>
      </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grpSp>
        <p:nvGrpSpPr>
          <p:cNvPr id="2" name="Google Shape;13423;p70"/>
          <p:cNvGrpSpPr/>
          <p:nvPr/>
        </p:nvGrpSpPr>
        <p:grpSpPr>
          <a:xfrm>
            <a:off x="209151" y="428610"/>
            <a:ext cx="362321" cy="364231"/>
            <a:chOff x="6069423" y="2891892"/>
            <a:chExt cx="362321" cy="364231"/>
          </a:xfrm>
        </p:grpSpPr>
        <p:sp>
          <p:nvSpPr>
            <p:cNvPr id="16" name="Google Shape;13424;p7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5;p7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26;p7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27;p7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28;p7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29;p7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708;p35"/>
          <p:cNvSpPr txBox="1">
            <a:spLocks noGrp="1"/>
          </p:cNvSpPr>
          <p:nvPr>
            <p:ph type="ctrTitle"/>
          </p:nvPr>
        </p:nvSpPr>
        <p:spPr>
          <a:xfrm>
            <a:off x="618824" y="411675"/>
            <a:ext cx="509618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Entrenamiento modelos ML</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4"/>
          <p:cNvSpPr txBox="1">
            <a:spLocks noGrp="1"/>
          </p:cNvSpPr>
          <p:nvPr>
            <p:ph type="body" idx="1"/>
          </p:nvPr>
        </p:nvSpPr>
        <p:spPr>
          <a:xfrm>
            <a:off x="1137250" y="1053700"/>
            <a:ext cx="6117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smtClean="0">
                <a:solidFill>
                  <a:srgbClr val="00CFCC"/>
                </a:solidFill>
                <a:latin typeface="Share Tech"/>
                <a:ea typeface="Share Tech"/>
                <a:cs typeface="Share Tech"/>
                <a:sym typeface="Share Tech"/>
              </a:rPr>
              <a:t>Introducción</a:t>
            </a:r>
            <a:endParaRPr sz="2000">
              <a:latin typeface="Share Tech"/>
              <a:ea typeface="Share Tech"/>
              <a:cs typeface="Share Tech"/>
              <a:sym typeface="Share Tech"/>
            </a:endParaRPr>
          </a:p>
          <a:p>
            <a:pPr marL="0" lvl="0" indent="0" algn="l" rtl="0">
              <a:lnSpc>
                <a:spcPct val="100000"/>
              </a:lnSpc>
              <a:spcBef>
                <a:spcPts val="1600"/>
              </a:spcBef>
              <a:spcAft>
                <a:spcPts val="0"/>
              </a:spcAft>
              <a:buNone/>
            </a:pPr>
            <a:r>
              <a:rPr lang="en" sz="2000" dirty="0" smtClean="0">
                <a:solidFill>
                  <a:schemeClr val="bg1"/>
                </a:solidFill>
                <a:latin typeface="Share Tech"/>
                <a:ea typeface="Share Tech"/>
                <a:cs typeface="Share Tech"/>
                <a:sym typeface="Share Tech"/>
              </a:rPr>
              <a:t>Metodología</a:t>
            </a:r>
            <a:endParaRPr sz="2000">
              <a:solidFill>
                <a:schemeClr val="bg1"/>
              </a:solidFill>
              <a:latin typeface="Share Tech"/>
              <a:ea typeface="Share Tech"/>
              <a:cs typeface="Share Tech"/>
              <a:sym typeface="Share Tech"/>
            </a:endParaRPr>
          </a:p>
          <a:p>
            <a:pPr marL="0" lvl="0" indent="0" algn="l" rtl="0">
              <a:lnSpc>
                <a:spcPct val="100000"/>
              </a:lnSpc>
              <a:spcBef>
                <a:spcPts val="1600"/>
              </a:spcBef>
              <a:spcAft>
                <a:spcPts val="0"/>
              </a:spcAft>
              <a:buNone/>
            </a:pPr>
            <a:r>
              <a:rPr lang="en" sz="2000" dirty="0">
                <a:solidFill>
                  <a:schemeClr val="accent2"/>
                </a:solidFill>
                <a:latin typeface="Share Tech"/>
                <a:ea typeface="Share Tech"/>
                <a:cs typeface="Share Tech"/>
                <a:sym typeface="Share Tech"/>
              </a:rPr>
              <a:t>Hipótesis y preguntas </a:t>
            </a:r>
            <a:r>
              <a:rPr lang="en" sz="2000" dirty="0">
                <a:latin typeface="Share Tech"/>
                <a:ea typeface="Share Tech"/>
                <a:cs typeface="Share Tech"/>
                <a:sym typeface="Share Tech"/>
              </a:rPr>
              <a:t>de </a:t>
            </a:r>
            <a:r>
              <a:rPr lang="en" sz="2000" dirty="0" smtClean="0">
                <a:latin typeface="Share Tech"/>
                <a:ea typeface="Share Tech"/>
                <a:cs typeface="Share Tech"/>
                <a:sym typeface="Share Tech"/>
              </a:rPr>
              <a:t>interés</a:t>
            </a:r>
            <a:endParaRPr sz="2000">
              <a:latin typeface="Share Tech"/>
              <a:ea typeface="Share Tech"/>
              <a:cs typeface="Share Tech"/>
              <a:sym typeface="Share Tech"/>
            </a:endParaRPr>
          </a:p>
          <a:p>
            <a:pPr marL="0" lvl="0" indent="0" algn="l" rtl="0">
              <a:lnSpc>
                <a:spcPct val="100000"/>
              </a:lnSpc>
              <a:spcBef>
                <a:spcPts val="1600"/>
              </a:spcBef>
              <a:spcAft>
                <a:spcPts val="0"/>
              </a:spcAft>
              <a:buNone/>
            </a:pPr>
            <a:r>
              <a:rPr lang="en" sz="2000" dirty="0">
                <a:latin typeface="Share Tech"/>
                <a:ea typeface="Share Tech"/>
                <a:cs typeface="Share Tech"/>
                <a:sym typeface="Share Tech"/>
              </a:rPr>
              <a:t>Análisis de </a:t>
            </a:r>
            <a:r>
              <a:rPr lang="en" sz="2000" dirty="0" smtClean="0">
                <a:solidFill>
                  <a:srgbClr val="00CFCC"/>
                </a:solidFill>
                <a:latin typeface="Share Tech"/>
                <a:ea typeface="Share Tech"/>
                <a:cs typeface="Share Tech"/>
                <a:sym typeface="Share Tech"/>
              </a:rPr>
              <a:t>datos</a:t>
            </a:r>
          </a:p>
          <a:p>
            <a:pPr marL="0" lvl="0" indent="0" algn="l" rtl="0">
              <a:lnSpc>
                <a:spcPct val="100000"/>
              </a:lnSpc>
              <a:spcBef>
                <a:spcPts val="1600"/>
              </a:spcBef>
              <a:spcAft>
                <a:spcPts val="0"/>
              </a:spcAft>
              <a:buNone/>
            </a:pPr>
            <a:r>
              <a:rPr lang="en" sz="2000" dirty="0" smtClean="0">
                <a:solidFill>
                  <a:srgbClr val="00CFCC"/>
                </a:solidFill>
                <a:latin typeface="Share Tech"/>
                <a:ea typeface="Share Tech"/>
                <a:cs typeface="Share Tech"/>
                <a:sym typeface="Share Tech"/>
              </a:rPr>
              <a:t>Ingeniería </a:t>
            </a:r>
            <a:r>
              <a:rPr lang="en" sz="2000" dirty="0" smtClean="0">
                <a:solidFill>
                  <a:schemeClr val="bg1"/>
                </a:solidFill>
                <a:latin typeface="Share Tech"/>
                <a:ea typeface="Share Tech"/>
                <a:cs typeface="Share Tech"/>
                <a:sym typeface="Share Tech"/>
              </a:rPr>
              <a:t>de Atributos</a:t>
            </a:r>
          </a:p>
          <a:p>
            <a:pPr marL="0" lvl="0" indent="0" algn="l" rtl="0">
              <a:lnSpc>
                <a:spcPct val="100000"/>
              </a:lnSpc>
              <a:spcBef>
                <a:spcPts val="1600"/>
              </a:spcBef>
              <a:spcAft>
                <a:spcPts val="0"/>
              </a:spcAft>
              <a:buNone/>
            </a:pPr>
            <a:r>
              <a:rPr lang="en" sz="2000" dirty="0" smtClean="0">
                <a:solidFill>
                  <a:schemeClr val="bg1"/>
                </a:solidFill>
                <a:latin typeface="Share Tech"/>
                <a:ea typeface="Share Tech"/>
                <a:cs typeface="Share Tech"/>
                <a:sym typeface="Share Tech"/>
              </a:rPr>
              <a:t>Entrenamiento y</a:t>
            </a:r>
            <a:r>
              <a:rPr lang="en" sz="2000" dirty="0" smtClean="0">
                <a:solidFill>
                  <a:srgbClr val="00CFCC"/>
                </a:solidFill>
                <a:latin typeface="Share Tech"/>
                <a:ea typeface="Share Tech"/>
                <a:cs typeface="Share Tech"/>
                <a:sym typeface="Share Tech"/>
              </a:rPr>
              <a:t> Optimización modelo ML.</a:t>
            </a:r>
            <a:endParaRPr sz="2000">
              <a:solidFill>
                <a:srgbClr val="00CFCC"/>
              </a:solidFill>
              <a:latin typeface="Share Tech"/>
              <a:ea typeface="Share Tech"/>
              <a:cs typeface="Share Tech"/>
              <a:sym typeface="Share Tech"/>
            </a:endParaRPr>
          </a:p>
          <a:p>
            <a:pPr marL="0" lvl="0" indent="0" algn="l" rtl="0">
              <a:lnSpc>
                <a:spcPct val="100000"/>
              </a:lnSpc>
              <a:spcBef>
                <a:spcPts val="1600"/>
              </a:spcBef>
              <a:spcAft>
                <a:spcPts val="0"/>
              </a:spcAft>
              <a:buNone/>
            </a:pPr>
            <a:r>
              <a:rPr lang="en" sz="2000" dirty="0">
                <a:solidFill>
                  <a:srgbClr val="00CFCC"/>
                </a:solidFill>
                <a:latin typeface="Share Tech"/>
                <a:ea typeface="Share Tech"/>
                <a:cs typeface="Share Tech"/>
                <a:sym typeface="Share Tech"/>
              </a:rPr>
              <a:t>Insights</a:t>
            </a:r>
            <a:r>
              <a:rPr lang="en" sz="2000" dirty="0">
                <a:latin typeface="Share Tech"/>
                <a:ea typeface="Share Tech"/>
                <a:cs typeface="Share Tech"/>
                <a:sym typeface="Share Tech"/>
              </a:rPr>
              <a:t> y recomendaciones</a:t>
            </a:r>
            <a:endParaRPr sz="2000">
              <a:latin typeface="Share Tech"/>
              <a:ea typeface="Share Tech"/>
              <a:cs typeface="Share Tech"/>
              <a:sym typeface="Share Tech"/>
            </a:endParaRPr>
          </a:p>
          <a:p>
            <a:pPr marL="0" lvl="0" indent="0" algn="l" rtl="0">
              <a:lnSpc>
                <a:spcPct val="100000"/>
              </a:lnSpc>
              <a:spcBef>
                <a:spcPts val="1600"/>
              </a:spcBef>
              <a:spcAft>
                <a:spcPts val="1600"/>
              </a:spcAft>
              <a:buNone/>
            </a:pPr>
            <a:endParaRPr/>
          </a:p>
        </p:txBody>
      </p:sp>
      <p:sp>
        <p:nvSpPr>
          <p:cNvPr id="462" name="Google Shape;462;p2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solidFill>
                  <a:srgbClr val="00CFCC"/>
                </a:solidFill>
              </a:rPr>
              <a:t>Índice</a:t>
            </a:r>
            <a:r>
              <a:rPr lang="en" sz="3500"/>
              <a:t> de desarrollo</a:t>
            </a:r>
            <a:endParaRPr sz="3500"/>
          </a:p>
        </p:txBody>
      </p:sp>
      <p:sp>
        <p:nvSpPr>
          <p:cNvPr id="463" name="Google Shape;463;p24"/>
          <p:cNvSpPr/>
          <p:nvPr/>
        </p:nvSpPr>
        <p:spPr>
          <a:xfrm>
            <a:off x="667554" y="1190659"/>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642910" y="1643056"/>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656003" y="2643188"/>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42910" y="3143254"/>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642910" y="3643320"/>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4;p24"/>
          <p:cNvSpPr/>
          <p:nvPr/>
        </p:nvSpPr>
        <p:spPr>
          <a:xfrm>
            <a:off x="642910" y="2143122"/>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7;p24"/>
          <p:cNvSpPr/>
          <p:nvPr/>
        </p:nvSpPr>
        <p:spPr>
          <a:xfrm>
            <a:off x="642910" y="4143386"/>
            <a:ext cx="344097" cy="340033"/>
          </a:xfrm>
          <a:custGeom>
            <a:avLst/>
            <a:gdLst/>
            <a:ahLst/>
            <a:cxnLst/>
            <a:rect l="l" t="t" r="r" b="b"/>
            <a:pathLst>
              <a:path w="10836" h="10708" extrusionOk="0">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dist="19050" dir="5400000" algn="bl" rotWithShape="0">
              <a:srgbClr val="000000">
                <a:alpha val="9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5"/>
          <p:cNvSpPr txBox="1"/>
          <p:nvPr/>
        </p:nvSpPr>
        <p:spPr>
          <a:xfrm>
            <a:off x="428597" y="1132351"/>
            <a:ext cx="3929090" cy="1138743"/>
          </a:xfrm>
          <a:prstGeom prst="rect">
            <a:avLst/>
          </a:prstGeom>
          <a:noFill/>
          <a:ln>
            <a:noFill/>
          </a:ln>
        </p:spPr>
        <p:txBody>
          <a:bodyPr spcFirstLastPara="1" wrap="square" lIns="91425" tIns="91425" rIns="91425" bIns="91425" anchor="t" anchorCtr="0">
            <a:spAutoFit/>
          </a:bodyPr>
          <a:lstStyle/>
          <a:p>
            <a:r>
              <a:rPr lang="es-ES" sz="2000" b="1" dirty="0" smtClean="0">
                <a:solidFill>
                  <a:schemeClr val="accent2"/>
                </a:solidFill>
                <a:latin typeface="Share Tech" charset="0"/>
              </a:rPr>
              <a:t>Métricas de evaluación</a:t>
            </a:r>
          </a:p>
          <a:p>
            <a:endParaRPr lang="es-ES" dirty="0" smtClean="0">
              <a:solidFill>
                <a:schemeClr val="bg1"/>
              </a:solidFill>
              <a:latin typeface="Share Tech" charset="0"/>
              <a:ea typeface="Share Tech"/>
              <a:cs typeface="Share Tech"/>
              <a:sym typeface="Share Tech"/>
            </a:endParaRPr>
          </a:p>
          <a:p>
            <a:endParaRPr>
              <a:solidFill>
                <a:schemeClr val="lt1"/>
              </a:solidFill>
              <a:latin typeface="Share Tech" charset="0"/>
              <a:ea typeface="Share Tech"/>
              <a:cs typeface="Share Tech"/>
              <a:sym typeface="Share Tech"/>
            </a:endParaRPr>
          </a:p>
          <a:p>
            <a:pPr marL="0" lvl="0" indent="0" algn="l" rtl="0">
              <a:spcBef>
                <a:spcPts val="0"/>
              </a:spcBef>
              <a:spcAft>
                <a:spcPts val="0"/>
              </a:spcAft>
              <a:buNone/>
            </a:pPr>
            <a:endParaRPr>
              <a:solidFill>
                <a:schemeClr val="lt1"/>
              </a:solidFill>
              <a:latin typeface="Share Tech" charset="0"/>
              <a:ea typeface="Share Tech"/>
              <a:cs typeface="Share Tech"/>
              <a:sym typeface="Share Tech"/>
            </a:endParaRPr>
          </a:p>
        </p:txBody>
      </p:sp>
      <p:sp>
        <p:nvSpPr>
          <p:cNvPr id="10242" name="AutoShape 2" descr="data:image/png;base64,iVBORw0KGgoAAAANSUhEUgAAA78AAAHwCAYAAABucdgKAAAAOXRFWHRTb2Z0d2FyZQBNYXRwbG90bGliIHZlcnNpb24zLjcuMSwgaHR0cHM6Ly9tYXRwbG90bGliLm9yZy/bCgiHAAAACXBIWXMAAA9hAAAPYQGoP6dpAAEAAElEQVR4nOzdeVyN6f/48ddpExVJZCdLlmzhI4Vhsi+pyTZ2MxjGB2MMY4lhkm0wg6xjmcY2RVpkmxEGMwjDhyQaWbNEkU5oOdXvj36dr9NpF5L38/HweDj3ct3XfXVv7/u67utSpKWlpSGEEEIIIYQQQhRjOu86A0IIIYQQQgghxJsmwa8QQgghhBBCiGJPgl8hhBBCCCGEEMWeBL9CCCGEEEIIIYo9CX6FEEIIIYQQQhR7EvwKIYQQQgghhCj2JPgVQgghhBBCCFHsSfArhBBCCCGEEKLYk+BXCCGEEEIIIUSxJ8GvEO9AZGQk9erV0/gXHBz8rrOVLQ8PD428Ojg4vOssCSGEmoODg8Y1ysPD411nSYOvr6/WNf99MX36dI18Dx069F1n6a34UPf7XSvq53Je5OXYyXw98PX1fQc5/TDpvesMvK+GDh3KmTNnNKZdu3btHeXm/RYcHKxRliYmJowYMeLdZUgUafl9aOzYsSNr1qx5Q7kpOF9fX+7du6f+3aBBAzp16vQOcySEEEIIoSkuLo5ff/1VY9onn3xC1apV31GOXo8Ev+KdO3PmDKtWrVL/rlKligS/otjz8/PTeOnzySefSPArhBBCiCIlLi5O4zkdoFWrVhL8CiHyrmLFihw+fFhjWvny5d9RboQQQrxJXbt2pVWrVu86G0KIIiLzM2DZsmXfUU4+PBL8CvEO6OnpvbdvzIqapk2b8uOPP2Y7v2TJkm8xN0IIoc3IyAgjI6N3nQ0hRBEhz4DvjgS/b9D06dPx8/NT/27VqhVbt27Fz88Pb29vrl27hoGBAY0bN2bMmDH85z//AeDly5f88ssv7N27l8jISEqVKkXz5s0ZN24cjRo10tqOr68vM2bM0Jh27do1IiIi2LBhAydPnuTJkyeYmZnRtm1bxo0bl+NJl5yczP79+wkKCuLy5cs8efKEtLQ0ypYtS4MGDejYsSNOTk4YGBhorRscHMywYcM0ph0+fBiVSsX69es5deoU0dHRVKhQgVatWmmUT4Z79+5pfde5cOFCXFxcALh48SKnTp3iypUr3Lp1i9jYWGJjY0lLS8PExARLS0tatWpFv379qFy5cpb76ODgoPG95fjx4xk3bhy7du3C39+ff//9l5SUFGrWrImLiwtDhgxBRyf7/uEeP36Mj48Pp06dIiIigmfPnlGiRAnMzc2pV68ebdq0oU+fPujppZ9ykZGRdOzYUSONLVu2YGtrq/4dExPDoUOHuHLlCteuXSMmJobY2FhevnxJyZIlqVSpEo0aNaJ3797Y2dllm7e8CggIwMvLS/3teu3atenXrx/9+vXLVzoxMTF4e3tz8uRJIiIiUCqVlCxZkqpVq2Jvb8/QoUOpWLHia+c3Q4kSJQp0EwkPD2fnzp2cO3eO+/fv8+LFC0xMTKhTpw4dO3akf//+lCpVKst1Dx06REhICKGhody/f59nz54RFxeHnp4epqam1K1blw4dOuDs7Kz1wJv52Mvg5+endT4cPnyYqlWrZnteZd7vrI7rCRMmqH/n5/w8cuSIxnKv83dVqVTs2bOHP/74g2vXrvHkyRNSUlIwNTWlbNmy1K1blyZNmmBra0uDBg2yTCM7hXX9K4zzzcPDQ+sTjiNHjnDy5Em2bNnCxYsXiY2NxcnJiUWLFgGvdyy97TIqyP5leJ3zDSA2Npb169cTFBTEw4cPKV26NP/5z38YPXo01tbW+SqP8+fP4+fnx/nz53n48CGJiYmYmppSv359unbtirOzM/r6+jmmcfXqVXbv3s358+eJjIzk+fPnGBsbU758eZo1a0anTp1o3769evns/gavytyXyCeffMKCBQvYuXMn/v7+XL9+HaVSqXE/zE1kZCRHjhwhLCyM8PBwnj59SmxsLImJiRgZGVGlShWaNm2Ki4sLTZo0yVOaGU6dOoWnpyeXLl3i+fPnVKlShW7dujF69Ogs/5b//vsvx48f58qVK9y4cYOnT5/y7NkzkpOTMTY2pnr16rRo0YK+fftSu3btLLeZVRktWrSI/fv34+3tTVhYGC9fvqRatWr07NmTUaNGUaJEiSzTUqlU/Pbbb/j5+XHjxg309fWpX78+gwcPplu3bvkqi1u3buHt7c2ZM2eIjIwkPj4eIyMjKleuTMuWLRkwYAB169Z94/sEEBUVxc6dOzl58iQ3b94kPj6eEiVKULFiRZo3b46Liws2NjbZrn/q1Cl8fX0JCQkhKiqKpKQkjI2NMTMzo3r16jRu3JimTZvSrl27fJVRhqJ2LucmLS2N48ePs3//fi5dusTjx49JSEjA1NSUSpUq0apVKxwdHalfv36+0s3pOTez48ePExgYyMWLF3n8+DEqlQozMzMaN25Mz5496datGwqFQmu97K47N2/eVF/7o6OjKVOmDLa2tvz3v//VOPeyembIkHl6RozzqpSUFH7//Xd+//13QkJCePLkCampqZibm2NjY4OLiwtt2rTJtoxCQkLYtWsXFy5c4N69eyQkJGBsbEzZsmWpUqUKjRs3pnHjxnTo0EH9fJ0XEvy+RampqXzzzTfs3btXPe3FixecOHGCkydPsnDhQtq0acOIESP4999/1cskJiZy+PBhTpw4wc8//5ynQOfgwYNMnTqVpKQk9bSoqCh2797NgQMH+Pnnn9XB9qv+/fdfvvrqKyIiIrTmPXz4kIcPH3L06FHWrVvH8uXLady4ca55OXXqFO7u7iQkJOS6bF6sX79eq7lIhpiYGGJiYjh37hyenp7Mnz+fHj165Jrms2fPGDp0KP/884/G9LCwMObPn8+VK1e0HuYyeHp6smzZMo2yhvSXCPHx8dy6dYvff/+d7t27U7p06TzuJVy4cIE5c+ZkOU+pVKJUKgkPD8fX15cePXqwZMmSfJ38GVJSUvj22281jkuAS5cucenSJYKCgvJ8Uffx8cHd3Z2XL19qTE9OTubKlStcuXKFLVu28N133+U7qC4sSUlJLF68mG3btmnNe/LkCWfOnOHMmTNs3rwZDw8PmjZtqrXcjBkzUCqVWtOTk5N5+fIlDx484Pjx42zatIl169ZhZWX1RvalMOTl/Hydv2tiYiKfffaZ1rkF6S+NHj9+THh4OPv27aNt27Zs2rTptfepINe/N3W+rVmzhhUrVmQ7/10dSwW9R2SW2/4Vxvl269Ythg8fzsOHD9XToqOjOXDgAIcOHWLevHm55hMgPj4eV1dXDh48qDUv41g8ceIEnp6erFq1CktLS63lXrx4gbu7O7t379aa9/TpU54+fUp4eDiXLl3SCH4LIjk5mbFjx3Ls2LECpxEUFMTChQuznPfs2TOePXvGlStX8PLyYsSIEUyfPj1P6a5evRoPDw/S0tLU027cuMGaNWs4cOAAv/76KxYWFhrr7Ny5ky1btmSZXkbZXbx4kS1btjB16tQ89f2RlJTExIkT+f333zWmR0REsHLlSvWxpaurqzH/xYsXjB07VmOUhZcvX6qPx/79+2vsW3ZSU1NZuXIl69evJzU1VWNeRvmGhYWxbds2hg8fztSpU3O9bhR0nwC2b9/OokWLsnweuX79OtevX2fnzp306tULNzc3rRdqixcvZvPmzVrpZlQy3Lhxgz///BMDAwNCQkJy3I+sFKVzOS/u3r3LlClT+N///pftdi5dukRSUhKurq4F2kZOHj16xDfffKPVwS783zP5oUOHaNGiBStWrMjT53N79uxh5syZJCcnq6dFR0ezb98+jh07xvbt2/MdyGflxo0bTJo0KcvOgO/du8e9e/fYu3cvnTt3ZtGiRRgbG2sss3XrVubPn691HmacV7du3eLvv/8G4K+//srXp4My1NFb9M8//2gFGBlSUlL4/vvvGTNmjEbg+6qkpCRmzZqldYHNypQpU7QufhlevHjB+PHjefTokcb0u3fvMmzYsCwD38wiIyP57LPP8rTs3LlzCy3wzY8XL17w7bff5imP27Zty/LhPIOfnx+nTp3Smr5q1SoWLlyYbVm/Lfv379fqjCCv1qxZk+1xCXDs2LFsH1he5e3tjaurq1aAlFnGcezv75/frBaKGTNmZPkgnllUVBSfffYZ169fL/C27t27x7hx4zRuMkVNbufn6/5dt2/fnuO59SYU5PqXH3k93x4+fJhjYJgfhX0sFUYZ5WX/Xvd8S0xM5Msvv9R4WH6VSqVi1qxZPH78OMf0k5OT+fLLL7N8WM7s+vXrDB8+XGv/VSoVEyZMyDLwfRMOHjz4WoFvfqSlpfHLL7+wa9euXJcNCQlh5cqV2QaHN2/e5KuvvsrTs0pWVCoVCxcu5OTJk7kuu3//fq0g8VWnT5/OcggZNze3HIcX3LlzZ47pZliyZAlr167NdV/T0tLw9PTk+++/zzXNgu7T9u3bcXNzy9PzyN69e/nqq69ISUlRTwsJCcky8C0sRelczouoqCiGDBmSZeD7NiiVSkaMGJFl4JvZP//8w8iRI3nx4kWuy3777bfZ3kfi4+Nxc3PLd14zu3//PsOGDcvTKDiHDh3SOhYfP37M4sWL8/QCqiCk5vctSktLo3z58syaNYs6deoQGBjIunXr1POfP3/O5cuXsbS0ZNasWZibm7Nx40YCAwPVy0RGRnL+/HlatmyZ47ZUKhWjRo2iW7duvHjxAk9PT41mjLGxsaxZs4a5c+eqp7m7u/PkyRONdAYMGEDv3r3R19dn3759Gl2dK5VK5s6dq9XMIau8NG7cmP/+97/UrFmT6OhoQkJCcHZ2Zvz48fz6668awZWFhQU7duzQSOPVjgBKly5Nt27daNu2LZUrV6ZcuXIYGhry7NkzLly4wOrVq4mLiwPSL5K//vprridzWloa1atXZ/r06VSrVo0//vhDa2y5wMBAjVr3q1evsnr1ao1l9PX1GTFiBB07dqRs2bJER0dz8uRJdu7cmeP2s6Kjo0OzZs34+OOPsbKyoly5cpQpU4aEhARu3brFr7/+yvnz59XLb9myhXHjxmXZHD07T5484eeff9aYVrJkSaZOnUqLFi24d+8eS5cu5caNGzmmExUVxYIFCzSmtWvXjmHDhlG1alWio6P59ddfCQoKUs93d3fn448/pkyZMnnOb1bOnDmT4/BH/v7+6qa0QUFBGoG+QqFgyJAh9OjRA1NTU27cuMGKFSsIDw8H0s/JOXPmsH37do00K1WqRM+ePbG1tcXc3BwzMzMUCgXR0dEcOXKELVu2qB+G7t69yx9//EHPnj0B2LFjByqVismTJ3Px4kV1ml27duXbb7/V2E5hNg/PTnbnJxTO3zXzjbtXr14MGTIEMzMzXr58SWRkJJcvX+bkyZM5flqQ333K7/XvTZxvGTfzXr16MXDgQMqWLcudO3eIj49XL/M6x9LbLqP87l9hnG87d+7Uuv5YW1szadIkypcvz99//83y5ctzfeDfvn27xrGor6/PmDFjaN++PUZGRly5coUff/yR+/fvA+nH/tKlS/nhhx/U63h5efHXX39ppFu+fHn1Z0slSpTgzp07HD58uFCGPlSpVOp8duzYEV1dXcLCwqhevXqe09DX16d169Z8/PHHWFpaUrZsWcqUKcPz588JDw9n48aNGi/cN23alGurnJcvX2JkZMS3335Ls2bNsrxPXLhwgYMHD2q0vCpZsiQdOnTgo48+onr16piZmWFsbIxSqSQ0NJQ1a9ZoBEabNm3C3t4+x7ykpaVRrlw5pk+fTsOGDQkODmbhwoUaD/d79+7V2Kdr165pfWJiZmbGtGnTaNCgAf/++y+LFi3KNQjLKlisWLEiU6dOxcrKips3b7JkyRLu3r2rnp9R6/rqJ06FsU8PHz5k8eLFGumULl2aKVOm0LRpU6KiolixYgWhoaHq+SdOnCAgIEDd1PbcuXMa61tbWzN58mSqVKlCSkoKUVFRXL16leDgYI1rYV4VpXM5L+bPn68VqFtbWzNq1Cjq1atHamoq165dIzAwMMsmx69r5cqVGpU3RkZGTJw4kVatWqGvr8/58+dZtmwZz549A9KP6w0bNvDVV1/lmG5aWhrDhw/HxcWFp0+fMn/+fI1rwD///MODBw+oVKkSzZo14/Dhwzx8+JDBgwdrpPPjjz9qtNR5tSm+u7u7xvlTvnx5Jk6cqP60IvPf+q+//sLPz4++ffsC6dePV4/3KlWqMHPmTHUNfnR0NOHh4Zw9e5YTJ07koTQ1SfD7ls2dO1c9nMmkSZPw8vIiNjZWY5nly5ermxzMnj2bffv2abxVvHbtWq7B75AhQ5g6dar6d6tWrXB2dubq1avqaYGBgXz33Xfo6Ohw//59/vzzT400evfurRE0Nm3alISEBLy9vdXTzpw5Q0RERLbf5wBUrlyZrVu3qjsesrS0VDenMzMz02oKnFtnUNk1P87IY2pqqsZN4OzZs9kun0FHR4d169ap98PKyoqQkBCNMsn8MLN9+3att70rVqzQ+Ja3Zs2atGzZkpEjR+b4jU5WHBwccHBwyHJe/fr1sbW1pXXr1uppz58/JywsLMtmg9k5ePCg1o1m7ty5ODs7q7fTuHFjOnbsmOMNaffu3Rq1h1ZWVvz888/qYKZWrVq0aNGCzp07q79JVSqVBAYGMmTIkDzn93VlroEaNGgQs2bNUv+uVasWVlZWdO7cWT3t3LlzhIeHazQ3ffWF1Ktq166Nra0tt2/f5ujRo+rpZ86cUQcsGQFt5uOhVKlS76QDjJzOz8L4u776NhfSvxN69RitX78+nTp1YtKkSRpB4evI7/UP3tz51rVrV5YtW6b+nfla+TrH0usoSBllJaf9K4zzbc+ePRpplC5dmi1btqibyDVo0ABdXd0c7wuA1gusr7/+mpEjR2rk29zcXKOp7d69e5k1a5b6HpX5RW+ZMmXw8vLSOG8tLS1p3769+gXs65oxY4bGQ2d+xzkfPHiw1kNrhoYNG1KnTh369Omjnnbz5k2io6MxNzfPMd3Fixer/27Z3Sf27NmjEfxOnjw52/QaNWqEqakpEydOVE87f/48qampub4UW7x4sfr70zp16hAREaHx98587858TEH69+wZz1X16tXD0tIy1++qf/vtN43fOjo6eHp6qh/QraysaNy4MV26dNF4kP/tt99yDH4Lsk+7d+8mMTFRY9rKlSvVL+zr169Py5Yt6dixI0+fPtXIS8Z+qlQqjfUzKhky1KlThzZt2jBy5MgCXauL0rmcm6ioKK3a92bNmrF161aNF55169alV69ehXa+Z0hKStJqhbFgwQKNb9Hr1q2Ljo6OxjXVy8uLiRMn5hiM9+zZk5kzZ6p/L1y4UB10Zrh27RqVKlXKsU8Vc3PzLOc9fPhQ69PENWvWaPQpUL9+fZRKJWvXrlVP27FjhzofmY/Fdu3aaQwFmXF/HDp0KAkJCfn+5E+C37eoTJkyfPzxx+rfCoWCKlWqaAS/9erV02hrX6ZMGcqWLUtMTIx6WsZbnpxkPpAVCgUuLi4atTjx8fFERERQt27dLAPEAQMGaE379NNPNYJfSA8ucwp+P/vss0LvcffcuXMEBgYSEhLCvXv3eP78ebbNOLJrYvOq1q1ba+1DrVq1NILfzBe3zE2mmjZtqtWJVYaCdlST0ZHW6dOnuXXrFs+ePSMhISHbpiAPHz7MV/B76dIljd+Ghob06tVLY1qFChX46KOPNGr3Mst8/ISHh+ep46KzZ8++teA3JSVFq/nt9u3btW6kWTl79qxG8JuSksLBgwcJCgri2rVrREVF8fLlS61AL0NUVNTrZf4Nyun8LIy/q7W1NcePH1fP++KLL2jfvj21a9emZs2a1KlTh1q1aqFQKLS++Smo/F7/MryJ823cuHE5zn9Xx1JByyiz7PavMM63jG/KX9W1a1et46Rv3745PjBHRUVx584djWk//PBDrjVBKSkpXLhwgfbt2xMVFcWtW7c05vfv3z/bB8P89O+QHXNz80LpG+HOnTvs3r2bs2fPcufOHeLi4rQCpVc9fPgwx+DX1NRU616X1X0iq+aiYWFh+Pv7c+HCBe7evUt8fHyOze+fPXuW4xAwNWvW1Op4qVatWhq/M9+7M9/3atSooVWhYG1tTYMGDQgLC8t225mvj61atdL6trRy5cq0a9dOo1VF5hrWzAqyT5nzUr16da3+YYyMjOjVq5fGS5zLly+rO/XL3KHqypUruXDhAvXq1aNmzZrUrl2bevXqYWBgkO9rdVE6l/Miqybx//3vf7Nt6VMY5/urQkJCtD41yq1GF9Jb80VERFCnTp1sl8n8MizzsQV5izOyk1Uz7bxcx8LCwnj+/DlGRkZYW1ujUCjU996dO3cSGRlJgwYNqFmzJrVq1aJBgwaULFkSQ0PDfOdRgt+3qFKlSlodFGR+6MzqRpr5D5vdQ1Fu6WQ1LTo6mrp162b5PUS1atXyNC23bykaNmyY4/z8SE1NZebMmVn2Ep2dvHwDkdXJn7lmLnO5Z97v/PZSmJsjR47wzTff5Cn/GfKzLKT//V9VsWLFLN+g5VYjWdAH8tyaleVFbkMdVahQAUhvxlnQb7NfzeeTJ08YNWqURvOx3Dx//rxA230bcjo/C+PvOmzYMPbt26d+YImNjSUgIEBjeVNTU3r06MG4ceMKZbzr/F7/4M2cb/r6+jl2UPUuj6WClFFmOe1fYZxvz54906oByCqPJiYmlClTJtsHttd5YZBxnc8qjcK+5mdWp06dfH3GkhVvb2/c3Ny0yjEnuR3XlStXzrI2NvPfJjY2lpSUFPVzz/Lly1m3bl2+vuN78eJFjsFvVh0Z5Xbvznzfy+7+VrVq1RyD38zPANk1R8/83BQdHa1RLpkVZJ8y5yWrZ7WspqemphIdHU21atWws7OjY8eO6lq75ORkjhw5ohG4lyhRgnbt2jF27Ng8dXiaoSidywVdNqvRVt6U19nPx48f5xj8Zn7ezSp4zEuckZ2C5j01NZWYmBiMjIyoUaMGQ4YMUb+oSU1N5a+//tL47ERfX1/dS3hun0dkJh1evUVZvRnKfAMp7LdHRUFG8FEYdu3ala/AN69MTU21pmV3Y3obnjx5wpQpU/IdzOa3c4A31ZlAXhVGR2gZzXKy+/e6D4+ARi3J/Pnz8xWsvClZdbDyanO2vCrM8zPDq39XMzMz/Pz8+Oqrr6hfv36WzbFiY2PZsWMH/fr1K/TmY3nxps63cuXK5dhks6gcSwWV2/4VVMb59q6vT0CONaRv2uuem9evX+f777/PV+ALhVfuaWlp6rT++usv1q5dW+j3qILcu4vCcZWTd/k8ktGJp62tbZb3zsTERIKCghg4cCAXLlzIc7pFoczf5bn8NuX2XJX5ZdK7fNbN7NW8z5o1i9WrV9O+ffssh05LTk7m5MmTfP7553nqnO5VUvNbTEVGRmp1VR4ZGam1XEbTpqxusnfv3tUaquDVjhsy5FZTU5gPR5l7JS5TpgyTJ0+mWbNm6uYzgYGBLF++vNC2mZ0KFSpw+/Zt9e/CfIg9duyYVg1PRudj5cuXR1dXl6SkJLp37/5a28nctO3hw4ckJydrjYuX1bHzqgoVKmh0zNCmTZs89RhYGIFpXpmamqKvr6/RPH7cuHEa37tlx8TEBEj/DifzRbZevXqMHz8eS0tLdUsOd3d3je80X1dWN6fMTaKioqLyHbxBzudnYf1djY2NGTduHOPGjVN3IHXnzh1CQ0PZtm2b+vuxBw8e4Ofnx/Dhw/O9H6/K7/XvTZ1vOT1UvKtjKUN+yygrOe1fYZxvpqam6OnpaQRvWeUxLi4ux2Z6Wd3f3NzcchxfMkNGIJL5Xgjp1/zXvQbn5HUfSg8ePKhRg6Ojo8Po0aPVHTLq6Ohw9+7dPA0p9Kr79+9n+S1u5r9N2bJl1S2J9u3bpzGvRIkSTJgwATs7O8qUKYNCoeDs2bN5HmrpdZibm3Pz5s1s853b9AwVKlTQaIKbuTluhszPTeXKlSv0gCPztTqvedHR0dE4x3V0dHBxccHFxQWVSkVkZCR37tzh33//ZefOneqm/8nJyWzcuFGr08/sFKVzOS+y2s7ly5f56KOP8pzG68hq+z///HOOnxhmyO17/Tctc94VCgV+fn7q63pOMl9nO3XqRKdOnUhNTeXevXvcvXuXiIgI/Pz81M/caWlprF27lq5du+Y5j1LzW0z5+Pho/E5LS9PqGt/Y2Fjd/CGr8Ry9vLzyNC0vY0HmJHOgldNbq8xNUXr37s2nn35K/fr11TV9r/ag+yZl7rDi4sWL2T6kPn/+PF9v3zM3GzE2NsbNzY2WLVtSo0YNqlatqu4h9XW82gEBpJd95oeUR48eaXyzmZVWrVpp/L5w4QIqlSrb2thKlSoRGhr6VoNfXV1dre+6jh49qu60Iat/pqamnD9/Xt1z8dOnT7W+LZ8wYQJdunShbt26VK1alTJlymh925SV/Bz3WbUIyTyEV+Ye0gtDYfxdHz9+rPHW39DQkPr169OlSxe+/vprrU5l8jI0WW7ye/17W+fbqwrzWCqI/JZRfhXG+aavr6/1jfnvv/+u1dlObkMPVaxYUau5Z1BQEJUrV842LyVLliQ0NFT9UtXCwoKaNWtqpLFr1y51j7KZvYsWDJllPq7r1q3L5MmTadq0KdWrV6dq1aoFOr5iY2O1+oDI6j7x6vfwmfPSpk0bRo8eTaNGjahWrRpVq1Yt0LixBZH5vnf79m2t73BDQ0NzbPIM2s8+Z86c0QiqIf1FQebeaHPrsLQgMufl7t27WkNFPX/+XKuDPWtra/WLtri4OI37kJ6eHjVr1uSjjz5i5MiRGh3kQf6u1UXpXM6LrDokW7NmTbafchT2+d6kSROtzyIPHz6cYys3hUJBREREgb6BzU3m5xXI/pkl83NDWloax48fzzHvGWPaZ2zn5cuXKJVKdRo6OjpUq1YNe3t7hg4dyvz58zW2kd/nBqn5Laa2bduGoaEhXbt25eXLl/zyyy8avXhC+vAUGW8fK1euTIcOHTQ6eAoMDKRUqVI4OTmphzrK3NlVq1atcvy2IC/MzMw0fsfExODl5YWtra36RMj4NqRs2bIanY4cPHhQnYdHjx6xY8eON1JLkpXBgwfj4+Oj0fx0woQJfP7553Ts2BFTU1NiYmI4e/YsO3bsIDAwMM/N2jOXSXx8PD/99BM9evQgJSWFv/76S2OYrILq3r07ixYt0rigf//99zx//pyWLVty7949lixZkuu3e3369GH9+vXqi+GLFy8YOnQoI0eOxMbGhjJlyqBUKrlx4wb//PMPR44c4fHjxxw+fDhfb2Nf16BBgzTGaw4LC2PQoEGMGDGCunXrYmhoyJMnTwgPD+fUqVMcP34cMzMzevfuDaS3NMj89nrz5s2ULl0ac3NzIiIiWLt2bZ6+ecnc9OjUqVP89ddf1KhRA4VCQYkSJdStKmrWrEmJEiU0mm0tXLgQQ0NDqlevzuHDh9mwYcNrlU1WCuPvunnzZn7//Xc+/vhjmjVrRo0aNShdujTJycmEhoZqvWwpaOdwr8rv9e9tnW+vKsxjqSDyW0YF8brnG6S/4Hw1KIqLi2P48OF89dVXVKhQgb/++itPLX0GDx6s0ZHO8ePH+eyzzxg8eDA1a9ZEV1eX6Ohorl69yl9//cWpU6ewsbHRqE0YMmQI7u7u6t+xsbH079+fL7/8khYtWlCiRAnu37/P0aNHuXz5cpYvi9+mzMd1REQEnp6etG3blhcvXhAUFFTgcV2nT5/OkydPsLGxyfY+4eTkpP5/5uvd6dOn8fPzo0mTJup+ADI/X7wpvXv3ZtOmTRrTJkyYwPTp06lfvz7Xr19n4cKFuaYzcOBAjWAtNTWVESNGqIc6unXrFj/88IPWS65BgwYVzo68IuNa/eo94quvvmLq1Kk0bdpUPSZ35tFFXs3LP//8w9SpU2nfvj22trbUqlVL3ULgzp07rF+/XmPdrJqi5qQoncu5sbCwoEuXLvzxxx/qaRcuXGDgwIEaQx1FRESwd+9eKlWqpNGD8usyMDCgb9++Gp2TeXt7ExsbS58+fahSpQqQ/lLpypUrHDt2jH/++QcnJ6c8d+qVH6ampujo6Gg873p5eWFhYaF+qVC2bFmMjIyoVKkSH3/8scaz+PLly7l79y49evSgYsWKqFQqHjx4QEhIiPp6OX78ePVLnLt379KvXz/atWtH69atqVOnjroV1sOHD9m4caNG/vJ7LErwW0wZGhqyYcOGbB+IS5curdVL56xZs7h48aLGd4Pe3t7Z3pBMTEyYM2fOa+e1WbNmWtMyp5vRrX+XLl00vjN5/PgxEyZM0Fi2fPnyhdKRUm7q16/Pl19+qdHsJzk5mfXr12vdJPKrffv2GBgYaDxMrFu3TuMBvHz58q/d+Y2ZmRkjR47U6G7+xYsXWk1bMz+kZ2ZhYcH06dM1xgR99OhRnh4g3qYuXbrQs2dPjYArNDRU6412dgwNDWnXrp3GRf38+fMMGzZMY7m8HIM2NjYazfhjY2M1hmto1aqV+sZnYGBAly5dNN7aP3r0iC+//FIjzVd7RywMhfV3vXfvHtu2bdMa+iYrhXHjzu/1722db5nzWFjHUkG3n997RH697vkG6T0qb9++XeOl5+XLlxk9erTGcrq6ujl20jJ48GAOHz6s0Svu6dOnOX36dJ7z8umnn3L48GGNgP7x48dZfgqQuUn5u9CpUyeNY1ilUmmduwU5vvT09NRjMmenWbNmGsFGly5dNK53L1680Gri/Dbv3b1799YYeufJkyda46zndt9r3Lgxn332Gb/88ot62sOHD/nmm2+yXadfv365DnNUEBnjC7/6ciYuLo7Zs2dnu07btm01XlBA+lB1e/fu1frELCuvjl6SF0XpXM4LV1dXLl68qPEC8vLly0yaNElr2czX7cIwYcIE/v77b42xkX///fd8f99aGEqUKEGDBg00Pu/L3BnawoUL1S25Zs2aRUhIiLpzudTUVHbt2qU1fFNOEhISOHToEIcOHcp12fwei9LsuZjy8PDI9k1IqVKl8PDw0GpbX61aNbZs2ZKnZm5VqlThl19+ee1aX0gfCy+78TUzGzJkiFaTilfZ29szfvz4185TXk2cOJFvv/02yyYhr8PCwoIZM2ZkO1abqampRsD6OsaPH5/jd2s2NjYMHTo013QGDhzI/Pnz8/wGrmzZsm+keU5uFi1axNChQ/M8KH3GuLwZXF1dc/zOfdy4cRpjI2bHycmJypUr5ykPAFOmTMm2AxyFQsGkSZPylV5evc2/65gxYzTG0i2o/F7/3ub59qrCOpYKoiD3iIJ43fPN0NCQNWvW5HjsT506VWu9zAwMDFi3bp3GuLP5zYu+vj6rV69Wj4Ne1DVu3FgrsHhV5cqVWbp0ab7Tbd68eY73hJo1a7JixQqNVgMZL0KyU79+/UJ5mZ5Xc+fOzfGTrU6dOuXpe+5vv/2WsWPH5qlvk2HDhmm8SCxsQ4cO5bvvvsvT50Q9e/Zk5cqVBW7Z0bp16xyPrawUpXM5r+ts27YtX71aF6YyZcrw66+/5vmeqFAoCuWanZ2xY8fmedmqVauydevWPA2NCOkvPAo60kP9+vW1XlzlRmp+i6l27drh7+/PunXrOHnyJDExMZQtW5a2bdsybty4bLvBt7KyYs+ePezfv59Dhw5x+fJlnjx5QlpaGqamplhbW9OxY0d69+6t1fX+61ixYgU///wzv//+O3fv3tXqzCeDgYEBmzZt4tdff2XPnj3cunULfX19LC0tcXZ2ZtCgQVrDqLxpI0eOpFevXurxQSMiIoiLi8PAwABzc3Pq16+Pvb19vptlDBo0CEtLSzZv3sz//vc/Xr58SYUKFWjXrh1ffvllgS7mWdHT0+Onn36iQ4cOeHl5qWvZa9asiaOjI0OHDs1zk8++ffvi4OCAj48PJ0+e5Pr16zx79kx9/NSoUYPGjRtjb2+PnZ1dob80yAsDAwNmzZrFwIED8fHx4dy5c9y5c4f4+Hj09fUxMzOjdu3a2NjY0K5dO60bX7Vq1fD392ft2rUcPXqUR48eYWxsjLW1NcOGDaN9+/Z56rTFxMQELy8vVq9ezd9//01UVFS2Y1VD+o3Yx8eH1atXc+zYMWJiYihTpgwtWrTg888/p1mzZvl6q5ofr/N3/eKLL7CxseH8+fOEhITw+PFjYmJi1GNLVqlShWbNmtGnT598jVGdk4Jc/97W+faqwjqWCqKg94j8et3zDaB27drs2bOH9evXExQUxMOHDzE2NqZZs2Z8/vnntGrVKk/fvBsbG/PTTz/x2Wef4efnx/nz57l//z7Pnz9Xf2ZQu3ZtWrZsSYcOHbLsXMbIyIjFixczYsQIdu/ezfnz54mMjOT58+cYGxtToUIFmjVrRqdOnQql/F7XlClTaNSoEdu2bePKlSuoVCoqVapEx44dGTNmjMZ3dfkxa9Ys2rRpw7Zt27h8+TIvXrygcuXKdO/endGjR2t9vqBQKFi2bBmtW7dm586dXL9+HYVCQdWqVenevTsjR47MclzgN8XIyAhPT0+2b9+Ov78/N27cQE9Pj7p169KnTx/69u3LjBkzck1HR0eHr7/+mk8++QRvb2+Cg4PVx0PG9e0///kP/fv3z3HYs8IyePBgOnXqhLe3NydPnuTmzZvEx8dTokQJKlasSPPmzXFxcaF58+Za69rb2+Pp6ck///zDhQsXePDgAU+ePFE/z1SoUIEGDRrQvXt3unbtmucXWq8qSudyXlSvXp2dO3dy7NgxDhw4wMWLF3n8+DFJSUmYmppSqVIlWrVqhaOjY4HSz02FChX49ddfOXnyJIGBgeqa6Iz7p4WFBXXr1uU///kPH3/8sbo59JvQpUsXfv75Z7Zs2cLly5eJi4vLctSJDLVq1WL37t0cOXKEgwcPqu//iYmJ6ubR9erVo1WrVjg4OFCuXDmNdbdv38758+e5cOECkZGRxMTE8OzZM/T09ChXrhz16tWjU6dO9O7dO9/Pkoq0otD/uHgtvr6+WhfpjABGCCGKM7n+5U7KSAghhEgnzZ6FEEIIIYQQQhR7EvwKIYQQQgghhCj2JPgVQgghhBBCCFHsSfArhBBCCCGEEKLYkw6vhBBCCCGEEEIUe1LzK4QQQgghhBCi2JPgVwghhBBCCCFEsSfBrxBCCCGEEEKIYk+CXyGEEEIIIYQQxZ4Ev0IIIYQQQgghij0JfoUQQgghhBBCFHsS/AohhBBCCCGEKPYk+BVCCCGEEEIIUexJ8CuEEEIIIYQQotiT4FcIIYQQQgghRLEnwa8QQgghhBBCiGJPgl8hhBBCCCGEEMWeBL9CCCGEEEIIIYo9CX6FEEIIIYQQQhR7EvwKIYQQQgghhCj2JPgVQgghhBBCCFHsSfArhBBCCCGEEKLYk+BXCCGEEEIIIUSxJ8GvEEIIIYQQQohiT4JfIYQQQgghhBDFngS/QgghhBBCCCGKPQl+hRBCCCGEEEIUexL8CiGEEEIIIYQo9iT4FUIIIYQQQghR7EnwK4QQQgghhBCi2NN71xkQojhJS0sjKSnlXWejSDEw0JUyyUTKRJuUiTYpE21SJtqkTLRJmWiTMtFUooSEQB8qRVpaWtq7zoQQxUVaaioKHWlQIYQQQgiRFykJiTxRJr3VbZYvb/JWtyeKDnntIUQhUujocNfOjtT4+HedFSGEEEKIIk3H2Jhqp06hiE9CquPE2yDB73vMyckJgOTkZG7evImVlRUAlpaWLF++XGv5sLAwbty4Qc+ePXNNOzIyEmdnZ86dO5fl/MOHD7Ny5UoAoqOjSUlJwcLCAoCRI0fSu3fvguzSazt9+jTDhw9n8eLFODs7FygNX19fmjZtSu3atQu0fmp8PGkS/AohhBBC5Cj1XWdAfHAk+H2PBQQEAP8XqGb8zk5YWBhBQUF5Cn5z07FjRzp27AiAh4cHcXFxuLq6ai2nUqnQ03t7h5mPjw92dnbs3r27wMGvn58fpUuXLnDwK4QQQgghhCh6JPgthvz9/dm0aRMAlSpVYt68eejp6bFy5UqUSiVOTk40bdoUNzc3vvnmG27evElycjKVKlVi/vz5lC9fvsDbDg4Oxs3NjaZNmxIaGsrYsWNRqVRs2bKF5ORkUlNTmTRpEg4ODgAMHTqURo0acfHiRR49eoS9vT1ubm4A7Nq1i19++QV9fX1SU1Nxd3enadOm2W47Li6OY8eOsX//fnr37s3t27epUaMGANOnT0dfX5+7d+9y584dbG1tGThwIEuWLOH+/ft06tSJGTNmsGvXLi5fvsyCBQvw8PBg8uTJtG/fvsDlIYQQQgghhCgaJPgtZsLDw1myZAm+vr5YWFiwdu1aXF1d2bhxIxMnTiQoKIg1a9aol3d1dcXMzAyAn3/+GQ8PD3XwWVARERHMmTOHBQsWAPD06VN69eqFQqEgMjKSAQMG0LZtWwwMDAC4c+cOW7ZsQaVS0aNHDy5cuICNjQ2LFi3iwIEDVKhQgeTkZJKScu4MITAwkLZt21K+fHl69+7N7t27mTx5skbZbNmyBYVCQc+ePYmLi2Pz5s0kJyfTqVMn+vbtS79+/dizZw/Dhw+nU6dOr1UOQgghhBBCiKJDuqUtZoKDg2nXrp36+9tBgwZx+vRpUlKy7t4+MDAQFxcXevXqxa5du7h69epr56FatWq0atVK/TsyMpJRo0bRq1cv/vvf//Ls2TPu3r2rnt+jRw/09PQwNDSkQYMG3LlzBwA7Ozu+/fZbfv31VyIjIzEyMspxu7t376ZPnz4A9OnTBz8/P4397tixIyVKlMDAwAArKyvatm2Lvr4+pUqVonbt2ty+ffu1910IIYQQQghRNEnNbzGnUCiynXfu3Dm2bt2Kt7c35cqV0+jE6nWUKlVK4/fkyZP55ptv6NatGwCtWrXSqMUtUaKE+v+6urrqgNXDw4PLly9z5swZvvjiCyZNmpTt98phYWFcu3aN2bNnq/f56dOnHD9+nI8//hhAXdOcsZ3M21WpVK+z20IIIYQQQogiTILfYsbW1pZ169YRFRWFhYUFXl5e2NnZoauri7GxMUqlUr1sXFwcRkZGmJqakpSUhLe39xvJU1xcHFWrVgXSO+l69uxZruuoVCru3btH48aNady4MU+fPuXSpUvZBr8+Pj589tlnTJkyRT1tx44d+Pj4qIPfvDIyMtIoJyGEEEIIIcT7T4LfYsbKyoqpU6cyatQoIL3DK3d3dyC9GfHmzZtxdHTExsaG2bNns2fPHrp164apqSn29vZERUUVep5mzpzJxIkTKV26NK1bt6Zy5cq5rpOamsrMmTN59uwZurq6mJmZsXDhwiyXTUxMJDAwkK1bt2pM7969Oz/88APR0dH5yu+AAQNYtGgRnp6eBerwSsfYWLruF0IIIYTIhY6x8bvOgvjAKNLSZEhpIQpLWmoqCh35lF4IIYQQIi9SEhJ5osy5U9PCVr68yVvdnig6pOZXiEKk0NEhJkaJvFJKp1BAuXImUiavkDLRJmWiTcpEm5SJNikTbVIm2op6mRTFPIniS4JfkaOYmBg+//xzren29vZMmzbtrefHxcVFq+fqOnXqsGzZsreeFyGEEEKI4kKCUPEhkGbPQhSi1NRUdKTZsxBCCCHeMwlJiSifvd3mx++KNHv+cEnNrxCFSEdHB+u51igTpLdoIYQQQrwfTAxNCJ0bSrwiSWqARbEmwe8HwsnJCYDk5GRu3ryJlZUVAJaWlixfvlxr+bCwMG7cuJHt0EKvioyMxNnZmXPnzmU5/9Xxg6Ojo0lJScHCwgKAkSNH0rt374Ls0muJiYlh6dKlnDlzBhMTExQKBV27dmXs2LEEBweTmJjIRx99VKC0lQlKlIkS/AohhBBCCFGUSPD7gQgICAD+L1DN+J2dsLAwgoKC8hT85qZjx4507NgRAA8PD+Li4nB1ddVaTqVSoaf35g/JhIQEhgwZQo8ePfjjjz/Q1dXl5cuX7Ny5E4AzZ84QFxdX4OBXCCGEEEIIUfRI8PuB8/f3Z9OmTUD6mMDz5s1DT0+PlStXolQqcXJyomnTpri5ufHNN99w8+ZNkpOTqVSpEvPnz6d8+fIF3nZwcDBubm40bdqU0NBQxo4di0qlYsuWLSQnJ5OamsqkSZNwcHAAYOjQoTRq1IiLFy/y6NEj7O3tcXNzA2DXrl388ssv6Ovrk5qairu7O02bNs1yu4GBgRgZGTFhwgT1tJIlSzJ8+HDCwsLw8vIiJSWFM2fO0LlzZ8aPH1/gfRRCCCGEEEIUDRL8fsDCw8NZsmQJvr6+WFhYsHbtWlxdXdm4cSMTJ04kKCiINWvWqJd3dXXFzMwMgJ9//hkPDw918FlQERERzJkzhwULFgDw9OlTevXqhUKhIDIykgEDBtC2bVsMDAwAuHPnDlu2bEGlUtGjRw8uXLiAjY0NixYt4sCBA1SoUIHk5GSSkrLvsCE0NJRmzZplOa9BgwZ8+umn2dZOCyGEEEIIId5PEvx+wIKDg2nXrp36+9tBgwaxevVqraGEMgQGBhIQEEBSUhKJiYmULVv2tfNQrVo1WrVqpf4dGRnJlClTiIqKQldXl2fPnnH37l1q164NQI8ePdDT00NPT48GDRpw584dbGxssLOz49tvv+Xjjz/mo48+wtLS8rXzJoQQQgghhCg+ZEwWoaZQKLKdd+7cObZu3cqGDRvYu3cv06dPJzEx8bW3WapUKY3fkydPpl+/fuzdu5eAgABKlSqlUYtbokQJ9f91dXXVgbqHhwfffPMNKpWKL774gn379mW7TWtray5evPjaeRdCCCGEEEK8PyT4/YDZ2tpy4sQJoqKiAPDy8sLOzg5dXV2MjY1RKv+vx+K4uDiMjIwwNTUlKSkJb2/vN5KnuLg4qlatCqR30vXs2bNc11GpVNy5c4fGjRszcuRIunbtyqVLl7JdvlevXsTFxWnUcickJLBlyxYAjI2NiY+PL4S9EUIIIYQQQhQV0uz5A2ZlZcXUqVMZNWoUkN7hlbu7OwB2dnZs3rwZR0dHbGxsmD17Nnv27KFbt26Ymppib2+vDpoL08yZM5k4cSKlS5emdevWVK5cOdd1UlNTmTlzJs+ePUNXVxczMzMWLlyY7fIlS5Zk27ZtLFu2jM6dO2NkZASAo6MjAJ06dSIgIAAnJ6cCdXhlYigDpwshhBDi/SHPLuJDoUhLk6GshSgsqamp6OhIgwohhBBCvF8SkhJRPsu+w9DipHx5CfY/VFLzK0Qh0tHR4ckTJfJKKZ1CAWZmJlImr5Ay0SZlok3K5P9k7L9CAeXKmRATI2WSQcpEm5SJtryWiZSX+BBI8CsKTUxMDJ9//rnWdHt7e6ZNm/bW8+Pi4qLVc3WdOnVYtmzZG9tmamoqZmbyNjEzKRNtUibapEy0SZlo10alpclDemZSJtqkTLRJmQghzZ6FKHTWc61RJihzX1AIIUSOTAxNCJ0bSnR0+jXV3NyE6Gip0cugUEiZZCZlok3KRJs0e/5wSc3va3JycgIgOTmZmzdvYmVlBYClpSXLly/XWj4sLIwbN27Qs2fPXNOOjIzE2dmZc+fO5bjcnTt3WLp0KZcvX8bU1BQdHR0GDBhAv379CAoKwtzcnGbNmuW6vZMnT7Jq1SoePXpE6dKlMTExYcKECbRs2RIHBwdWr15NgwYNck3ndaWlpbFx40Z2796NQqEgNTWVPn36MGrUKK3vaVeuXMnq1avx9/fPNW8REREsXryYGzduAFCzZk2mTZtG3bp1Afjzzz9ZuXIl4eHhDBw4EFdX1wLlX5mgRJkowa8QQgghhBBFiQS/rykgIAD4v0A143d2wsLCCAoKylPwmxePHz9m0KBBTJw4kZUrVwLw7Nkz9u/fD0BQUBD169fPNfg9efIk3377LStXrqR58+YA3Lp1i6tXrxZKPvPjp59+4uzZs+zYsQMzMzOePHnCf//7X549e8bUqVPVy126dImQkBCqVKmSa5pRUVEMGTKEmTNnqnt13rt3L0OHDiUgIAALCwtq1KjBggULOHDgAC9evHhj+yeEEEIIIYR4+yT4fUP8/f3ZtGkTkD6E0Lx589DT02PlypUolUqcnJxo2rQpbm5ufPPNN9y8eZPk5GQqVarE/PnzKV++fJ62s337dlq0aEH//v3V08qUKcPAgQM5duwYR44c4e+//8bPz48hQ4bQr1+/LNNZtWoVX375pTrwhfSa0Zo1a6p///HHH8ydO5fHjx/Tt29fxo0bB8DQoUNp1KgRFy9e5NGjR9jb2+Pm5gbAo0ePmD59Og8fPqRixYqUKVOGWrVqMWHChCzz8fz5c3755Rf8/PwwMzMDwMzMjHnz5uHs7MyXX36JsbExL1++xM3NDQ8PDwYPHpxrOe3YsYNWrVqpA19IH+/30KFDbNu2jW+++QZLS0sADh06lGt6QgghhBBCiPeLjMnyBoSHh7NkyRI2btxIYGAgNjY2uLq6Uq5cOSZOnIitrS0BAQHqANHV1RVfX18CAwNp2bIlHh4eed5WaGgoNjY2Wc5r3749Dg4OjBw5koCAgGwD39zSyaBUKvH29sbHx4dNmzZpjPN7584dtmzZwt69e/nrr7+4cOECAO7u7jRr1oz9+/ezePFizpw5k+M2IiIiMDAwoE6dOhrT69SpQ4kSJYiIiABgyZIlDBw4kEqVKuWYXoYrV65kuX82NjaEhYXlKQ0hhBBCCCHE+0uC3zcgODiYdu3aYWFhAcCgQYM4ffq0Vs/DGQIDA3FxcaFXr17s2rXrnTQ1zotevXoB6TWx1apV4+7du+p5PXr0QE9PD0NDQxo0aMCdO3cAOH36NH369AGgfPnydOjQIdftKBSKbOeVKFGCv//+m/v376vTfV2GhoaFko4QQgghhBCi6JLg9y3IKZg7d+4cW7duZcOGDezdu5fp06eTmJiY57Stra3VtayvIy/plChRQv1/HR0djWD+1Xm6urrZBvo5lQVA7dq1SUxM5Pr16xrTr1+/jp6eHrVq1eL06dOEhobi4OCAg4MDDx8+ZPTo0Rw5ciTbdBs2bJjl/l24cCHXGm8hhBBCCCHE+0+C3zfA1taWEydOqJsFe3l5YWdnh66uLsbGxiiV/9cTcFxcHEZGRpiampKUlIS3t3e+tjVo0CDOnj3L7t27NdL08vICwNjYmPj4+FzTGTduHGvXruV///ufetqdO3c4ePBgvvKTWevWrfHz8wMgOjqaP//8M8fljYyMGDZsGN999x1PnjwB4OnTp3z33XdMmTIFAwMDvvnmG06cOMGRI0c4cuQIFStWZMOGDTg4OGSb7qBBgwgODiYwMFA9be/evURERDBgwIDX2kchhBBCCCFE0ScdXr0BVlZWTJ06lVGjRgHpHV65u7sDYGdnx+bNm3F0dMTGxobZs2ezZ88eunXrhqmpKfb29hrf0uamQoUK7Nixg2XLlrF69WqMjIzQ19dn0KBBAPTu3ZsZM2YQFBTE4MGDs/3ut23btixcuJDFixcTHR2NoaEhZmZm2XZMlVeurq5MmzaNHj16UKFCBZo0aYKJSc5jq33zzTds3LiRgQMHAnDv3j1mzZqV4zfLubGwsGDr1q388MMPrFixghcvXlC6dGl27dqFsbExAKdOnWLatGnEx8eTlpbG77//zpw5c+jYsWO+tmViKGPHCSFEYZDrqRBCiMKkSEuT4a7Fm5OQkICenh56eno8ffqUAQMGsGTJEpo2bZrnNDw9Pdm6dSu//vorVatWLZR8PXjwgHHjxtGhQwe++uqrQkkTIDU1VWssYiGEEAWXkJSI8lkSCgWYm5sQHa1EnlzSSZlokzLRJmWirXx5ebH2oZLgV7xRV69eZdq0aaSlpZGcnMyAAQMYMWLEu87WG/XkidxcMigUYGZmImXyCikTbVIm2gpaJsWx/DL2SR7gtUmZaJMy0SZlok2C3w+XBL/vgZiYGD7//HOt6fb29kybNi3P6Rw7dowff/xRa/qYMWPo0aPHa+Uxv1atWpXleLoeHh5Ur169QGkWVjm9Dqn5FUK8Sxm1pMWRPMBrkzLRJmWiTcpEmwS/Hy4JfoUoZNZzrVEmKHNfUAghCpGJoQmhc0OL7QOuPMBrkzLRJmWiTcpEmwS/Hy7p8OotcnJyAiA5OZmbN29iZWUFgKWlJcuXL9daPiwsjBs3btCzZ89c046MjMTZ2Zlz585lu0xwcDCjR4/G0tKS1NRUDA0NcXV1pVmzZgXan9w4ODiwevVqGjRokO0yUVFRfP311+zYseON5KFevXpYWVmho6NDYmIibdq0YebMmejq6ua43vTp06lfv36BmmgrE5QoEyX4FUIIIYQQoiiR4PctCggIAP4vUM34nZ2wsDCCgoLyFPzmlaWlpXq727ZtY+bMmezfv7/Q0s8vCwuLNxb4Zti+fTulS5cmKSmJvn37cuLECTp06PBGtymEEEIIIYQoWuTjxCLA398fR0dHHB0d+eKLL4iKiiImJoaVK1cSHByMk5MT3333HZA+DJCLi4t62cePHxd4u3Z2dty/f1/9+8SJEwwcOBAXFxf69u3L6dOnAfjss880xvsNDg7G2dkZSP/Odvz48Tg6OtKrVy/1+MKv+ueff3B0dNSYNnToUIKCgoiMjKRly5bq6fXq1WPdunX07dsXBwcHjfGLz58/j5OTE46OjsyYMYPevXsTHByc5/1NTEwkKSmJ0qVLA+lDGw0YMABnZ2d69uzJrl278pyWEEIIIYQQ4v0iNb/vWHh4OEuWLMHX1xcLCwvWrl2Lq6srGzduZOLEiQQFBbFmzRr18q6urpiZmQHw888/4+HhgZubW4G2ffDgQXVHV3fv3mXVqlVs2rQJY2Njbt++zeDBgzly5AguLi74+fnRrVs3AHx9fenTpw8A8+bNw9LSklWrVhETE4OLiwv169fXaErdokULkpKSCAkJoXHjxty9e5ebN2/SoUMHHj58qJUvAwMDfHx8iIiIoG/fvjg5OZGamsrXX3/N4sWLad26NadPn8bX1zdP+zl48GAUCgV37tyhS5cuNG/eHICGDRuyY8cOdHV1iY2N5ZNPPqFdu3ZUrFixQOUphBBCCCGEKLok+H3HgoODadeuHRYWFgAMGjSI1atXk5KSkuXygYGBBAQEkJSURGJiImXLls3X9m7evImTkxPR0dGoVCp1befx48fVAW8GhULB/fv36dy5M+7u7jx69AgjIyP+/PNPpk+fDqTXnk6ZMgWAcuXK0blzZ06ePKn1HbGLiwu+vr40btwYPz8/HB0d0dPL+vDLqCWuXbs2enp6REdHExsbi66uLq1btwagdevWee4VOqPZ88uXL5kwYQJbt25l6NChxMbG4urqyq1bt9QBcHh4uAS/QgghhBBCFEPS7LmIUSgU2c47d+4cW7duZcOGDezdu5fp06eTmJiYr/Qzvvn9888/6dy5M1OmTCGjw+82bdoQEBCg/nfixAlq1qyJoaEh3bp1IyAggIMHD2Jra5tt0J1d/p2dnTlw4AAJCQn4+/vj4uKSbR5LlCih/r+Ojg4qlSpf28pOyZIl+fjjjzlx4gQAc+bMoUWLFuoXCjVr1iQpqXgOESKEEEIIIcSHToLfd8zW1pYTJ04QFRUFgJeXF3Z2dujq6mJsbIxS+X+9BsfFxWFkZISpqSlJSUl4e3sXeLv6+vq4urry8OFDgoKCaNu2LSdPnuTq1avqZS5duqT+f58+ffD19cXPz0/d5BnSvxvOqD1+8uQJhw4dok2bNlrbs7CwoHHjxixYsIBy5cpRt27dfOW3Vq1aqFQqzpw5A8CZM2e4fft2vtJISUnhzJkzWFpaAunlWblyZRQKBWfPntXYdyGEEEIIIUTxIs2e3zErKyumTp3KqFGjAKhUqRLu7u5AemC5efNmHB0dsbGxYfbs2ezZs4du3bphamqKvb29OmguiJIlS/L111/j4eFBQEAAy5YtY86cObx8+ZLk5GQaNmzIsmXLAGjSpAm6urrcvn2btm3bqtOYNWsWc+fOxdHRkbS0NMaOHUvTpk2z3J6LiwuTJk1i7ty5+c6rgYEBP/74I25ubqSlpWFtbY2lpaW686qcDB48GB0dHZKTk6lfvz7jx48H0jsP+/7771mzZg0NGjTINt/5ZWIoY8cJId4+ufYIIYQQOVOkpclw1+L9EB8fj7GxMZBeKz1u3DgOHTpEyZIl33HO/k9qaio6OtKgQgjxbiQkJaJ8Vjw/31AowNzchOhoJfLkkk7KRJuUiTYpE23ly8vLwg+V1PyK98Yff/yBp6cnaWlp6Onp8cMPPxSpwBfSv1GOiZGbSwaFAsqVM5EyeYWUiTYpE20FLRMpPyGEECJ7EvwWMzExMXz++eda0+3t7Zk2bdo7yFHhcXFxybKjrLFjx/LgwQONaaVLl2br1q1vK2tCiEKQlibBW2ZSJkIIIUThkWbPQhQiafYsRMElJCeijC2eTXbzS5opapMy0SZlok3KRJuUiTZp9vzhkppfIQqRjo4O1nOtUSYoc19YCKFmYmhC6NxQ4hVJ8nAmhBBCiDfigw1+nZycAEhOTubmzZtYWVkB6ePgLl++XGv5sLAwbty4Qc+ePXNNOzIyEmdnZ86dO5ftMsHBwYwePRpLS0tSU1MxNDTE1dWVZs2a5Zh2cHAwCxYsICAgINc8nDhxgoEDB6qnjR49mhkzZlCrVq1c9yE/cttfJycntm/fru6sKr9iYmJYunQpZ86cwcTEBIVCQdeuXRk7duzrZDtbwcHBJCYm8tFHHxVofWWCEmWiBL9CCCGEEEIUJR9s8JsRPGYEbrkFk2FhYQQFBeUp+M0rS0tL9Xa3bdvGzJkz2b9/f6Gkfe/ePby8vDSC3w0bNhRK2vmVW9nmJCEhgSFDhtCjRw/++OMPdHV1efnyJTt37izEHGo6c+YMcXFxBQ5+hRBCCCGEEEXPBxv8Zsff359NmzYB6WPuzps3Dz09PVauXIlSqcTJyYmmTZvi5ubGN998w82bN0lOTqZSpUrMnz+f8uXLF2i7dnZ2LF26VP37xIkTrFmzhsTERHR0dJgyZQqtW7fWWEelUjFmzBiePn1KYmIi9evXZ968eZQqVYo5c+Zw//59nJycqFSpEuvWrcPBwYHVq1fToEEDbt++zZw5c4iJiUFHR4cJEybQqVMnAOrVq8fXX39NUFAQT5484b///S99+vQhNTUVd3d3Tp06hb6+Pnp6evz222/q/KxcuZI///wTpVLJrFmzaN++vTq9s2fPUrp0aRwcHOjatSvBwcEolUoGDBigHuM4K4GBgRgZGTFhwgT1tJIlSzJ8+HAAnj9/jru7OyEhIQB069ZNPY7v0KFDGT58uHq/Jk6cSIcOHXBxcWH69OkYGBhw+/ZtHj58SN26dfnxxx+JiIjAy8uLlJQUzpw5Q+fOndXpCSGEEEIIId5fEvy+Ijw8nCVLluDr64uFhQVr167F1dWVjRs3MnHiRIKCglizZo16eVdXV8zMzAD4+eef8fDwwM3NrUDbPnjwID169ADg7t27rFq1ik2bNmFsbMzt27cZPHgwR44c0VhHV1eXpUuXUrZsWdLS0pg7dy7btm3jiy++4Pvvv8+xefSUKVPo06cPn376Kbdu3WLAgAE0aNCAKlWqAGBgYICPjw8RERH07dsXJycnwsPDOXXqFPv27UNHRwelUom+vj4ASqWSevXqMXHiRI4fP878+fPVwW9mMTEx7N69m6dPn+Li4kLz5s1p3rx5lsuGhobm2BR8zZo1JCUlsWfPHhISEhg0aBC1atVSl2VOwsLC2LJlCwYGBgwePJg//viDXr168emnnxIXF4erq2uuaQghhBBCCCHeDxL8viI4OJh27dphYWEBwKBBg1i9ejUpKSlZLh8YGEhAQABJSUkkJiZStmzZfG3v5s2bODk5ER0djUqlYteuXQAcP35cHfBmUCgU3L9/X2P9tLQ0PD09OXbsGCkpKSiVSmxsbHLdbnx8PFeuXFHX2tasWZPmzZtz7tw5dfDr6OgIQO3atdHT0yM6Oppq1aqRkpLCzJkzsbW1pX379uqejUuUKEGXLl0AsLGx4e7du9luv2/fvigUCszMzOjcuTMnT57MNvjNzalTp5g2bRo6OjqUKlUKZ2dn/v777zwFv507d1aPE9ykSRPu3LlToDwIIYQQQgghij4JfnOgUCiynXfu3Dm2bt2Kt7c35cqV4/Dhw6xcuTJf6Wd885ucnMz333/PlClT8Pb2BqBNmzYsW7ZMa52oqCj1/wMDAwkODmbbtm0YGxuzZcsWTp8+na88ZMi8ryVKlFD/X0dHB5VKhYmJCXv37uXMmTMEBwezbNkytm/fjq6uLgYGBuo0dHR0sn1hkJdtv8ra2rrA3/fq6upq5CMxMVFjvoGBQbbLCiGEEEIIIYoXGZD0Fba2tpw4cUIdYHp5eWFnZ4euri7GxsYolf/Xg29cXBxGRkaYmpqSlJSkDloLQl9fH1dXVx4+fEhQUBBt27bl5MmTXL16Vb3MpUuXtNaLi4vD1NQUY2Nj4uPj8fPzU8/LnN9XGRsb07BhQ3x9fQG4ffs2//zzD//5z39yzOeTJ0948eIFbdu2ZfLkyVStWpXr16/ne38z8hkbG0tQUBB2dnbZLturVy/i4uI0auATEhLYsmULkP6ttI+PD2lpabx48YI9e/bQpk0bAKpXr87FixeB9Kbk//zzT57yl1GeQgghhBBCiOJDan5fYWVlxdSpU9UdMFWqVAl3d3cgPcjavHkzjo6O2NjYMHv2bPbs2UO3bt0wNTXF3t5eo1Y2v0qWLMnXX3+Nh4cHAQEBLFu2jDlz5vDy5UuSk5Np2LChVk2ws7Mzhw8fpmvXrpiZmdGiRQt10+h69epRt25devXqRdWqVVm3bp3GukuXLmXOnDls27YNhULB/PnzqVy5co55fPDgAbNnzyY5OZnU1FSaN2/ORx99lO/9Llu2LC4uLiiVSgYPHpxjk+eSJUuybds2li1bRufOnTEyMgL+r1n2uHHjcHd3V//u1q2busnz6NGjmTRpEo6OjtSpU4emTZvmKX+dOnUiICAAJyenAnV4ZWIoA6cLkV9y3gghhBDiTVOkpaWlvetMiA/Hqz1OF0epqanq76CFEPmTkJyIMjbpXWejSFAowNzchOhoJXKXTidlok3KRJuUiTYpE23ly8sL1w+V1PwKUYh0dHR48kRuLhkUCjAzM5EyecWHWCa57adCAeXKmRD/TAJfIYQQQrw5Evy+QTExMXz++eda0+3t7Zk2bdo7yNG7l3m4pgwuLi5aHU7VqVMny06/irLU1FTMzORtYmZSJto+pDJJSEpEKYGtEEIIId4xCX7foHLlymU7zq7QlNH51vtOR0cH67nWKBOy7mxMiA+NiaEJoXNDiVckfTA13UIIIYQomopt8FuvXj3Onj1L6dKl1dNe/d7U09OTnj17Ur58eQB+++03nj9/zqhRo/D19SUoKIg1a9YQEhLCpk2bWL58eaHm702lm+HkyZOsWrWKR48eUbp0aUxMTJgwYQItW7Z8rXQXL15MqVKlmDBhQrbLDB06lHv37mFiYkJCQgLdunXj66+/fq3tFpZt27Zx+fJlFi1axOHDhwkODmbmzJmFug1lghJlogS/QgghhBBCFCXFNvjNzZYtW7C1tVUHvwMHDsxyucaNG7+RAPVNpQvpge+3337LypUr1T0p37p1S2PopAwqlQo9vcI/DGbOnEmnTp149uwZn3zyCU2bNsXBwUFjmZSUFHR1dQt923nVsWNHOnbs+M62L4QQQgghhHh7PsjgN6NGdNKkSRgaGrJo0SKCgoKIi4vD1dVVY9ng4GAWLFhAQEAAu3btYtu2bep54eHh/Prrr1haWjJ58mSeP39OYmIitra2zJo1S93r788//0xgYCAKhQJDQ0N+/fVXLl26pE4XwN/fn02bNgHpQyzNmzcPCwsLfH192bNnD2ZmZvz777/o6+uzYsUKqlWrluP+ffnllxpDCNWsWZOaNWsC6TXg3bt3Jzg4mBo1arBo0SJWrFjB6dOnSU5OpmbNmri5uVGmTBkePXrEjBkzePDgARUqVKBs2bLUqlUrz2VdpkwZGjduzM2bN/H19cXPzw9TU1Nu3bqFm5sb8fHx/Pjjj6hUKsqUKcPcuXOpU6cOwcHBzJs3jxYtWnD+/HkAlixZgqenJ6GhoRgaGrJq1SosLCwA2LRpEwcOHCAlJQUzMzPc3NyoUqUK8fHxzJo1i7CwMMzMzKhbt646b6/W8ANs3LgRPz8/dHR0sLKyYu7cuZiYfDjfZQohhBBCCFGcfZBjsowfP54KFSqwfPlyAgIC8jzsTr9+/QgICCAgIIBu3bphb29P8+bNKV26NOvWrVMHqvfu3ePAgQMA+Pn58ccff7Bjxw727NnDhg0bMDAw0Eg3PDycJUuWsHHjRgIDA7GxsdEIwkNCQvj6668JDAzE3t6eDRs25JjP0NBQbGxsclwmNjaWXbt2sWzZMjZt2kTJkiXx8fEhICAAKysrda20u7s7jRs3Zv/+/SxevJhTp07lqawyPHz4kH/++Qdra2sALl26pN6X6tWrM2XKFBYtWkRgYCD9+/dn4sSJZIy+dePGDfr160dgYCAdO3Zk+PDhjB49msDAQBo1aoSnpycAgYGB3Lx5E29vb/z8/HB0dOT7778HYPXq1RgYGHDw4EF+/vlnzp49m2U+jx07xu7du/ntt98IDAykVKlSLF26NF/7KoQQQgghhCi6PriaX4VC8dpp+Pv788cff7B161b09PRITk5m6dKl/PPPP6SlpfHkyRPq1q1Lz549OXr0KJ9++qm6BrFMmTJa6QUHB9OuXTt1LeagQYNYvXq1uvfjZs2aqWt6mzVrplH7XFCffPKJuiyCgoJQKpX88ccfACQnJ1OlShUATp8+re6Z2sLCQqvpcnYWLFiAh4cHenp6jBs3jtatW+Pr64uNjY265vjixYtYWVlRr149AHr37o2bmxtRUVEAVK9enUaNGgHQqFEjatSoQe3atQFo0qQJhw4dUuc/JCQEFxcXIL3H5QynT59mxowZKBQKTExM6NWrF3fv3tXK76lTp+jRo4f6G/GBAwfy1Vdf5WlfhRBCCCGEEEVfsQ1+zczMiI2N1ejw6unTp5iZmb1WuqdOnWLNmjVs27YNY2NjAH755RdiYmLYtWsXJUqUYOHChSQmJhZ4G5kD9BIlSqj/r6urqzUkUGbW1tZcuHCBhg0bZruMkZGR+v9paWnMnj2btm3b5jtv2cn45jezUqVK5Wl90N7vV3/r6OioyyEtLY0xY8YwYMCAXNPMa/4L4yWJEEIIIYQQougots2e27Zti5eXl/q3v78/VatWpUKFCkB68KdU5q9H3mvXruHq6srq1avV6QDExcVRvnx5SpQowePHjzl48KB6noODA15eXuptxcXFaQWvtra2nDhxQl3j6eXlhZ2dXYE7gxo3bhxr167lf//7n3ranTt3NPL1qk6dOuHp6cnLly8BePnyJf/++y8AdnZ27N69G4BHjx5lO05vQTRr1ozw8HDCw8MB2LdvHxYWFuoa8Lzq1KkTXl5exMbGAuk111euXFHn39fXl7S0NOLj49m3b1+WadjZ2XHgwAHi4+OB9L9BmzZtCrhnQgghhBBCiKKm2Nb8zpw5kwULFuDo6IiOjg7m5uasWLFCPX/YsGHMnj1b3eFVXnh6evLixQumTJminubu7s6wYcOYOHEiPXv2pEKFCtjb26vnOzs78+jRIz799FN0dXUpVaoUv/zyi0a6VlZWTJ06lVGjRgHpHV65u7sXeN/btm3LwoULWbx4MdHR0RgaGmJmZpbt8ESjR48mKSmJ/v37a0yrW7curq6uzJgxgx49emBhYUHr1q0LnK/MzMzMWLJkCdOmTVN3eLVixYp817r27t2b2NhYhg0bBqT3It2nTx8aNmzIuHHjmDVrFt26dcPMzIwWLVqQlJSklUb79u35999/GTBggEaHVwVhYiidZAmRQc4HIYQQQhQVirSM3oWEEK8tNTVV3cu3ECJdQlIiymfaL50yKBRgbm5CdLQSuSOlkzLRJmWiTcpEm5SJNikTbeXLy4vZD1WxrfkV4l3Q0dEhJkZuLhkUCihXzkTK5BUfYpl8KPsphBBCiKJNgt/31LFjx/jxxx+1po8ZM4YePXq88e2vWrVK3dvyqzw8PKhevfob374QomiRAFcIIYQQRZ00exaiEEmzZ/Ghyq1pc06kSZ42KRNtUibapEy0SZlokzLRJs2eP1xS8ytEIdLR0cF6rjXKhPz1JC7E+8zE0ITQuaHEK5LkwUoIIYQQRZYEv1lwcnIC0ofMuXnzJlZWVgBYWlqyfPlyreXDwsK4ceMGPXv2zDXtyMhInJ2dOXfuXK7L7t69m5kzZ7J9+3ZatmyZv534/zw9PenZsyfly5fPddnt27fz22+/kZKSgqGhIZaWlkyZMoXU1NQ857kwKJVKlixZwt9//42enh5GRkaMGzdOa9zgtLQ0hg8fzpUrV/KUt6NHj7Jq1Sri4+NRqVTY2dnx7bffqseCXrduHX5+fty+fZtVq1ZlOU5xnvKfoESZKMGvEEIIIYQQRYkEv1kICAgA/i9QzfidnbCwMIKCgvIU/OaHj48PdnZ2+Pj4FDj43bJlC7a2trkGvytXruTvv/9m48aNVKxYEYBTp04RHR2NmZlZgbZdEGlpaYwePZqGDRvy+++/o6enR1hYGKNHj0ZfX5/27durl/X09KR69erqMX1zcvz4cb777jvWr19Pw4YNUalULFy4kNGjR/Pbb7+ho6ODvb09PXv2ZObMmW9yF4UQQgghhBDvgHycmA/+/v44Ojri6OjIF198QVRUFDExMaxcuZLg4GCcnJz47rvvAPjmm29wcXFRL/v48eN8bevGjRtERkayePFigoKCiI+PV88bOnQoixYtYvDgwXTo0IHly5dz7NgxBg4ciIODg3oc4VWrVvHo0SMmTZqEk5MTYWFhWW7rxYsXbNy4kfnz56sDXwA7OzuaNGmi/r1y5UpcXFzo3Lkzx44dU0+vV68e69ato2/fvjg4OLB79271vPPnz+Pk5ISjoyMzZsygd+/eBAcHZ7vfp06d4v79+0yfPh09vfR3Mw0aNODLL79kzZo16uX+/fdfgoKC+OKLL/JUnmvXrmXs2LE0bNgQAD09PaZNm8aDBw/4+++/AWjSpAnVqlXLU3pCCCGEEEKI94sEv3kUHh7OkiVL2LhxI4GBgdjY2ODq6kq5cuWYOHEitra2BAQE4ObmBoCrqyu+vr4EBgbSsmVLPDw88rU9Hx8fnJycsLCwoHXr1uzbt09j/v3799myZQsBAQFs3bqVY8eOsWPHDn777TdWrlxJXFwc48ePp0KFCixfvpyAgAAaNGiQ5bauX7+Ovr4+derUyTY/SqWSevXq4evry+zZs1mwYIHGfAMDA3x8fNiwYQPu7u6oVCqSkpL4+uuvmTFjBoGBgTg5OXHt2rUc9zs0NBRra2sMDAw0ptvY2KiD9+TkZGbPno2bm1ueO5e6cuUKNjY2Wnm2trbO9qWAEEIIIYQQoviQ4DePgoODadeuHRYWFgAMGjSI06dPk5KSkuXygYGBuLi40KtXL3bt2sXVq1fzvC2VSkVAQAAuLi4A9OnTBx8fH41lunbtiq6uLmXKlKFatWp06NABhUKBhYUFZcuW5d69ewXc06yVKFGCLl26AOmB6N27dzXmOzo6AlC7dm309PSIjo7mxo0b6Orq0rp1awBat279WsMgGRoaAuk12p07d6Z27doFTiurdIUQQgghhBDFl3zzW0AKhSLbeefOnWPr1q14e3tTrlw5Dh8+zMqVK/Oc9p9//klcXByjRo0C0r+DffToEeHh4erOt0qUKKFeXkdHR+O3rq4uKpUqz9urXbs2ycnJXL9+PdvaXwMDA/U+6+joaAX9mfOT3fZzKjcAa2trtm7dSnJyMvr6+urpFy5cUNfcnj17lgcPHrB9+3ZUKhXx8fE4ODjg4+OT7ffJDRs25MKFC+pmzwBJSUmEhoYybty4HPMkhBBCCCGEeP9JzW8e2dracuLECaKiogDw8vLCzs4OXV1djI2NUSr/r3ffuLg4jIyMMDU1JSkpCW9v73xty8fHh5kzZ3LkyBGOHDnC0aNHGTFihFbtb14YGRlp5C27ZT7//HNmzZql3j+A06dPc+nSpXxvM0OtWrVQqVScOXMGgDNnznD79u0c12ndujWVKlVi4cKF6gA6LCyMX3/9la+//hqAHTt2cPToUY4cOcKOHTswNjbmyJEjOXbMNXbsWNauXatu4qxSqVi8eDGtWrWicePGBd5HIYQQQgghxPtBan7zyMrKiqlTp6prYytVqoS7uzuQ3jHU5s2bcXR0xMbGhtmzZ7Nnzx66deuGqakp9vb2GkFlTqKiojh16hQLFy7UmO7o6MiIESOYMmVKvvI9bNgwZs+ejaGhIYsWLcr2u9+vvvqKsmXLMnLkSFJSUlAoFDRo0IApU6Zk27Q7NwYGBvz444+4ubmRlpaGtbU1lpaW6qGFsqKjo8OGDRv44Ycf6Nq1KwCPHz9m586d1K9fv0D5AGjfvj3ff/89rq6uPH/+nEePHtGxY0d++OEH9TJr1qzBy8uLJ0+eEB4ejpubG/7+/vnu7drEUAZOFx8WOeaFEEII8T5QpKWlpb3rTIjiKz4+HmNjYwAuXbrEuHHjOHToECVLlszT+omJibi6uvLkyRPWrl2r0bz6dQQHBzNlyhTc3d01hk96XampqXnuhEuI4iQhKRHls6QCratQgLm5CdHRSuSOlE7KRJuUiTYpE21SJtqkTLSVLy8vbT9UUvMr3qg//vgDT09P0tLS0NPT44cffshz4Avp3xIvXbq00POV0Yy9sOno6PDkidxcMigUYGZmImXyiqJUJoW5/Xe9L0IIIYQQuZHg9x2JiYnh888/15pub2/PtGnT3sg2V61axaFDh7Sme3h4vFYvzDlxcXFR91r9qrFjx/LgwQONaaVLl2br1q0F3taxY8f48ccftaaPGTOGHj16FDjd/EhNTcXMTN4mZiZloq0olMnr1NYKIYQQQrxvpNmzEIXMeq41yoScOxkT4l0zMTQhdG5okWgGJ03ytEmZaJMy0SZlok3KRJuUiTZp9vzhkprfNyQ+Pp527drRvXt3FixYUOjpT58+nfr16zNixAj1NA8PD+Li4nB1dSU4OJjExEQ++ugjIL0jra+//podO3YAUK9ePc6ePUvp0qUZPXo0M2bMoFatWgXKi4eHB1988YX6e9wVK1ZgaWlJ7969X28ns+Dg4IC+vj6GhoYkJCTQp08fvvjii1zXCwoKwtzcnGbNmgEQEhLCpk2bWL58eaHnUZmgRJkowa8QQgghhBBFifTM84YcOHAAa2trDh06xPPnz9/69s+cOaPxTauFhYU68M1sw4YNBQ58Ib05dWJiovr3V1999UYC3wzLly8nICCALVu2sH79+jwNxxQUFMT//vc/9e/GjRu/kcBXCCGEEEIIUTRJze8b4uPjw7hx4/Dy8mL//v1ER0fz+PFjvvvuOwCeP3/Oxx9/zMGDBzExMWH+/PmcOnWKMmXK0Lx5c0JDQwv8/WtYWBheXl6kpKRw5swZOnfujLOzM87Ozpw7d05reQcHB1avXk2FChU0vkN++PAhDg4OLFy4kMWLF3PmzBlUKhXGxsbMmzePWrVqqfdn8ODB6OjosHnzZpYsWaKulX7+/Dnu7u6EhIQA0K1bN8aPHw/A0KFDadSoERcvXuTRo0fY29vj5uaW5/20sLCgVq1a3Lt3jyZNmnDq1CmWL19OYmIiycnJjBgxgn79+nHs2DGOHDnC33//jZ+fH0OGDKF69eosWLCAgIAAAPz9/dm0aROQPozVvHnzsLCwKFD5CyGEEEIIIYoeCX7fgOvXr/PgwQPatm2LSqViw4YN/PTTT7i4uDB9+nQMDAw4ePAgtra2mJmZsX37dm7fvs3evXsB8tSMNycNGjTg008/VTeBBoiMjMx1vXLlyqmDwX///ZcxY8bw2WefATB69Gh1R1z79u1j/vz5bNq0CTc3N7y9vdm+fXuW4/euWbOGpKQk9uzZQ0JCAoMGDaJWrVrqDqju3LnDli1bUKlU9OjRgwsXLmBjY5On/YyIiCA2NhZbW1sAGjZsyI4dO9DV1SU2NpZPPvmEdu3a0b59exwcHDSaiQcHB6vTCQ8PZ8mSJfj6+mJhYcHatWtxdXVl48aNecqHEEIIIYQQouiTZs9vgI+PD87Ozujq6tK+fXsiIyN58eIFDRs25PDhwwD4+fmpe0E+deoUvXv3Rl9fH319fZydnXPdhkKhyNf0/IiKimLcuHHMnz8fKysrAP7++28GDBhAr169WL16NVevXs1TWqdOnaJ///7o6OhQqlQpnJ2d+fvvv9Xze/TogZ6eHoaGhjRo0IA7d+7kmuakSZPo3r07PXv2ZMiQIZiZmQEQGxvLV199Ra9evRg+fDixsbGEh4fnml5wcDDt2rVT1/QOGjSI06dPk5KSkqd9FEIIIYQQQhR9UvNbyJKTkwkICEBPT09dk/vy5Ut8fHzo06cPvr6+NGrUiNu3b9OuXbss08hLAFu2bFliY2M1pj19+vS1m+rGx8czduxYxo8fj52dHQD3799n3rx5+Pj4UL16da5evcqQIUNeazsZMjrJAtDV1c1TwLl8+XIaNGjAyZMnGTt2LK1bt6ZevXrMmTOH9u3b4+HhgUKh4JNPPiEpKf/DuBTGCwQhhBBCCCFE0SI1v4XsyJEjVKtWjRMnTnDkyBGOHDnCzp07CQgIoFOnToSEhLB+/Xp69+6Nnl76u4fWrVuzd+9ekpOT1cFzbtq1a8fBgwfVAfCjR484fPgw9vb2ABgbGxMfH5+vvKtUKr766iu6du2Kk5OTerpSqURPT4/y5cuTlpbG9u3bNdYzMjJCqcy6d2M7Ozt8fHxIS0vjxYsX7NmzhzZt2uQrX9mxt7dn4MCB6o6r4uLiqFy5MgqFgrNnz2rUTudUHra2tpw4cYKoqCgAvLy8sLOzQ1dXt1DyKYQQQgghhHj3pOa3kPn4+ODo6KgxrXbt2lhYWPDnn3/SvXt3duzYwf79+9XzBwwYQHh4OD179qR06dI0atSIR48e5bgdOzs7hg4dyrBhw1AoFCgUCr7++msaN24MQKdOnQgICMDJyUnd4VVuzp8/z8mTJ4mOjubAgQNAemdYX331FT169KBnz56YmprSqVMnjfU+//xzPv/8cwwNDdm8ebPGvHHjxuHu7q4uk27duqm/9y0M48aNo0uXLly+fJlvvvmG77//njVr1tCgQQOaNm2qXq53797MmDGDoKAgBg8eTPXq1dXzrKysmDp1KqNGjQLSO7xyd3cvcJ5MDGXsOFH0yXEqhBBCiA+NIi1NhrsuCuLj4zE2NiY5OZkpU6ZgbW392h1fibcvNTUVHR1pUCHeDwlJiSif5f/TgMKmUIC5uQnR0UrkjpROykSblIk2KRNtUibapEy0lS8vL4A/VFLzW0R89tlnJCUlkZiYSIsWLRg2bNi7zpIoAB0dHWJi5OaSQaGAcuVMpExeUZTK5F1vXwghhBDibZLgt4jYtWuX1rRjx47x448/ak0fM2ZMoTYdLmq+++47Ll68qDXd29sbQ0PDd5Aj8aF6k8FhWpoEn0IIIYQQb5M0exaiEEmz5+LlTTQLluZn2qRMtEmZaJMy0SZlok3KRJuUiTZp9vzhkppfkSOVSsW6devYu3cvenp66Orq0qRJE6ZOnUrp0qULnK6trS27d++matWqjB49mhkzZlCrVi18fX1p2rQptWvXznH96dOnU79+fUaMGKEx/bfffuP58+fqzqvy6tX1wsLCuHHjBj179szvbqGjo4P1XGuUCVn3fi3eHyaGJoTODSVekSQPC0IIIYQQxYAEvyJHrq6uPHv2DG9vb8qUKUNaWhoHDx7k2bNnGsGvSqVSD92UXxs2bFD/38/Pj9KlS+ca/GZn4MCBr71eWFgYQUFBBQp+AZQJSpSJEvwKIYQQQghRlEjwK7J1+/ZtDh48yNGjRylTpgwACoWC7t27ExwczNixY2natCmhoaGMHTuWBg0asGDBAmJiYkhKSmLAgAEMGTIEgMOHD7N06VL09PRo166dxnYcHBxYvXo1ly9f5vLlyyxYsAAPDw8mT55M+/bt85VnDw8P4uLicHV1xdfXlz179mBmZsbVq1cpXbo07u7u/PTTT9y4cYNKlSrh4eGBkZGRer2xY8eycuVKlEolTk5ONG3aFDc3t8IpUCGEEEIIIcQ7I8GvyFZoaCg1atTAzMwsy/kRERHMmTOHBQsWkJKSQr9+/ViyZAm1a9fm5cuX9O/fnyZNmlClShVmzpzJ9u3bqVOnDt7e3sTGxmql169fP/bs2cPw4cO1xhIuqJCQEAIDA6lcuTJTp05l7NixeHl5YW5uzpgxY/D392fw4MHq5cuVK8fEiRMJCgpizZo1hZIHIYQQQgghxLsnwa8osGrVqtGqVSsAbt68yfXr15k8ebJ6/vPnz4mIiODx48dYWVlRp04dAPr27cu8efPeSh6bNWtG5cqVAWjUqBEqlQpzc3MAGjduzK1bt95KPoQQQgghhBDvlgS/IlvW1tbcvn2bp0+fUrZsWa35pUqVUv8/LS2NMmXKEBAQoLXc4cOHNX4rFIrCz2w2SpQoof6/rq6uxm8dHR1SUlLeWl6EEEIIIYQQ746MySKyVaNGDbp06YKrqytxcXFAepD7+++/c/fuXY1lLS0tMTY2Zvfu3eppt2/fJjY2FhsbG8LDw4mIiABg9+7dJCcnZ7lNIyMjlMp321mUsbHxO8+DEEIIIYQQonBJza/I0YIFC1i7di39+vVDT0+P1NRU/vOf//DRRx9pLKenp8f69etZsGABnp6epKamUrZsWZYtW4aFhQXz589n/Pjx6Ovr065dO0xNTbPc3oABA1i0aBGenp65dni1atUqNm/erP49Y8aMQtlnOzs7Nm/ejKOjIzY2Nvnu8MrEUMaOKw7k7yiEEEIIUbwo0tJkBEshCktqaio6OtKgorhISEpE+SypUNNUKMDc3IToaKWMH/z/SZlokzLRJmWiTcpEm5SJNikTbeXLywvuD5XU/ApRiHR0dIiJkZtLBoUCypUzeW/L5H3MsxBCCCGEyJoEv6LI2rVrF9u2bdOaPnv2bFq2bPkOciSKMwl0hRBCCCGKNwl+RZHVr18/+vXr966zkS+pqamUKydNaTJ7H8rkTTRxFkIIIYQQRYcEv0IUIh0dHaznWqNMkN6i3ycmhiaEzg0lXpEkNcBCCCGEEMWUBL8fAJVKxbp169i7dy96enro6urSpEkTpk6dSunSpfOVVlhYGDdu3KBnz55vKLev7/Tp0wwfPpzFixfj7Oz81revTFCiTJTgVwghhBBCiKJEuqX9ALi6unL58mW8vb3Zu3cv/v7+2Nvb8+zZs3ynFRYWxr59+95ALvMmNTWV1NTUHJfx8fHBzs5OY8xhIYQQQgghxIdNan6Ludu3b3Pw4EGOHj1KmTJlAFAoFHTv3p3g4GDGjx9PQEAAAOHh4YwdO5YjR47w5MkTpkyZwuPHjwFo1KgRU6ZMYeXKlSiVSpycnGjatClubm6cOHGCH3/8EZVKRZkyZZg7dy516tQhODiYefPm0aJFC86fPw/AkiVL8PT0JDQ0FENDQ1atWoWFhQUAmzZt4sCBA6SkpGBmZoabmxtVqlTBw8OD8PBwXrx4wYMHD/jll1/U62QWFxfHsWPH2L9/P7179+b27dvUqFEDgEePHjF9+nQePnxIxYoVKVOmDLVq1WLChAkkJyezYsUKTp8+TXJyMjVr1sTNzU1dZkIIIYQQQoj3m9T8FnOhoaHUqFEDMzOzfK23Z88eqlatSmBgIIGBgUybNo1y5coxceJEbG1tCQgIwM3NjZiYGKZMmcKiRYsIDAykf//+TJw4kYzho2/cuEG/fv0IDAykY8eODB8+nNGjRxMYGEijRo3w9PQEIDAwkJs3b+Lt7Y2fnx+Ojo58//336vxcuHCBxYsXs3///mwD34x02rZtS/ny5endu7dG7a+7uzvNmjVj//79LF68mDNnzqjnbdq0iZIlS+Lj40NAQABWVlYsX748X2UmhBBCCCGEKLqk5ldkqWnTpnh6erJo0SJatmzJRx99lOVyFy9exMrKinr16gHQu3dv3NzciIqKAqB69eo0atQISK89rlGjBrVr1wagSZMmHDp0CICgoCBCQkJwcXEB0Gra3L59e8zNzXPN9+7du5k8eTIAffr0YeTIkXz11Vfo6upy+vRppk2bBkD58uXp0KGDer2goCCUSiV//PEHAMnJyVSpUiX3ghJCCCGEEEK8FyT4Leasra25ffs2T58+pWzZshrzdHV1NYLMxMRE9f9tbGzw9/fn5MmTHDp0iBUrVuDv75/v7ZcoUUJje6/+1tHRISUlBYC0tDTGjBnDgAEDskynVKlSuW4rLCyMa9euMXv2bBQKBQBPnz7l+PHjfPzxx1rLZyyTsf3Zs2fTtm3bvO2YEEIIIYQQ4r0izZ6LuRo1atClSxdcXV2Ji4sD0gO933//HR0dHe7du8eTJ08A1N/+Aty9e5dSpUrRo0cPZs+eza1bt3jx4gXGxsYolf/Xk3GzZs0IDw8nPDwcgH379mFhYZFj0+SsdOrUCS8vL2JjY4H0mtcrV67kKw0fHx8+++wzjh49ypEjRzhy5AgzZ87Ex8cHgNatW+Pn5wdAdHQ0f/75p8b2PT09efnyJQAvX77k33//zdf2hRBCCCGEEEWX1Px+ABYsWMDatWvp168fenp6pKam8p///IcpU6YwatQo+vbti7m5uUbT5jNnzuDp6amunf32228xMTHBzs6OzZs34+joiI2NDW5ubixZsoRp06apO7xasWKFRq1qXvTu3ZvY2FiGDRsGQEpKCn369KFhw4Z5Wj8xMZHAwEC2bt2qMb179+788MMPREdH4+rqyrRp0+jRowcVKlSgSZMmmJiYADB69GiSkpLo37+/et3Ro0dTt27dfO0HpI8ZK94v8jcTQgghhCj+FGkZPRMJUcwlJCSgp6eHnp4eT58+ZcCAASxZsoSmTZsW2jZSU1PR0ZEGFe+jhKRElM+S3vh2FAowNzchOlqJXH3TSZlokzLRJmWiTcpEm5SJNikTbeXLy0vvD5XU/IoPxq1bt5g2bRppaWkkJyczaNCgQg18If075idP5OaSQaEAMzOTIlMmOeWhKORPCCGEEEK8ORL8iveOi4uLuqOsDHXq1GHZsmU5rle/fn2N75rfhNTUVMzM5G1iZkWlTN5W7a4QQgghhCh6JPgV7x1fX993nYVs6ejoYD3XGmWCMveFxVtlYmhC6NxQ4hVJUssrhBBCCPEBkuC3CIuPj6ddu3Z0796dBQsWvJFtHD16lFWrVhEfH49KpaJNmzZ8++23GBsbv5HtZSUkJIRZs2YB8OzZM5RKJVWrVgXA0dGRUaNG5TktBwcH9PX1MTQ0JCkpiYYNGzJv3rw8DZVUWJQJSpSJEvwKIYQQQghRlEjPPEXYgQMHsLa25tChQzx//rzQ0z9+/Djfffcd8+bN4/fff+f3339HX1+fMWPG8Db7QWvcuDEBAQEEBAQwceJEbG1t1b/zE/hmWL58OQEBAezbtw+lUqke3kgIIYQQQgjx4ZLgtwjz8fFh9OjRtGzZkv3797N27Vrc3NzU858/f06rVq148uQJycnJzJ07l65du9K/f38WLVrE0KFDc0x/7dq1jB07Vj2ckJ6eHtOmTePu3bucPn0aSK9JXbx4MS4uLnTu3JmNGzeq17916xZffPEFffr0wdHRkW3btqnn1atXj3Xr1tG3b18cHBzYvXt3vvc/JSWFxYsX06tXL3r16sW8efNISsr795rJycm8fPmS0qVLA+nNpceNG6eef/ToUXUZjRkzhsDAQPW8v/76i379+uU7z0IIIYQQQoiiSYLfIur69es8ePCAtm3b0rdvX3bv3o2zszMHDhxQB4AHDx7E1tYWMzMzdu7cye3bt9m7dy/bt2/n2rVruW7jypUr2NjYaEwzMDDA2tqa0NBQ9bSYmBh2796Nt7c327Zt4/z586SkpDB58mSmTZvG7t272blzJ97e3ly6dEkjLR8fHzZs2IC7uzsqlSpfZeDt7c3ly5fx9fXF39+fO3fu4Onpmet6kyZNwsnJiTZt2qCjo0P37t1zXWfYsGFs375d/Xv79u0MHjw4X/kVQgghhBBCFF0S/BZRPj4+ODs7o6urS/v27YmMjOTFixc0bNiQw4cPA+Dn54eLiwsAp06donfv3ujr66Ovr4+zs3Oh5aVv374oFArMzMzo3LkzJ0+e5ObNm1y/fp3Jkyfj5OTEp59+yvPnz4mIiFCv5+joCEDt2rXR09MjOjo6X9s9deoUn3zyCQYGBujp6dG/f39OnjyZ63oZzZ5Pnz5NlSpVWLp0aa7rtGnTBqVSyZUrV7h37x4hISH06NEjX/kVQgghhBBCFF3S4VURlJycTEBAAHp6euzduxeAly9f4uPjQ58+ffD19aVRo0bcvn2bdu3aZZmGQqHIdTsNGzbkwoUL6mbPAElJSYSGhjJs2LBs11MoFKSlpVGmTJkchw4qUaKE+v86Ojr5rvnNarv5oaenR9euXfnhhx+YPn06urq6pKamqucnJiZqLD906FC2bt2Kubk5ffr0wcDA4LXyK4QQQgghhCg6pOa3CDpy5AjVqlXjxIkTHDlyhCNHjrBz504CAgLo1KkTISEhrF+/nt69e6Onl/7+onXr1uzdu5fk5GR18JybsWPHsnbtWsLCwgBQqVQsXryYKlWq0Lp1a/VyGR1GxcbGEhQUhJ2dHZaWlhgbG2t8y3v79m1iY2MLrRzs7Ozw9/cnKSkJlUrFrl27aNOmTb7SOH36NJaWlgDUqFGDa9eukZCQgEqlUr9YyODk5MRff/2Fr68vn376aaHthxBCCCGEEOLdk5rfIsjHx0fdZDhD7dq1sbCw4M8//6R79+7s2LGD/fv3q+cPGDCA8PBwevbsSenSpWnUqBGPHj3KcTvt27dn7ty5uLq68vz5c1QqFfb29vz8888ataxly5bFxcUFpVLJ4MGDad68OQDr169nwYIFeHp6kpqaStmyZVm2bFmhlcOAAQO4e/euuml3q1atGD58eK7rTZo0CUNDQ1JSUqhcuTLff/89AM2aNeOjjz6iV69elC9fnubNm2t8o1yyZEm6dOnCo0ePqFSpUoHzbWJoUuB1xZsjfxchhBBCiA+bIu1tjmkj3qj4+HiMjY1JTk5mypQpWFtb88UXX7xWmg4ODqxevZoGDRoUUi6LrpSUFFxcXJg9ezYtW7YsUBqpqano6EiDiqIqISkR5bO89xj+JigUYG5uQnS0Ern6ppMy0SZlok3KRJuUiTYpE21SJtrKl5cX4h8qqfktRj777DOSkpJITEykRYsWOX63KzQdPnyY+fPn065duwIHvpD+bXNMjNxcMigUUK6cSZEpk6KQByGEEEII8W5I8FuM7Nq1S2vasWPH+PHHH7WmjxkzJk+9GR85cqRQ8pbBxcWFlJQUjWl16tTJV3Pp7777josXL2pN9/b2xtDQsED56tixIx07dizQuqLokSBXCCGEEEJkJs2ehShE0uy5aCgKzZuzI83PtEmZaJMy0SZlok3KRJuUiTYpE23S7PnDJTW/QhQiHR0drOdao0xQvuusfLBMDE0InRtKvCJJbvJCCCGEEELtnQa/Dg4O6OvrY2hoSHJyMoMHD2bw4MHvMksALF68mFKlSjFhwgR+++03nj9/zqhRowqcXnx8PO3ataN79+4sWLAg1+WDg4NJTEzko48+AiAqKoqvv/6aHTt25Lje4cOHCQ4OZubMmVrzwsPDGTt2bL6bMedlvUuXLrFgwQLCwsJo06YNa9asUc/bt28fP//8s7qps4uLC59//nm+8vC+USYoUSZK8CuEEEIIIURR8s5rfpcvX06DBg24d+8evXv3pkWLFtSvXx9Ib0IKvNNmpAMHDnztNA4cOIC1tTWHDh3C1dUVIyOjHJc/c+YMcXFx6uDXwsIi18AX3t13qxUqVGDmzJlcuXKF48ePa8yrWLEiGzdupHz58iiVSlxcXLC2tsbW1vat51MIIYQQQgjx4XrnwW+GKlWqYGlpyZQpU7C0tOTFixc8ePCAX375hVOnTrFp0yYAKlWqxLx587CwsMDX15c9e/ZgZmbG1atXKV26NO7u7vz000/cuHGDSpUq4eHhgZGREcnJyaxYsYLTp0+TnJxMzZo1cXNzo0yZMjx69IgZM2bw4MEDKlSoQNmyZalVqxYAHh4exMXF4erqSkpKCkuXLuXEiRMA2NraMm3aNAwMDHLcNx8fH8aNG4eXlxf79++nX79+ACiVShYtWsTFixfTm8taWzNs2DC8vLxISUnhzJkzdO7cGWdnZ5ydnTl37hxr167l8ePHfPfddwA8f/6cjz/+mIMHD/Lnn38SFBSkrnn18PAgMDAQY2Nj2rVrp86PSqVizJgxPH36lMTEROrXr8+8efMoVapUjutlp2LFilSsWJHr169rzWvRooX6/yYmJtSqVYt79+7lmN7QoUOxtrYmJCSEe/fu4ezsjI2NDevWrSMqKoqhQ4fy2WefAXDr1i0WLFhATEwMSUlJDBgwgCFDhpCQkMD06dMJDw9HT08Pc3NzNm/eDIC/vz/bt29HpVJRqlQpZs+eTf369fnf//6Hm5sbKSkppKSkMGjQIAYNGpTr/gshhBBCCCGKviIT/F67do0bN27w8ccfExwcjL+/P+bm5oSHh7NkyRJ8fX2xsLBg7dq1uLq6snHjRgBCQkIIDAykcuXKTJ06lbFjx+Ll5YW5uTljxozB39+fwYMHs2nTJkqWLImPjw8Aq1evZvny5cyZMwd3d3caN27Mpk2biIqKwsnJSR38vsrb25vLly/j6+uLjo4OX375JZ6enjmOpXv9+nUePHhA27ZtUalUbNiwQR38LliwgBIlSrBnzx50dHR48uQJZmZmfPrpp+qAGyAyMlKdnrOzMy4uLkyfPh0DAwMOHjyIra0tZmZmGtv9888/OXjwIL6+vhgZGTF16lT1PF1dXZYuXUrZsmVJS0tj7ty5bNu2jS+++CLH9V7X9evX+d///sf333+f67L3799ny5YtxMfH4+DgQFxcHDt27ODRo0d069aNPn36YGRkxOTJk1myZAm1a9fm5cuX9O/fnyZNmhAVFYVSqWT//v0AxMbGAvDPP/+wb98+tm/fjoGBAefOneObb75h3759rF+/ns8//5xevXoB8OzZs0LbdyGEEEIIIcS79c6D30mTJmFoaEjJkiVZsGAB//77L4aGhpibmwPp37+2a9cOCwsLAAYNGsTq1avV35A2a9aMypUrA9CoUSNUKpV63caNG3Pr1i0AgoKCUCqV/PHHHwAkJydTpUoVAE6fPs20adOA9CbGDg4OWeb11KlTfPLJJ+qa3v79+7N9+/Ycg18fHx+cnZ3R1dWlffv2zJkzh4iICGrXrs3Ro0fZtWuXull35gA2K5UqVaJhw4YcPnyY7t274+fnx8iRI7PMa/fu3TE2Ngbg008/5fz58wCkpaXh6enJsWPHSElJQalUYmNjk+t6r+Phw4eMGzeOuXPnUrFixVyX79q1K7q6upQpU4Zq1arRoUMHFAoFFhYWlC1blnv37qGvr8/169eZPHmyer3nz58TERFBy5YtiYiIYO7cubRq1UrdhPzw4cNcvXpV/QIC0oPchIQEbG1tWbNmDbdu3aJ169avNd6vEEIIIYQQomh558Fvxje/Gf79919189usKBQKjd8lSpRQ/19XV1fjt46OjjpITktLY/bs2bRt2zbXPGXeRkGXS05OJiAgAD09Pfbu3QvAy5cv8fHxUQfbBdGnTx98fX1p1KgRt2/fzlPT5FcFBgYSHBzMtm3bMDY2ZsuWLZw+fbrA+clNVFQUI0aM4Msvv6R79+55Wifz3zHz31mlUqGnp0eZMmUICAjIMo19+/Zx+vRpTp06xZIlS/D39yctLY1PPvlEI2DOMGLECDp27MipU6f46aefqFu3LnPnzs3fzgohhBBCCCGKpCI/IKmtrS0nTpwgKioKAC8vL+zs7NDV1c1XOp06dcLT05OXL18C6UHov//+C4CdnR27d+8G4NGjR9n2bGxnZ4e/vz9JSUmoVCp27dpFmzZtst3mkSNHqFatGidOnODIkSMcOXKEnTt3EhAQQHJyMg4ODmzatEndsdeTJ08AMDY2Jj4+Psd9CQkJYf369fTu3Rs9Pe13GPb29hw8eJD4+HjS0tLYuXOnel5cXBympqbq7fj5+eVpvYJ49OgRI0aMYPTo0XzyySevlVZmlpaWGBsbq/92ALdv3yY2NpaHDx+iUCjo2LEj3377LWlpaTx48ICOHTuyZ88e7t+/D6R3qhYSEgLAjRs3qFatGv3792fMmDFcvHixUPMrhBBCCCGEeHfeec1vbqysrJg6dap6qKFKlSrh7u6e73RGjx5NUlIS/fv315hWt25dXF1dmTFjBj169MDCwoLWrVtnmcaAAQO4e/cuLi4uALRq1Yrhw4dnu00fHx8cHR01ptWuXRsLCwuOHj3KzJkzWbBgAY6Ojujp6dG4cWPc3d3p1KkTAQEBODk5qTu8epWBgQHdu3dnx44d6m9aM2vfvj2XLl3CxcVFq+MqZ2dnDh8+TNeuXTEzM6NFixbqYDCn9bJz48YNRowYQUJCAgkJCXz00UeMGTOGwYMHs3LlSh48eMCWLVvYsmULAMOGDaNPnz65ppsbPT091q9fz4IFC/D09CQ1NZWyZcuybNkyrl27xo8//khaWhopKSk4OTmpexGfOnUq48ePR6VSkZycTIcOHWjcuDHbt2/n9OnT6Ovro6OjU+DaeRNDGTj9XZLyF0IIIYQQWVGkpaWlvetMCFFcpKamvtOhuUS6hKRElM+S3nU2sqRQgLm5CdHRSuTqm07KRJuUiTYpE21SJtqkTLRJmWgrX15elH+oinzNrxDvk/Reu+XmkkGhADMzk0Itk7ykI+UvhBBCCCEyK5Tg9+HDh4SEhFC7du0shwgq7r777rssvw/19vbG0NDwHeSo8IWFhTF9+nSt6Z988gkjRozId3q7du1i27ZtWtNnz579XveynJqaipmZvE3MrDDLpCjX6gohhBBCiKKrQM2ef/jhB37//XeWLVuGoaEhAwcOJCEhAV1dXVasWEHHjh3fRF6FeC9Yz7VGmaB819kolkwMTQidG/peN92S5mfapEy0SZlokzLRJmWiTcpEm5SJNmn2/OEqUM3v33//zZMnT7C2tuaHH37g5cuX6p6DN2zYIMHvG+bg4MDLly85fvw4+vr6QPpYxcOHD2fYsGG4uroWKN3g4GASExPVY+JGRkbi7OzMuXPnCi3vheFN5Gv69OnUr1+/QLXYmSkTlCgTJfgVQgghhBCiKClQzzz37t2jcuXK6OvrExoaSrVq1Th16hQVKlTgxo0bhZ1HkYVKlSppDMnk4+NDo0aNXivNM2fOcOLEidfNmhBCCCGEEEIUOQWq+VWpVOoebW/evEnLli3R19fH3NyciIiIQs2gyFqfPn3YvXs3Xbt2RalUcvHiRXr27Mnz589JSUlh6dKl6kDW1taWadOmYWBgwPTp0zEwMOD27ds8fPiQunXr8uOPPxIREYGXlxcpKSmcOXNGY4illStX8ueff6JUKpk1axbt27cnISGB6dOnEx4ejp6eHubm5mzevDnb/MbExDBnzhxu375NWloaQ4YM4dNPPwXSa7KdnJw4efIkjx8/pm/fvowbNy7XMli8eDF//fUXqampuLq6Ym9vD4C/vz+bNm0C0l8SzJs3DwsLixzL5VXnzp3ju+++Y/HixTRu3Dh/fxghhBBCCCFEkVSgmt9KlSpx/fp1Ro4cSWxsLA0aNADg8ePHmJubF2oGRdaaN2/+/9i787iqq/SB4597WWV1AbXFJVNBcQGzEJNoUFPZl5Ac15wxzUEt1FFUJje0JnQcScdyKxMTkUWUMEPLMSVtMzcUUxPNHQMuInAvl98f/PxOeNnF/Xm/Xr6G+13Oeb4PJvNwzvccfvvtNy5fvsy2bdsYOHAgRkZGQPlCW0eOHCExMZHk5GSys7P5+OOPlXszMzNZsWIFn3/+OdeuXWPHjh106tSJ1157DV9fX7Zs2UJYWBgAGo0GBwcHEhMTiYyMZMGCBQDs2bMHjUbD559/TkpKCosXL6423nnz5vHMM8+wdetWPvnkE/7zn/9w8OBB5bxGoyEuLo7NmzezevVqLl++XG17Go2Gdu3asXXrVqKiopg8eTIFBQVkZWXx/vvvs2rVKrZu3YqLi4syDbymvAB8/vnnzJs3jw8//FAKXyGEEEIIIR4h9Sp+Q0JCKCsrY+/evZiYmODr68u5c+e4evUqTk5ODR2jqIK/vz9JSUkkJCQQHBysHM/IyCAwMBBTU1OMjY0ZPHgw+/btU87379+fRo0aYWRkRLdu3cjOzq6yDzMzM1555RUAXFxcOHfuHACOjo6cOnWK2bNn8/nnn2NsXP0kgoyMDEJDQwFo1qwZ/fv3rxCTj48PAE2bNqVVq1ZKP1UxNjYmKCgIAGdnZ5o3b05mZib79+/H3d2dFi1aAPDnP/+Zb7/9ltLS0hrzkpKSwpo1a1i3bh2tWrWqtn8hhBBCCCHEw6Vexe/o0aNZvnw506ZNIyEhgVatWqHX65k3bx5jx45t6BhFFfz9/fn0008xMzOjbdu2VV6nUqkqfP7jNF8jIyNKS0urvNfU1FS5X61WK9e2atWK1NRU3N3d+fHHH/H19SUvL6/Wsd8ek5mZmfL1H/upi9vbrOpYVeccHBzIy8sjKyurzn0LIYQQQgghHmz1Kn6h/D3N119/HTs7O37//XfatGlDSEiIjPzeQy1atCA8PJwpU6ZUOO7m5kZycjIlJSXodDri4+N58cUXa2zv1ordtXHp0iVUKhV9+/bl73//O2VlZVy8eLHK693c3IiPjwfg+vXrfPnll7WKqSo6nY4tW7YAcOjQIa5cuYKjoyOurq7s2bNHmTa9ceNG3NzcMDIyqjEvDg4OrFixghkzZvDf//633rEJIYQQQgghHjz1WvAKYOvWrSxZsoQLFy4A8NRTT/HWW28p01fFvfHH6c63hIaGcu7cOWVa8AsvvMDIkSNrbKtfv35s2bIFf3//CgteVebEiRMsXryYsrIySktL8ff3x9HRscrrZ82axezZs/H19aWsrIxx48bRvXv3mh+wCtbW1pw8eRI/Pz9KS0tZtGgRVlZWdOzYkalTp/LXv/4VKH8/ff78+UDt8vLss8+yevVqxowZw82bNxkwYEDdYzOXvePuFsmtEEIIIYSoL1VZWd23u965cyd/+9vfDBtTqVi+fDl/+tOfGiQ4IR42er1eWQld3B1FJcVo8krudxj1plKBnZ01165pqPu/vo8myYkhyYkhyYkhyYkhyYkhyYkhe3v5Zfrjql4jv6tWrQKgW7duymJIX375JT///DMrV66U4lc8ttRqNTk58sPlFpUKmjWzbtCcSG6FEEIIIUR91Kv4PX78OPb29sTGxmJiYgLAiBEj8PT0JDMzs0EDFA+P3bt3V7rl0dixY/Hy8qpze+PGjTN4j9jGxoZPP/203jGK+0eKViGEEEIIcT/Vq/jV6/WYmJgohS+AiYkJpqamtV4wSTx6PDw88PDwaLD2VqxY0WBt3St6vZ5mzWQqze2aNbN+6KcrCyGEEEKIh1u9it9nn32WzMxMJk6cqIzoff7551y4cEFWexaPNbVajdNsJzRFmvsdygPF2tyao7OPUqAqkRFgIYQQQghxX9Sr+B06dCgzZ87kyy+/5Msvv1SOq1Qqhg4d2mDB3S2enp7cvHmT//73v8ro9bfffsvIkSMZMWIEM2fOrFe7+/fvp7i4mJdeegmA8+fPExAQwPfff3/HMcfExJCfn1/v2Kpz/vx59uzZw5AhQ5RjY8aMISIignbt2jVoX19//TVLly4lKyuLIUOGVHiedevWsWnTJmX/3b/+9a/4+/s3aP/3gqZIg6ZYil8hhBBCCCEeJPUqfoODg7l8+TIfffQRRUVFAJibmzN27FhlG5kH3RNPPMGuXbuUrWw2b95Mly5d7qjNAwcOkJ+frxS/D4vffvuNjRs3Vih+V65ceVf6atOmDQsWLCAtLY3CwsIK5zp06MBnn32GtbU1Fy9eJCAgABcXF1q3bn1XYhFCCCGEEEI8Puq9z+/48eN5/fXXOXnyJFBeuDRq1KjBArvbgoODSUhIYMCAAWg0Gn7++We8vb25ceMGpaWlREdHs2fPHgBcXV2ZNm0apqamTJ8+HVNTU86ePculS5fo0KEDixcv5tSpU2zcuJHS0lIOHDhQYZ/cpUuX8vXXX6PRaJg1axYeHh4UFRUxffp0srKyMDY2xs7OjjVr1tQq9sTERFJSUmjatCknT57ExMSEf//737Rq1YqrV68SHh7OjRs3KC4uxtXVlVmzZinb73z00Uds3boVlUqFubk5n3zyCe+88w4XLlzA39+fJ554ghUrVuDp6cmyZcsoLCxk9uzZbN26Vel/+PDhjBw5kn79+rFnzx6WL19OcXExarWaKVOm0KtXrypjf+aZZwAqzBi4xc3NTfn6iSeewN7enosXL1Zb/Hp6euLr68v+/fu5ePEi48aNw9TUlE2bNnH16lUmT56Mt7c3AHv27GHx4sXodDpsbW2ZPXs27du3Z//+/cybN4+ePXvy448/UlpayrvvvkvXrl1r9f0QQgghhBBCPPjqXPxqtVq6detGkyZN2Lt3L926dbsbcd11PXr0YMOGDVy+fJldu3YxcOBAjIyMAIiLi+PIkSMkJiaiVqt58803+fjjj3njjTcAyMzMZN26dZiamjJ06FB27NiBj48Pr732WoWpyefPn0ej0eDg4MDEiRP573//S1RUFB4eHuzZsweNRsPnn38OQG5ubp3iP3z4MMnJybRq1Yro6GhWrlzJ3LlzsbGxYcWKFVhaWlJaWsr48eNJS0vD29ubpKQkduzYwYYNG7C2tiYvLw9TU1PmzJnDggUL2LJli0E/zz33HCUlJRw+fJiuXbty7tw5zpw5w8svv8y5c+f44IMPWL16NVZWVpw9e5ahQ4eya9cuTE1N7+C7A/v27SMvL69WBejNmzfZuHEjZ8+exdfXl3HjxhEXF8ehQ4d444038Pb2JicnhylTprBu3TocHBxISUlh4sSJpKamAnD69GmioqKYPXs2n332GUuWLGH16tV39AxCCCGEEEKIB4e6rjeYmJhgb29P06ZNlXczH1b+/v4kJSWRkJBAcHCwcjwjI4PAwEBMTU0xNjZm8ODB7Nu3Tznfv39/GjVqhJGREd26dSM7O7vKPszMzJS9kF1cXDh37hwAjo6OnDp1itmzZ/P5559jbFy330M4OzvTqlUr5etbMej1eqKjo/Hz8yMgIIAjR44o20999dVXvPbaa1hbl69GbGtrqxT81QkKCiIxMRGApKQkfH19MTY25r///a9S8Pr7+zNx4kRUKhUXLlyo07Pc7sSJE0RERPCvf/0LCwuLGq+/tehamzZtMDMzU6ayd+3alby8PPLz8/n555/p2LEjDg4OAPj5+XHlyhUuX74MQOvWrenevTtQ/n2q7nsqhBBCCCGEePjUufiF8j19z5w5wzfffNPQ8dxT/v7+fPrpp5iZmdG2bdsqr7u9yP/jqKaRkRGlpaVV3mtqaqrcr1arlWtbtWpFamoq7u7u/Pjjj/j6+pKXl1fr2M3MzCqNYe3ateTk5BAfH8/WrVvx8fGhuLi41u1WJiAggLS0NIqKikhOTq7wXveLL77Ili1blD979uypNpc1+eWXXxg3bhwLFiygZ8+etbrnj7lQq9XKZ5VKhUqlQqfT1bmN6r6nQgghhBBCiIdPvYrf3bt3o1arGTNmDF5eXgwfPpwRI0YwYsQIRo4c2dAx3jUtWrQgPDycKVOmVDju5uZGcnIyJSUl6HQ64uPjefHFF2tsz8rKqtb7HF+6dAmVSkXfvn35+9//TllZGRcvXqzXc/xRfn4+9vb2mJmZcfXqVbZv366c8/T0ZOPGjWg0GuXa0tJSrKyslGOVadGiBV27dmXBggU0a9aMDh06ANCnTx/27dvH8ePHlWsPHTpU79hPnTrFG2+8wdy5c2uV77pwdnYmKyuLrKwsAFJTU2nRogUtWrRo0H6EEEIIIYQQD6Z6LXj13XffKV+fPn2a06dPK58ftqnQf5zufEtoaCjnzp1TRjhfeOGFWhX1/fr1Y8uWLfj7+1dY8KoyJ06cYPHixZSVlVFaWoq/vz+Ojo71fo5bRowYwcSJE/H29qZ58+b07t1bORcQEMCVK1d47bXXMDIywsLCgrVr1+Lg4ECHDh3w8fHh6aefZsWKFQbtBgUF8dZbbzF79mzlWJs2bVi0aBHvvPMON2/eRKvV0rlzZxYtWlRlfBkZGUybNo2CggLKysr44osveOedd+jbty/z589Ho9EQHR1NdHQ0AFOmTMHd3f2O89K0aVPef/99pk2bpix49e9///uu/H21Nrdu8DYfdpITIYQQQghxv6nKysrK6nrT9OnTqy0aFi5ceEdBCfGw0uv1ysraoqKikmI0eSX3O4z7TqUCOztrrl3TUPd/fR9NkhNDkhNDkhNDkhNDkhNDkhND9vbyS/nHVb1Gft99992GjkOIR4Jareb6dfnhcotKBU2bWpOTo0Gvv9/RCCGEEEKIx1m9it++ffvi5OTE0qVLKxz/17/+xdmzZ1myZElDxPbY2b17N4sXLzY4PnbsWGVF44dBQz/HBx98UOm+wDExMdXuAXw/6PV6mjaV3yb+UYmuRH4ZIIQQQggh7rt6Fb+//fYb9vb2Bsf37dvHkSNH7jiox5WHhwceHh73O4w71tDPERYWRlhYWIO1dzep1WqcZjuhKap6AbHHibW5NUdnH0WlKpYCWAghhBBC3Fd1Kn6Tk5OVr69fv17hc2FhIadOncLExKShYrtndDodK1asYNu2bRgbGyv7906dOhUbG5s6t5eZmcnp06fx9va+o7hiYmJ44403KmzDUxc5OTlER0dz4MABrK2tUalUDBgwgHHjxt1RXFXZv38/xcXFvPTSS9Ved+jQIRYsWEBmZiYvvvgiy5cvV86lpqby0UcfKVsNBQUFMXr06LsS792iKdKgKZbiVwghhBBCiAdJnYrfWwtdqVQqzp07R0RERIXzZWVlODg4NGiA98LMmTPJy8sjLi4OW1tbysrK2L59O3l5efUuftPT0++4+P3ggw8YOXJkvYrfoqIihg0bhpeXFzt27MDIyIibN2+yadOmO4qpOgcOHCA/P7/G4rd58+bMmDGDY8eO8d///rfCuZYtW7Jq1Srs7e3RaDQEBQXh5OSEq6vrXYtbCCGEEEII8eir87TnsrIyVCoVty8SbW5uTrt27Zg5c2aDBXcvnD17lu3bt/PVV19ha2sLlG/XNGjQIABWrVpFUlISarWajh07Mnv2bKytrYmJieHUqVMUFRWRnZ2NnZ0dS5cupbS0lKVLl6LRaPD396d79+7MnTuXyZMnc+bMGbRaLU888QRRUVHK1PGvv/6amJgYtFotKpWKuXPnkpCQAMDQoUNRq9WsWbOGXbt2sXbtWkxMTNDr9cyfP5/u3btX+lxbt27F0tKSCRMmKMcaNWqkbNl048YN5s+fz+HDhwEYOHCgMrV4+PDhjBw5kn79+gEwceJEXn75ZYKCgpg+fTqmpqacPXuWS5cu0aFDBxYvXsypU6fYuHEjpaWlHDhwgP79+1c5Vblly5a0bNmSX375xeDcc889p3xtbW1Nu3bt+O2336r9Hg4fPhwnJycOHz7Mb7/9RkBAAC4uLqxYsYLLly8zfPhwXn/9dQAOHz5MVFQUN27cwMzMjIiICJ577jnOnz9PQEAAI0aM4Ouvv0aj0TBr1qxHYhq6EEIIIYQQoo7F7/HjxwFwdHTE2dmZjRs33pWg7qWjR4/Spk0bmjZtanBu9+7dJCQkEBcXh42NDZGRkURHRzNnzhygfPpuQkICTZo04e233yYuLo6xY8cyceJE0tPTK0znnTlzptLHRx99RExMDHPnzuXMmTNERESwfv16nn32WbRaLUVFRcydO5e4uDhiY2OV0ed3332XtLQ0mjdvjlarpaSk6m1jjh49irOzc5Xnly9fTklJCSkpKRQVFfHnP/+Zdu3a1WpBqszMTNatW4epqSlDhw5lx44d+Pj48Nprr5Gfn99gvwD55ZdfOHjwoJLv6ly4cIF169ZRUFCAp6cn+fn5bNiwgStXrjBw4ECCg4MxNzdnwoQJzJs3D3d3d77//nsmTpzIjh07ANBoNDg4ODBx4kT++9//EhUVJcWvEEIIIYQQj4h6LXi1bt06rKysGjqWB05GRgZeXl5K8TlkyBAmTZqknO/Tpw9NmjQBwNnZmaysrCrb2rp1K1u2bKGkpITi4mLlvn379uHu7s6zzz4LgImJSZXvTbu5ufH3v/+dP/3pT7z00ks888wzd/Rs06ZNQ61WY2FhQUBAAHv37q1V8du/f38aNWoEQLdu3cjOzq53HFW5dOkS48ePZ/bs2bRs2bLG6wcMGICRkRG2tra0atWKl19+GZVKRYsWLWjSpAm//fYbarUatVqNu7s7AD179qRZs2ZkZmbSsmVLzMzMeOWVVwBwcXHh3LlzDf5cQgghhBBCiPtDXZ+bXnjhBczNzZk2bZqygNLBgwf54IMPqi0AH0ROTk6cPXuW33//vcZrVSpVhc9/fBfXyMhIWaTpdt9//z2ffvopK1euZNu2bUyfPp3i4uI6xxoTE8PkyZPR6XS88cYbpKamVnmtk5MTP//8c537AMNnuT1WU1PTKq9tCJcvX2bUqFG8+eabyvTzmvzxe6FWqw2+NzqdrtL7/vg9NTU1VT6r1eoGfy4hhBBCCCHE/VOv4vf48eO8+uqrpKSkcPbsWXJzczEzM+ODDz546KZCt2nThldeeYWZM2eSn58PlL/X/MUXX9CqVSvS0tIoKCgAYOPGjbz44os1tmllZYVG87/VfvPz87G0tKRx48aUlJQQFxennOvTpw/ffPMNp06dAkCr1Sr3WlpaKl/rdDqys7Pp2rUrf/nLXxgwYACHDh2qMgYfHx/y8/NZtmyZUsQVFRWxbt06oHwUefPmzZSVlVFYWEhKSorybK1bt1YK53PnzvHDDz/UIpPlz30rV/V15coVRo0axZgxYwgMDLyjtm73zDPPoNfr2bt3LwA//vgj165do1OnTg3ajxBCCCGEEOLBU69pz9HR0RQWFtKlSxdlX99OnTpha2vL/v37GzTAe2HBggX85z//ISQkBGNjY/R6Pc8//zxTpkzh5s2bhIaGVljwqiZubm6sWbMGX19fXFxciIyMJCUlhYEDB9K4cWN69+7N5cuXgfLie+HChUydOhWdToeRkRFz5syhW7dujB49mtGjR2Nubs7q1auZMWMGeXl5GBkZ0bRpUxYuXFhlDI0aNWL9+vUsWrSI/v37Y2lpCYCvry8A48ePZ/78+crngQMHKlOex4wZw1tvvYWvry/t27evclGt2/Xr148tW7bg7+9f7YJXp0+fZtSoURQVFVFUVMRLL73E2LFjGTp0KEuXLuXixYusW7dOKdRHjBhBcHBwrWKojqmpKTExMURFRfHuu+9iZmbGv//9bywtLWs18l9b1ubWDdbWw05yIYQQQgghHhSqstuXba6FHj16YG1tza5du3ByclIWvwoICCA7O5sff/zxbsQqxANPr9ejVtdrQsUjq0RXQn5uMXX/l+bRpFKBnZ01165pJCf/T3JiSHJiSHJiSHJiSHJiSHJiyN5efjn/uKrXyK9er8fCwgIjI6MKx69fv26wBZIQjxO1Ws316w/fD5e7Fa9KBc2aWQN1f8ddCCGEEEKIhlSv4vfZZ5/l2LFjylY+BQUFvPfee1y5coVu3bo1aICiekFBQQYLM7Vv355Fixbdp4jKZWZmMn36dIPjgYGBjBo1qs7txcfHs379eoPjkZGR9OzZsz4h3hV6vZ6mTR++3yYWlRSjyat66ywhhBBCCCEedvWa9rxlyxamTZtmsPoxlO9F6+/v3yDBCfEwcprthKZIU/OFDwhrc2uOzj56V6ZDyVQrQ5ITQ5ITQ5ITQ5ITQ5ITQ5ITQ5ITQzLt+fFVr5Fff39/rly5wvLly7l58yYA5ubmjB8/XgrfBuTp6YmJiQlmZmbcvHmT9u3bM2bMGHr06HG/Q+O9997DwsKCCRMm1LuN/fv3U1xczEsvvdSAkd2ZzMxMTp8+jbe3d73b0BRp0BQ/PMWvEEIIIYQQj4N6Fb9QviLw8OHDOXnyJAAdOnTA3Ny8wQIT5ZYsWaJsxbNjxw7eeOMNVq9eXesVmB9kBw4cID8//4ErftPT0++o+BVCCCGEEEI8eOpd/EL5aG/Xrl0bKhZRg1deeYVDhw6xevVqFi1axL///W++/fZbtFotbdu2Ze7cudja2jJ9+nRUKhVnzpzh999/x9nZmTlz5mBubk5BQQHvvvsux48fp7i4GGdnZyIjIzE1NWX48OF06dKFn3/+mStXrtC7d2/mzp0LlO+/GxERwcWLF2nevDlNmjShXbt2QPnexNXFYmpqytmzZ7l06RIdOnRg8eLFnDp1io0bN1JaWsqBAweq3RqppKSEf/3rX+zZswe1Wo29vT2rV6+mtLSU6Oho9uzZA4CrqyvTpk3D1NSU6dOn4+joqLxf/MeR6piYGE6dOkVRURHZ2dnY2dmxdOlSSktLWbp0KRqNBn9/f7p37648vxBCCCGEEOLhVq89Wa5evcrkyZPp06cPnTp1qvCnc+fODR2j+IPu3bvzyy+/sHr1aho1asTmzZvZsmULHTt2ZMmSJcp1hw4dYtWqVXz++efk5eXx8ccfA+VFYM+ePdm8eTMpKSno9XplP12A7Oxs1q1bx7Zt2/jmm2/46aefAJg/fz5du3bl888/57333iMjI0O5p6ZYMjMzWbFiBZ9//jnXrl1jx44ddOrUiddeew1fX1+2bNlSZeEL8NFHH/Hrr7+SmJhISkoK77//PgBxcXEcOXKExMREkpOTyc7OVp6zJocOHWLhwoV8/vnnNGvWjLi4OJo1a8bEiRNxdXVly5YtUvgKIYQQQgjxCKnXyG9ERAR79+6VbY3ug1s5T09PR6PRsGPHDqB89PWpp55Srhs0aBBWVlYAvPrqq6xbt45x48aRnp7OwYMHWbt2LQBFRUUVtqzy8vLC2NgYY2NjOnXqRHZ2Ni4uLnz77bdMmzYNgBYtWuDp6ancU1Ms/fv3p1GjRgB069aN7OzsOj3zV199xZQpUzA1NQWgadOmAGRkZBAYGKgcHzx4MLGxsbzxxhs1ttmnTx+aNGkCgLOzM1lZWXWKSQghhBBCCPFwqVfx+8MPP2BsbMxf//pXWrVqVemqz+LuOHz4MB06dOD8+fNERkbSp0+fWt1363tUVlbG0qVLeeaZZyq9zszMTPnayMjIYBul29u71WZ1sdwqTmtq8079MSYjIyP0er3yubi4GAsLC+VzbZ9TCCGEEEII8Wio17Tn1q1b8/TTTzNp0iSCgoIIDAys8EfcHenp6Xz22WeMHj2afv368fHHHyurbd+8eVNZfAzgiy++4MaNG5SWlpKQkEDv3r0B6NevHytXrkSn0wGQl5fH2bNna+zbzc2NhIQEoPz93127dinnaoqlKlZWVhQUFNR4naenJ+vWraOkpHwf2uvXrysxJScnU1JSgk6nIz4+nhdffBGANm3acOjQIQB+//13du/eXWM/t2LSaGSlZiGEEEIIIR419Rr5feedd3jjjTf4xz/+wZ/+9Cdleu0tzz//fIMEJ+Ctt95Stjp69tln+eijj+jevTtOTk6UlJQwePBg5doxY8bQoUMHALp06cJf/vIXZcGrkSNHAuVT1hctWkRAQAAqlQpjY2OmTp1KmzZtqo1j5syZRERE4OXlRYsWLejVq1eFfquLpSr9+vVjy5Yt+Pv7V7vg1ZgxY/jXv/5FYGAgxsbGNG/enJUrVxIaGsq5c+cICgoC4IUXXlCec/DgwUycOJFBgwbRqlUrnJ2dq43lFjc3N9asWYOvry8uLi71eu/X2vzh2jvuYYtXCCGEEEKI+lCV1ePF3UOHDjFhwgSuXLli2KBKxbFjxxokOFE/t690LO4dvV6PWl2vCRX3VVFJMZq8kgZvV6UCOztrrl3TIEsElJOcGJKcGJKcGJKcGJKcGJKcGJKcGLK3l1/8P67qNfI7a9Ysrly5IgteCXEbtVpNTs7D98PlYYtXCCGEEEKIuqpX8ZudnU2jRo2IiIjg6aefrrBasLj/3n333fsdQp1lZmYyffp0g+OBgYEygt3ApNAVQgghhBCPo3oVv7169eLUqVOEhIQ0dDziMdWpUye2bNlyv8O4Y3q9nmbNHuypNHdrirMQQgghhBAPsnoVvz179mTfvn2MGTMGDw8PgwWvAgICGiI2IR46arUap9lOaIoezBWjrc2tOTr7KAWqEhkBFkIIIYQQj5V6Fb/R0dGoVCq++eYbvvnmmwrnVCqVFL/3iKenJyYmJpibmyvH/vnPf+Lg4FDhOldXVxISEnj66acbPIbExES6d+/Os88+C8DOnTvZv38/M2bMaPC+7tVCXomJiaSnp7N8+fJ63a8p0qApfjCLXyGEEEIIIR5X9Sp+AVns6gGxZMkSOnXqdN/6T0pKwsbGRil++/btS9++fe9bPEIIIYQQQghRmXoVvzt37mzoOEQD2rlzJ9HR0RgbG+Pu7l7hnKenJ8uWLVMK5qCgIKZNm4arqyuXL18mKiqKM2fOAOWF7FtvvcXWrVtZt24dWq0WvV7PW2+9haenJ/Hx8Rw5coQFCxYQExNDeHg4OTk5FUZNV61aRVJSEmq1mo4dOzJ79mysra2JiYnh1KlTFBUVkZ2djZ2dHUuXLqVx48Z1ft6rV68yf/58fvvtN4qLi/H09OTtt98mJSWF1NRUPvzwQ6D8Fzb9+vVj2bJlODo6kpycTGxsLDqdDgsLCyIjI3F0dLyDzAshhBBCCCEeVPUqfp966qmGjkPU01tvvVVh2vPy5cuZMWMGsbGxtG/fnri4OHJzc2vV1pQpU+jTpw9Lly4F4Pr16wD06dMHHx8fVCoV58+fJzQ0lD59+hASEkJKSgojR46kX79+QPmU4Vt2795NQkICcXFx2NjYEBkZSXR0NHPmzAHK94tOSEigSZMmvP3228TFxTF27Ng652D69OmMHTuWF154AZ1Ox9ixY0lLS+OVV14hKiqKq1evYm9vz/79+7G1tcXR0ZEffviB1NRUYmNjMTU15fvvv2fy5MmkpqbWuX8hhBBCCCHEg6/e055PnDjBF198wZUrVygtLVWOq1QqFixY0CDBiZrdPu15586ddOzYkfbt2wPw6quvMm/evBrbuXHjBj/++COrV69WjjVt2hSA8+fPM2XKFC5fvoyRkRF5eXmcO3dOmepclYyMDLy8vLCxsQFgyJAhTJo0STnfp08fmjRpAoCzszNZWVm1fOr/KSwsJCMjg2vXrlU4dubMGQYNGsSAAQPYsmULf/3rX0lKSiIoKAgoz9Px48crrFiel5dHUVFRnWMQQgghhBBCPPhqVfx++eWXPP/888qU1P/+97+MHz++QtEL5dNKpfh9sKhUqgqfjYyMKnzfSkpq3vImPDycyZMnM3DgQABeeOGFWt1XUyxmZmZVxlVbt94937RpU4X2bgkODiYiIoIhQ4bw9ddfExERodwXGBhIeHh4nfsUQgghhBBCPHzUtbnoxIkTvP7662g05SvYfvjhh+h0Oho1akRZWZkysteoUSOefPLJuxetqJGLiwtZWVmcOnUKgISEBLRarXK+devW/Pzzz0D5tONb7/daWlrSs2dP1q5dq1x7a9pzfn6+slL0li1byMvLU66xtLRU/l7czs3NjbS0NAoKCgDYuHEjL774YkM9qtK/q6srH330kXLs8uXLXLp0CYDu3bsD8N577+Hm5qb8Aqdv376kpKRw4cIFoHx/3sOHDzdobEIIIYQQQogHR61GfoODg/nvf//LqFGjSEhI4Pjx41hbW/Ppp58SEBDAvHnzaN68OX/961+ZPXv2XQ5Z/NHt7/xGREQQFRVFWFgYJiYmuLu7V1hE6q233mL69OnExcXh7OysTI+G8m2S5s+fj7e3N8bGxvTt25eJEycyY8YMJk6ciI2NDb169arwC47Q0FDeffddPv74Y4NRVA8PD06ePEloaGiFBa/uxAcffMCaNWsqPG90dDQLFy5U3ktu1KgRc+fOpWXLlkD5ol7vv/8+K1euVO7r2bMnU6dOJSwsDJ1Oh1ar5eWXX6Zr1653FB+U76X7oHqQYxNCCCGEEOJuUpXVcs8inU7H+++/T0REBF26dKFjx47ExMTQt29f3nvvPfz9/fH390ev17N169a7HbcQDyS9Xo9aXasJFfdNUUkxmry6T1uvD5UK7OysuXZNg+yOVk5yYkhyYkhyYkhyYkhyYkhyYkhyYsjeXgYDHle1XvDK2NhYeV/SxsaGwsJCbG1tAVi3bh3Xrl3j1KlTGBvXew0tIR56arWa69cfvB8uf4znQYtNCCGEEEKIe6FelWrbtm05evQoxsbGdOjQgWPHjnHs2DEAunTp0qABisdLfHw869evNzgeGRlJz54970NEdaPX62na9MH7beK9HO0VQgghhBDiQVSv4jcsLIyTJ09SUFDAvHnzCAsL49q1azz11FPyzq+4IyEhIRW2H3rYqNVqnGY7oSmqfBGw+8Ha3Jqjs49SoCqRUV8hhBBCCPHYqnPxq9fradu2LW3btsXOzg47Ozu++eYbfv/9d2XPVtFwPD09WbZsWYW9fB8G2dnZREdHc+TIERo3boxarSY0NLTGwjYxMZHu3bvXuIfwg0xTpEFT/OAUv0IIIYQQQohabnV0u379+jFkyJAKx6TwFbdcvXqVP//5z/Tp04ddu3aRmJjI6tWr0el0Nd6blJSkbL90L9QmJiGEEEIIIcTDr84jv2q1mieffBITE5O7EY+owvDhw+nSpQs///wzV65coXfv3sydOxcAjUbDu+++y88//1w+7dbJiYULF3Ljxg3mz5+v7F87cOBAwsLClPacnJw4fPgwv/32GwEBAbi4uLBixQouX77M8OHDef311wH49ddfWbBgATk5OZSUlBAaGsqwYcOqjDU2NpbnnnuOwYMHK8dsbW2VX5hs3bqVdevWodVq0ev1vPXWW3h6ehIfH8+RI0dYsGABMTExhIeH4+HhwerVq0lLS6O0tJSmTZsyd+5cnnrqKQoKCpg1axbHjx+nadOmtG/fnpKSEt59911KS0uJjo5mz549ALi6ujJt2jRMTU2ZPn06KpWK7OxscnJyCAkJ4ddff2XevHlA+b7G/fv354svvqiwTZQQQgghhBDi4VXvd35nzJjBpk2bKhQ44u7Kzs5m3bp16HQ6vLy8+Omnn3BxcWHBggWYmZmRkpLy/6sNXwdg+fLllJSUkJKSQlFREX/+859p164dXl5eAFy4cIF169ZRUFCAp6cn+fn5bNiwgStXrjBw4ECCg4OxtLQkPDyc999/n2effZabN28yePBgunXrRrdu3SqN8+jRo7z44otVPkefPn2UPXnPnz9PaGgoffr0ISQkhJSUFEaOHEm/fv2A8kL5zJkzxMXFYWRkRHJyMnPmzOGjjz5i2bJlmJubk5aWxo0bNxgyZAhOTk4AxMXFceTIERITE1Gr1bz55pt8/PHHvPHGG0qMGzZswMrKivz8fAYMGMDUqVOxsbEhMTGRvn37SuErhBBCCCHEI6Rexe/SpUsxMjLinXfeYeHChTRp0gSVSgWASqUiPT29QYMU5by8vDA2NsbY2JhOnTqRnZ2Ni4sLX331FfHx8cr+sk2bNgUgIyODadOmoVarsbCwICAggL179yrF74ABAzAyMsLW1pZWrVrx8ssvo1KpaNGiBU2aNOG3337DxMSEX375hfDwcCWOGzducOrUqSqL35qcP3+eKVOmcPnyZYyMjMjLy+PcuXOVvuebnp7O4cOHCQoKAsrfOb/l22+/JSIiApVKhZWVFYMGDSI7O1t59sDAQExNTQEYPHgwsbGxSvE7cOBArKysgPKtuwYMGEBCQgKjRo3is88+41//+le9nk0IIYQQQgjxYKpX8XvhwgXl65s3b3Lz5k3l860iWDQ8MzMz5WsjIyNKS0sbrD21Wm3Qvk6nw9jYGFtbW7Zs2VLrdp2cnPjpp58YNWpUpefDw8OZPHkyAwcOBOCFF16gpKTybXjKysoYO3YsoaGhNfZb3d+9289ZWFhU+Dx8+HDGjx9Pu3btaNKkCZ07d66xPyGEEEIIIcTDo14LXoWFhVX5529/+1tDxyhq4OnpyerVq5VR0VvTnt3c3Ni8eTNlZWUUFhaSkpJS7XTkyjzzzDNYWVmRkJCgHDt79iy5ublV3vPnP/+Z7777rsI9+fn5bNy4Ufn66aefBmDLli3k5eUp11laWqLR/G+l5H79+rFx40alP61Wq+wp3atXL5KSkigrK+PGjRukpaUp97m5uZGcnExJSQk6nY74+Phqn/3ZZ5/l6aef5h//+Ee17zMLIYQQQgghHk71fudXPDhmzJjBggUL8PX1xdjYmK5duzJ//nzGjx/P/Pnz8fX1Bcqn+t6a8lxbxsbGfPjhhyxYsICPP/4YvV5PkyZNWLRoUZX3NG/enA0bNrBo0SKWLVuGpaUlJiYm/PnPf1binThxIjY2NvTq1Ysnn3xSuTc0NJR3332Xjz/+mPDwcPz8/MjNzWXEiBEAlJaWEhwcTOfOnfnb3/7GjBkzGDRoEE2aNMHR0RFra2ulnXPnzinTpV944QVGjhxZ7bMOHjyYefPmMWDAgDrl6HbW5tZ3dH9De9DiEUIIIYQQ4n5QlZWVldX35nPnznHlypUK72ECPP/883ccmBA1ubVatJmZGYWFhfzlL39h+PDhdS7wb5k7dy7NmjW7o9kLer1eeff6QVJUUowmr/Kp5XeTSgV2dtZcu6ah/v/SPFokJ4YkJ4YkJ4YkJ4YkJ4YkJ4YkJ4bs7WVg4HFVr5Hfq1ev8re//U3ZQuePVCqVMi1ViLspPz+fMWPGUFpaSnFxMX379mXQoEF1bufy5cuMHDmSxo0bs2rVqjuKSa1Wk5Pz4P1wedDiEUIIIYQQ4l6rV/G7aNEiDh061NCxiIdITk4Oo0ePNjjeu3dvpk2bdk9iaNasGYmJiXfcTosWLdi+fXsDRHRvSUErhBBCCCFE7dWr+N27dy9qtZo5c+YQGRlJ+/bt8fPzY/Xq1cyZM6ehYxQPoGbNmtVpBejHhV6vp1mzezOV5n5NZRZCCCGEEOJhVK/i9/fff+eZZ54hJCSEyMhILCwseOONN0hOTubzzz9XtrAR4nGjVqtxmu2EpkhT88V3wNrcmqOzj1KgKpERYCGEEEIIIWqhXsVvo0aNMDIyUr4+d+4c165d4/r16+zZs6dBAxRV02q1fPjhh2zbtg0jIyNMTEx48sknmTBhAp06dWqQPr766ivWrFnDp59+2iDtATg4OPDdd99hY2OjHPP09GTZsmUNFvf58+cJCAjg+++/b5D26kJTpEFTfHeLXyGEEEIIIUTd1Kv4bd68OZcuXQLK94HNzMzE3d1dOSfujYiICAoLC4mLi8PW1haAffv2cebMmQYrIuurtLRU+QXJg06n02FsXK//FIQQQgghhBAPiXr9P35PT0+++eYbTp48yYgRI4iIiODWjkm39mMVd9evv/5Keno6X3/9tVL4QvmCU7esXr2atLQ0SktLadq0KXPnzuWpp54iJiaGU6dOUVRURHZ2NnZ2dixdupTGjRuj1WqJiopi37592NjY0LNnzwr9JicnExsbi06nw8LCgsjISBwdHUlMTCQpKYnGjRvz66+/MnfuXFxcXOr1bGfPnuWdd94hJycHtVrNhAkT6NevH1A+avzWW2+xa9cucnJymDFjBqdOneKLL76goKCAefPm4erqqrT13nvv8c0336DX65k5cya9e/dWRoVDQ0PZt28f/v7+eHt7M3/+fH777TeKi4vx9PTk7bffrlf8QgghhBBCiAdPnYvfw4cPU1JSwgsvvMDNmzcJCAigVatWHDp0CAcHhwrFl7h7jh07RuvWrWncuHGl57du3cqZM2eIi4vDyMiI5ORk5syZw0cffQTAoUOHSEhIoEmTJrz99tvExcUxduxYNm3axJkzZ9i2bRsAf/nLX5Q2f/jhB1JTU4mNjcXU1JTvv/+eyZMnk5qaqrSZlJREu3btaox/6NChFfbDvXLlivL1lClTCA4O5rXXXuPXX38lNDSUTp068dRTTwFgYWFBfHw8GRkZjB8/nsjISBITE0lLS+Of//wnCQkJAGg0Gtq1a8e0adM4ePAgb775Jl9++aVyrkOHDkydOlV5zrFjx/LCCy+g0+kYO3YsaWlp9do6SQghhBBCCPHgqVPx+9NPPzF8+HBKS0sBiI2NJTY2lueee47nnnvurgQoaic7O5sJEyZQVFREjx49KCws5PDhwwQFBQHlqxD/UZ8+fWjSpAkAzs7OZGVlAZCRkUFAQACmpqYABAcHK8Xkzp07OX78OCEhIUo7eXl5FBUVAeDi4lKrwhfK/+7c/s4vQEFBAceOHeOzzz4DoG3btvTo0YPvv/9eKX69vLwA6NKlC4WFhXh7ewPQrVs3zp49q7RpbGysPL+zszPNmzcnMzOTJ554AhMTE/z8/AAoLCwkIyODa9euKfcWFhZy5syZWj2LEEIIIYQQ4sFXp+L3ww8/RKfTKZ91Oh3/+c9/WLFiRYMHJqrXuXNnsrOzycvLw9bWltatW7NlyxYSExNJT0/H2NiYsWPHEhoaWun9ZmZmytdGRkbKLzRup1KplK/LysoIDAwkPDy80mstLCzu4Imq9scY4H+x3xo5vvW5uue4vS1zc3Pl/ltT9jdt2lQhL0IIIYQQQohHh7rmS/7n2LFjGBsb8+GHH7JixQqMjY05duzY3YpNVKNt27b07duXmTNnkp+frxy/efMmAP369WPjxo3k5uYC5StD1+Z75ebmRkpKClqtlpKSEhITE5Vzffv2JSUlhQsXLgDlo8mHDx9uwKcCKysrOnfurPR79uxZfvjhB55//vk6t6XT6ZS9iA8dOsSVK1dwdHQ0uM7S0hJXV1dlSjjA5cuXlUXdhBBCCCGEEA+/Oo38Xrt2DUdHRzw8PADo0KGDMl1W3HsLFy5kxYoVhISEYGxsjI2NDU2bNmXMmDG4uLiQm5urLEBWWlpKcHAwnTt3rrbNwYMHc/LkSby9vZUFr44ePQpAz549mTp1KmFhYeh0OrRaLS+//DJdu3Zt0OeKjo7mnXfeYf369ahUKqKionjyySfr3I61tTUnT57Ez8+P0tJSFi1ahJWVlfILgdv7XLhwIT4+PqhUKho1asTcuXNp2bJl3fs1t67zPQ9iH0IIIYQQQjxKVGW35nzWgqOjI87OzmzcuBGA0NBQDh06RGZm5l0LUIiHiV6vr7CQ191UVFKMJq/knvRVXyoV2NlZc+2ahtr/S/Nok5wYkpwYkpwYkpwYkpwYkpwYkpwYsreXQYTHVZ1Xez527Bh9+/YF4OrVqwDKZyh/pzI9Pb2BwhPi4aJWq7l+/e79cPlju/IDTAghhBBCiNqrc/Gr1Wr57bffKhz74+fbFycSj6dx48Zx8eLFCsdsbGz49NNP71NE94Zer6dp07v328SHYbRXCCGEEEKIB1Gdit/6LDokHk+P6wrgarUap9lOaIo0Dd62tbk1R2cfpUBVIqO+QgghhBBC1FGdit9HfdTucaDVavnwww/Ztm0bRkZGmJiY8OSTTzJhwgQ6derUIH189dVXrFmzpkH/vjg4OODo6Kis3gyQkJDAjBkziIiIYNSoUdXev3PnTvbv38+MGTMaLKaqaIo0aIobvvgVQgghhBBC1F+dpz2Lh1tERASFhYXExcVha2sLwL59+zhz5kyDFb/1VVpaipGRUZXnjYyMOHLkCF26dAHKi99bX9ekb9++Fd5Nb6iYhBBCCCGEEA8HKX4fI7/++ivp6el8/fXXSuEL0Lt3b+Xr1atXk5aWRmlpKU2bNmXu3Lk89dRTxMTEcOrUKYqKisjOzsbOzo6lS5fSuHFjtFotUVFR7Nu3T9ke6Y+Sk5OJjY1Fp9NhYWFBZGQkjo6OJCYmkpSUROPGjfn111+ZO3cuLi4uVcYfHBysFLxnzpxBp9PRoUMH5XxMTAz5+fnMnDkTgPXr13PkyBHeffddEhMTSU9PZ/ny5Q0akxBCCCGEEOLhIMXvY+TYsWO0bt2axo0bV3p+69atnDlzhri4OIyMjEhOTmbOnDl89NFHABw6dIiEhASaNGnC22+/TVxcHGPHjmXTpk2cOXOGbdu2AfCXv/xFafOHH34gNTWV2NhYTE1N+f7775k8eTKpqalKm0lJSbRr167G+Pv378/q1aspLi4mISGBoKAgDh48WOc8NGRMQgghhBBCiIeDFL+PsezsbCZMmEBRURE9evSgsLCQw4cPExQUBJSvXPxHffr0oUmTJgA4OzuTlZUFQEZGBgEBAZiamgL/G6GF8ndtjx8/TkhIiNJOXl4eRUVFALi4uNS6yDQ3N6dPnz6kpaWxfft2kpOT61X8NmRMQgghhBBCiIeDFL+Pkc6dO5OdnU1eXh62tra0bt2aLVu2KFOCjY2NGTt2LKGhoZXeb2ZmpnxtZGREaWlppdf9cbursrIyAgMDCQ8Pr/RaCwuLOj1DcHAwY8eOxd3dHSsrqwrnjIyMKhTsxcXFlbbR0DEJIYQQQgghHnzq+x2AuHfatm1L3759mTlzJvn5+crxmzdvAtCvXz82btxIbm4uUL4y9LFjx2ps183NjZSUFLRaLSUlJSQmJirn+vbtS0pKChcuXADKR5MPHz5c72fo3r07b775JmPHjjU416ZNG44cOUJpaSk3b95kx44dlbbR0DEJIYQQQgghHnwy8vuYWbhwIStWrCAkJARjY2NsbGxo2rQpY8aMwcXFhdzcXEaMGAGUr3QcHBxM586dq21z8ODBnDx5Em9vb2XBq6NHjwLQs2dPpk6dSlhYGDqdDq1Wy8svv0zXrl3r/QwjR46s9Hj//v3Zvn07Xl5etGjRgk6dOilTmeF/I9J3I6Y/sja3bpB27lW7QgghhBBCPA5UZWVlZfc7CCHutpUrV3L27Fnmz59/V/vR6/Wo1XdvQkVRSTGavJK71n5DU6nAzs6aa9c0yL805SQnhiQnhiQnhiQnhiQnhiQnhiQnhuztZUDhcSUjv+KR969//Ysvv/yS6Ojou96XWq0mJ+fu/XCRH1pCCCGEEELUjxS/4oExbtw4Ll68WOGYjY0Nn3766R21+/bbb/P222/fURv3ixS7QgghhBBCNAwpfsUDY8WKFfc7hDum1+tp1qzhptI8bNOchRBCCCGEeFBJ8StEA1Kr1TjNdkJTpLnjtqzNrTk6+ygFqhIZARZCCCGEEOIOyVZHteTp6YmbmxtarVY59u233+Lg4EBUVFSd2xszZgynT58GIDExkVOnTtXqvpiYmBr7O3HiBCNGjMDPzw8fHx+Cg4PJysoCID09nYMHD9aqr8zMTFJTU2t1bV0lJibi4ODAxx9/XOH4sGHDcHBwqLAV053w9/enoKCgzve5urpy/vz5evWpKdKgKW6APw1QQAshhBBCCCHKSfFbB0888QS7du1SPm/evJkuXbrUqQ29Xo9er2flypW0a9cOgKSkJM6cOdNgcU6ePJnhw4eTkpLCtm3b+OCDD2jWrBnw4BS/AJ07dyYpKUn5fPbs2QpbE9WFTqer9POWLVuwsrKqf5BCCCGEEEKIR4JMe66D4OBgEhISGDBgABqNhp9//hlvb29u3LjBiRMnmD17NkVFRRQXF+Pj48P48eOB8tHarKwsCgsLuXjxImvXrmXIkCEsW7aMI0eOcOTIERYsWEBMTAzh4eG0bNmyyrZq49KlS7Ro0UL5/MQTTwCwe/dudu3axd69e0lKSmLYsGG8/PLLhIeHc+PGDYqLi3F1dWXWrFn8/vvvLF26FI1Gg7+/P927d2fu3Lk4ODjw3XffYWNjA5SPkCYkJPDkk08yf/58MjIyMDExwdjYmM8++wwzM7Mq43ziiSe4efMmhw4dolu3biQkJBAUFMThw4eVa9577z0OHDiATqfDysqKefPmKb80cHBw4G9/+xu7d+/mhRde4Pfff0elUpGdnU1OTg7bt2+vEO+vv/7KggULyMnJoaSkhNDQUIYNGwbAzp07iY6OxtjYGHd391rnWgghhBBCCPFwkOK3Dnr06MGGDRu4fPkyu3btYuDAgRgZGQHw1FNP8cknn2BqakpRURGvvfYavXv3xtnZGYCffvqJ5ORk7OzsKrQZEhJCSkoKI0eOpF+/fgAUFBRU21ZNxo8fz4gRI+jevTvOzs4MGDCAzp074+HhgaenJ46OjowaNQqA4uJiVqxYgaWlJaWlpYwfP560tDS8vb2ZOHEi6enpLF++vMY+jx8/TkZGBqmpqajVajQaDSYmJjXeFxQUREJCAk5OTqSlpZGQkMCcOXOU82PGjGHatGkApKamEhUVxerVq5XzarWahIQEAKZPn87Ro0fZsGGDwWhvaWkp4eHhvP/++zz77LPcvHmTwYMH061bN5566ilmzJhBbGws7du3Jy4ujtzc3BpjF0IIIYQQQjw8pPitI39/f5KSkkhPTyc6OpqtW7cC5UXknDlzOH78OCqVikuXLpGZmakUrB4eHgaFb1Vqaqsmo0ePxs/Pj2+//ZbvvvuOoUOHEhUVhZeXl8G1er2e6OhofvjhB8rKyrh+/TodOnTA29u7Vn3d0qpVK0pLS5kxYwaurq54eHigVtc8q/6VV15R9uHt1q2bMqJ8y969e1m/fj03btxAr9eTl5dX4fyrr75a4fPAgQMrneZ85swZfvnlF8LDw5VjN27c4NSpU1y9epWOHTvSvn17pc158+bV+tmFEEIIIYQQDz4pfuvI39+foKAg2rZtS9u2bZXjixcvpkmTJiQlJWFsbExYWBjFxcXKeQsLi1r3UVNbtWFnZ4ePjw8+Pj489dRTpKSkVFr8rl27lpycHOLj4zEzM2PhwoXV9mVkZERpaanyuaSkfBsea2trtm3bxoEDB9i/fz+LFi0iNjaWNm3aVBunmZkZ7u7uzJ49m3/9618Vzl24cIF58+axefNmWrduzfHjx5Vpyrfcnteq8lxWVoatrS1btmwxOLdz584Kn1UqVbUxCyGEEEIIIR4+suBVHbVo0YLw8HCmTJlS4Xh+fj4tW7bE2NiY06dPs3fv3lq3aWlpiUbzv5V976QtgC+//FJZlVqn03HixAlat24NgJWVVYXVj/Pz87G3t8fMzIyrV6+yfft25ZyVlVWFuABat27NoUOHANixYweFhYUAXL9+ncLCQvr06UN4eDhPP/00v/zyS63iff311xkzZgy9evWqcFyj0WBsbIy9vT1lZWXExsbWKQ9/9Mwzz2BlZaVMkYbyBbZyc3NxcXEhKytLWXE7ISGhwqredWVtbo21WQP8MW+4/YKFEEIIIYR43MnIbz0EBwcbHHvzzTf5+9//TlJSEq1btzYo5KoTGhrKu+++y8cff0x4ePgdtQXlRWl0dDSmpqbo9Xq6devGxIkTAfDz8yMiIoL09HSGDh3KiBEjmDhxIt7e3jRv3pzevXsr7bi5ubFmzRp8fX1xcXFh7ty5REREEBUVxZIlS/Dw8KBx48YAXLx4kcjISLRaLXq9nh49evDSSy/VKt62bdvyl7/8xeC4g4MDXl5eeHt707hxY+Wd6PowNjbmww8/ZMGCBXz88cfo9XqaNGnCokWLaNGiBVFRUYSFhWFiYoK7u7vyXHWl1+s5OvtoveO8XVFJsezxK4QQQgghRANQlZXJ/7UWoiHl5GgarGB92P/rVKnAzs6aa9caLicPO8mJIcmJIcmJIcmJIcmJIcmJIcmJIXt7mV33uJKRXyEeMPKDSQghhBBCiIYnxe9DKj4+nvXr1xscj4yMpGfPnvchIkOZmZlMnz7d4HhgYKCy1dKjRq/X06zZnf02saikGE1eSQNFJIQQQgghhAApfh9aISEhhISE3O8wqtWpU6dKV1d+lKnVapxmO6Ep0tR8cSWsza05OvsoBaoSGQEWQgghhBCiAclqzw3E09MTNze3CqsEf/vttzg4OBAVFVXn9saMGcPp06cBSExMVFYirklMTEyN/Z04cYIRI0bg5+eHj48PwcHBZGVlAZCens7Bgwdr1VdmZiapqam1urau8vPzmTJlCj4+Pvj6+uLj46Psqbxz504WLFhwx304ODiQn59/x+3cTlOkQVNczz/1LJqFEEIIIYQQ1ZOR3wb0xBNPsGvXLgYMGADA5s2b6dKlS53a0Ov1AKxcuVI5lpSUhI2NDc8++2yDxDl58mQmTZpE//79gfKVmk1NTYHy4tfR0RFnZ+ca28nMzCQ9PR1vb+8GieuPlixZQtOmTdm6dSsqlYqCggKuXbsGQN++fenbt2+D9ymEEEIIIYR4dMnIbwMKDg5W9pHVaDT8/PPPuLu7A+WjrUOGDCEwMBAvLy+WL1+u3BcTE8OECRP4y1/+go+PD1evXsXT05PMzEzi4+M5cuQICxYswN/fn927d1fbVm1cunSJFi1aKJ+feOIJmjVrxu7du9m1axerV6/G39+f+Ph4rl69yvDhwwkKCsLb25u5c+ei1+vJyclh6dKl7N+/H39/f/7xj38AhqOprq6unD9/Hr1ez9y5cxk0aBB+fn4EBQVRXFxcbYz29vaoVCqgfM/htm3bAuUj4ePHjwdg//79+Pj4MHv2bPz8/PD29ubw4cNKOxs3bmTAgAEEBgaybNkyHBwcKu3v119/5Y033iA4OBhfX99K36cWQgghhBBCPLxk5LcB9ejRgw0bNnD58mV27drFwIEDMTIyAuCpp57ik08+wdTUlKKiIl577TV69+6tjLD+9NNPJCcnY2dnV6HNkJAQUlJSGDlypLLPbUFBQbVt1WT8+PGMGDGC7t274+zszIABA+jcuTMeHh54enri6OioLEhVXFzMihUrsLS0pLS0lPHjx5OWloa3tzcTJ04kPT29VsX38ePHycjIIDU1FbVajUajwcTEpMrrR4wYwaRJk0hLS8PZ2Rl3d3f+9Kc/VXrt6dOniYqKYvbs2Xz22WcsWbKE1atXk5WVxQcffEBSUhL29vYsXbq00vtLS0sJDw/n/fff59lnn+XmzZsMHjyYbt260a1bt5oTKoQQQgghhHjgychvA/P39ycpKYmEhASCg4OV48XFxcycORNfX18GDx7MhQsXyMzMVM57eHgYFL5VqamtmowePZr09HRCQkLIzc1l6NChfP7555Veq9friY6Oxs/Pj4CAAI4cOVKnvm5p1aoVpaWlzJgxg6SkJLRaLWp11X/9evXqxVdffcWkSZOwtrbmH//4B3PmzKn02tatW9O9e3cAXFxcyM7OBsrfuXZ3d8fe3h6AwYMHV3r/mTNn+OWXXwgPD8ff35/XXnuNGzdu1Po9ayGEEEIIIcSDT0Z+G5i/vz9BQUG0bdtWmaYLsHjxYpo0aUJSUhLGxsaEhYVVmPZrYWFR6z5qaqs27Ozs8PHxwcfHh6eeeoqUlBS8vLwMrlu7di05OTnEx8djZmbGwoULq+3LyMiI0tJS5XNJSfmWPdbW1mzbto0DBw6wf/9+Fi1aRGxsLG3atKmyLQsLCzw8PPDw8OBPf/oTo0eP5p133jG4zszMTPlarVZX6P+Pbk2hvl1ZWRm2traP3crUQgghhBBCPE5k5LeBtWjRgvDwcKZMmVLheH5+Pi1btsTY2JjTp0+zd+/eWrdpaWmJRvO/VYDvpC2AL7/8UlmVWqfTceLECVq3bg2Uv1tbUFBQoS97e3vMzMy4evUq27dvV85ZWVlViAvKR2EPHToEwI4dOygsLATg+vXrFBYW0qdPH8LDw3n66af55Zdfqozxm2++IS8vT/l89OhRJcbacnV1Zc+ePeTk5ADleyNX5plnnsHKykp5Xxvg7Nmz5Obm1qk/IYQQQgghxINLRn7vgj9Od77lzTff5O9//ztJSUm0bt2aXr161bq90NBQ3n33XT7++GPCw8PvqC0oL0qjo6MxNTVFr9fTrVs3Jk6cCICfnx8RERGkp6czdOhQRowYwcSJE/H29qZ58+b07t1bacfNzY01a9bg6+uLi4sLc+fOJSIigqioKJYsWYKHhweNGzcGyleUjoyMRKvVotfr6dGjBy+99FKVMWZlZfHee+9RVlaGSqWiefPmvP/++3V6TgcHB958802GDBmCpaUl7u7uWFtbG1xnbGzMhx9+yIIFC/j444/R6/U0adKERYsW1am/W6zNDfu4F/cKIYQQQgghqqYqKysru99BCHG3FBQUYGVlBcAnn3zCnj17WLVq1V3rT6/XV/suc20UlRSjyStpoIjuL5UK7OysuXZNg/xLU05yYkhyYkhyYkhyYkhyYkhyYkhyYsjeXgYbHlcy8iseaYsWLeLHH39Ep9PRvHlz5s6de1f7U6vVXL9e+Q+X2v7AkR9MQgghhBBCNDwpfh9R8fHxle5VGxkZSc+ePe9DRIYyMzOZPn26wfHAwEBlq6U7VdkCWXeTXq+nadPKf5v4KI3oCiGEEEII8bCR4vcRFRISQkhIyP0Oo1qdOnV65FZYVqvVOM12QlNUcSEwa3Nrjs4+SoGqREZ2hRBCCCGEuA9ktWfA09MTNzc3ZQVkKN8j1sHBgaioqDq3N2bMGE6fPg1AYmJirfeLjYmJqbG/EydOMGLECPz8/PDx8SE4OJisrCwA0tPTOXjwYK36yszMJDU1tVbX1lVlz5GYmMj48eNrvHf//v34+/vflbjuFU2RBk3xbX9uK4aFEEIIIYQQ95aM/P6/J554gl27djFgwAAANm/eTJcuXerUhl6vB2DlypXKsaSkJGxsbHj22WcbJM7JkyczadIk+vfvD5SvomxqagqUF7+Ojo44OzvX2E5mZibp6el4e3s3SFxCCCGEEEII8SCTkd//FxwcrOzzqtFo+Pnnn3F3dwfKR1uHDBlCYGAgXl5eLF++XLkvJiaGCRMm8Je//AUfHx+uXr2Kp6cnmZmZxMfHc+TIERYsWIC/vz+7d++utq3auHTpEi1atFA+P/HEEzRr1ozdu3eza9cuVq9ejb+/P/Hx8Vy9epXhw4cTFBSEt7c3c+fORa/Xk5OTw9KlS5VR1n/84x9A+dZA+fn5Stuurq6cP38evV7P3LlzGTRoEH5+fgQFBVFcXFzvXCcmJjJq1CjCw8Px9fUlKCiIc+fOGVxXUFDA6NGj+eCDDwAYPnw47733Hn/+85/p16+fEjdATk4OYWFh+Pr64uPjw8aNG4Hy/YJHjx6ttOfk5ERcXBwAycnJRERE1Ni2EEIIIYQQ4uEnI7//r0ePHmzYsIHLly+za9cuBg4ciJGREQBPPfUUn3zyCaamphQVFfHaa6/Ru3dvZYT1p59+Ijk5GTs7uwpthoSEkJKSwsiRI+nXrx9QXoBV11ZNxo8fz4gRI+jevTvOzs4MGDCAzp074+HhgaenJ46OjspiUcXFxaxYsQJLS0tKS0sZP348aWlpeHt7M3HiRNLT02tVfB8/fpyMjAxSU1NRq9VoNBpMTExql9gqHD58mOTkZFq1akV0dDQrV66ssBLzxYsX+dvf/saIESMICAhQjmdnZ7Nu3Tp0Oh1eXl789NNPuLi4MG/ePJ555hk++OADcnJyCAoKwtHRkZ49exIeHk5JSQnffvstXbt2Zd++fYSGhrJ3794Kew1X1bYQQgghhBDi4Scjv3/g7+9PUlISCQkJBAcHK8eLi4uZOXMmvr6+DB48mAsXLpCZmamc9/DwMCh8q1JTWzUZPXo06enphISEkJuby9ChQ/n8888rvVav1xMdHY2fnx8BAQEcOXKkTn3d0qpVK0pLS5kxYwZJSUlotdpq97JVqVQ1Hnd2dqZVq1bK19nZ2cq5nJwchg4dytSpUysUvgBeXl4YGxtjbm5Op06dlPsyMjIIDQ0FoFmzZvTv3599+/Zhbm6Oo6MjP/zwAxkZGYwZM4Zjx46h1+v59ttv6dWrV41tCyGEEEIIIR5+Uvz+gb+/P59++ilmZma0bdtWOb548WKaNGlCUlISKSkpvPDCCxWm/VpYWNS6j5raqg07Ozt8fHyYM2cOb775JikpKZVet3btWnJycoiPj2fr1q34+PhU25eRkRGlpaXK55KS8m15rK2t2bZtGz4+Ppw+fRo/Pz/Onj1bZTtNmjQhNze3wrHff/+dZs2aKZ/NzMyq7Nfa2pqOHTvy1VdfUXbb0sjV3fdHfyy0e/fuTUZGBt999x1ubm507NiRlJQUbG1tsbe3r3PbQgghhBBCiIePFL9/0KJFC8LDw5kyZUqF4/n5+bRs2RJjY2NOnz7N3r17a92mpaUlGs3/Vvq9k7YAvvzyS2VVap1Ox4kTJ2jdujUAVlZWFBQUVOjL3t4eMzMzrl69yvbt25VzVlZWFeICaN26NYcOHQJgx44dFBYWAnD9+nUKCwvp06cP4eHhPP300/zyyy9VxtirVy8yMjK4cOECUD7Ve+vWrbz44ou1ekZTU1NiYmK4cuUKs2bNUhYSq46bmxvx8fFKvF9++aXSX+/evdm2bRs2NjZYWFjQu3dvli5dipubW63iEUIIIYQQQjz8pPi9TXBwsMF7nm+++SaJiYn4+vqyaNGiClNlaxIaGsqKFSuUBa/upC0oL0p9fHzw9fXF398fU1NTJk6cCICfnx9paWkEBAQQHx/PiBEj+Pnnn/H29ubvf/87vXv3Vtq5tbWTr6+vsrhTREQEUVFRBAYGcuzYMRo3bgyUv387evRoZTGpDh06VHhX9nbPPvsss2bNIiwsDH9/f4YMGYK3t7eyknZtmJiYsGjRIvR6PVOmTEGn01V7/axZszh16hS+vr6MGDGCcePG0b17dwC6dOmCRqNRct27d29+++23u1b8WptbY2122x9z67vSlxBCCCGEEKJ2VGW3zysVQtSbXq+v8n3oopJiNHkl9zii+0ulAjs7a65d0yD/0pSTnBiSnBiSnBiSnBiSnBiSnBiSnBiyt5dBiceVrPYsRANSq9Xk5FT+w0V+4AghhBBCCHH/SPH7AIqPj2f9+vUGxyMjI+nZs+d9iMhQZmYm06dPNzgeGBiobLUkhBBCCCGEEA8KKX4fQCEhIYSEhNzvMKrVqVMntmzZcr/DeODo9XqaNat8Ks3jOO1ZCCGEEEKIB4UUv0I0ILVajdNsJzRFFVfStja35ujsoxSoSmT6sxBCCCGEEPeBrPb8B56ensoqyLd8++23ODg4EBUVVef2xowZw+nTpwFITEzk1KlTtbovJiamxv5OnDjBiBEj8PPzw8fHh+DgYLKysgBIT0/n4MGDteorMzOT1NTUWl1bV4mJiTz33HMEBAQwaNAg/Pz8+OCDDygqKlKu8ff3r7A904Pgxo0bODg41Pt+TZEGTfFtf24rhoUQQgghhBD3lhS/t3niiSfYtWuX8nnz5s106dKlTm3o9Xr0ej0rV66kXbt2ACQlJXHmzJkGi3Py5MkMHz6clJQUtm3bxgcffECzZs2AB6f4BXB1dSU5OZm0tDTWrl3LkSNHeOutt5TzW7ZswcrKqkH6upV3IYQQQgghhLidTHu+TXBwMAkJCQwYMACNRqPsk3vjxg1OnDjB7NmzKSoqori4GB8fH8aPHw+Uj9ZmZWVRWFjIxYsXWbt2LUOGDGHZsmUcOXKEI0eOsGDBAmJiYggPD6dly5ZVtlUbly5dokWLFsrnJ554AoDdu3eza9cu9u7dS1JSEsOGDePll18mPDycGzduUFxcjKurK7NmzeL3339n6dKlaDQa/P396d69O3PnzsXBwYHvvvsOGxsboLyATUhI4Mknn2T+/PlkZGRgYmKCsbExn332GWZmZrWKuVmzZrz33nu89NJLnDx5kg4dOih9ff3116SmpvLhhx8CUFZWRr9+/Vi2bBmOjo6sWrWKpKQk1Go1HTt2ZPbs2VhbW1ea98zMTGJiYtBqtahUKubOnUv37t05dOgQ0dHRFBQUoNfrGTt2LIMGDQJg48aNrFmzBgsLC/r371/r74MQQgghhBDi4SDF72169OjBhg0buHz5Mrt27WLgwIEYGRkB8NRTT/HJJ59gampKUVERr732Gr1798bZ2RmAn376ieTkZOzs7Cq0GRISQkpKCiNHjqRfv34AFBQUVNtWTcaPH8+IESPo3r07zs7ODBgwgM6dO+Ph4YGnpyeOjo7KqsvFxcWsWLECS0tLSktLGT9+PGlpaXh7ezNx4kTS09NZvnx5jX0eP36cjIwMUlNTUavVaDQaTExMapfY/2dra0ubNm2U4veWV155haioKK5evYq9vT379+/H1tYWR0dHdu/eTUJCAnFxcdjY2BAZGUl0dDRz5swBKub9zJkzREREsH79ep599lm0Wi1FRUXk5+fzj3/8g48++ojmzZtz/fp1goKC6NGjB3l5ecTExJCUlETz5s1ZvHhxnZ5JCCGEEEII8eCTac+V8Pf3JykpiYSEBIKDg5XjxcXFzJw5E19fXwYPHsyFCxfIzMxUznt4eBgUvlWpqa2ajB49mvT0dEJCQsjNzWXo0KF8/vnnlV6r1+uJjo7Gz8+PgIAAjhw5Uqe+bmnVqhWlpaXMmDGDpKQktFotanXd/wqVVbLik7m5OQMGDFBWkE5KSiIoKAiAjIwMvLy8lJHoIUOGsG/fPuXeP+Z93759uLu78+yzzwJgYmKCtbU1P/30E+fOnWPMmDH4+/vz+uuvA3D69Gm+/fZbXnrpJZo3b660L4QQQgghhHi0yMhvJfz9/QkKCqJt27a0bdtWOb548WKaNGlCUlISxsbGhIWFUVxcrJy3sLCodR81tVUbdnZ2+Pj44OPjw1NPPUVKSgpeXl4G161du5acnBzi4+MxMzNj4cKF1fZlZGREaWmp8rmkpHx7Hmtra7Zt28aBAwfYv38/ixYtIjY2ljZt2tQ65ry8PLKzs+nYsaPBueDgYCIiIhgyZAhff/01ERERlbahUqkqfK5N3svKyujQoQMbN240OHfy5Mlq2xdCCCGEEEI8/GTktxItWrQgPDycKVOmVDien59Py5YtMTY25vTp0+zdu7fWbVpaWqLR/G/F3ztpC+DLL79UVqXW6XScOHGC1q1bA2BlZVVhBeX8/Hzs7e0xMzPj6tWrbN++XTlnZWVVIS6A1q1bc+jQIQB27NhBYWEhANevX6ewsJA+ffoQHh7O008/zS+//FLrmK9fv86MGTNwc3Ojffv2Bue7d+8OwHvvvYebmxuNGzcGwM3NjbS0NOWZNm7cyIsvvlhpH3369OGbb75RVtbWarVoNBpcXFw4f/58hRHjzMxMSkpK6NWrF3v27OHq1asAfPbZZ7V+JiGEEEIIIcTDQUZ+q/DH6c63vPnmm/z9738nKSmJ1q1b06tXr1q3FxoayrvvvsvHH39MeHj4HbUF5UVpdHQ0pqam6PV6unXrxsSJEwHw8/MjIiKC9PR0hg4dyogRI5g4cSLe3t40b96c3r17K+24ubmxZs0afH19cXFxYe7cuURERBAVFcWSJUvw8PBQitCLFy8SGRmJVqtFr9fTo0cPXnrppWrj3L9/PwEBARQVFWFqakr//v0ZM2ZMldcHBQXx/vvvs3LlSuWYh4cHJ0+eJDQ0tMKCV5Vp06YNCxcuZOrUqeh0OoyMjJgzZw7dunXjww8/5L333uPdd99Fp9PxxBNPsHz5cjp27EhYWBhDhw5tkAWvrM2ta3VMCCGEEEIIce+oyip7AVMIUS96vb7K96CLSorR5JXc44juL5UK7OysuXZNg/xLU05yYkhyYkhyYkhyYkhyYkhyYkhyYsjeXgYlHlcy8itEA1Kr1Vy/bvjDpawM+YEjhBBCCCHEfSTF7wMsPj6e9evXGxyPjIykZ8+e9yEiQ5mZmUyfPt3geGBgoLLV0uNEr9fTtKnhbxMfx1FfIYQQQgghHiRS/D7AQkJCCAkJud9hVKtTp07K9kSifOTXabYTmqL/LSJmbW7N0dlHKVCVyOivEEIIIYQQ98kjudqzp6cnAwYMwN/fX/lz4sQJg+tcXV05f/58nduvzX05OTlERETQt29fAgICCAwMZMWKFTW2nZ6ezsGDB+sc050aM2YMp0+fbrD26pvbP0pISMDBwYHvv/++QfoaPnw46enpwN3Ns6ZIg6b4D3+KNDXfJIQQQgghhLirHtmR3yVLltCpU6f70ndRURHDhg3Dy8uLHTt2YGRkxM2bN9m0aVON96anp+Po6Iizs/PdD5TyabpAhdWVHxSbN2/Gzc2NzZs3N/g073udZyGEEEIIIcT99cgWv5XZuXMn0dHRGBsb4+7uXuHce++9x4EDB9DpdFhZWTFv3jzatWtX432V2bp1K5aWlkyYMEE51qhRI0aOHAlARkYGS5Ysobi4GK1Wy6hRowgJCWH37t3s2rWLvXv3kpSUxLBhwwgJCSE5OZnY2Fh0Oh0WFhZERkbi6OiIVqslKiqKjIwMbG1t6dGjB0ePHuXTTz8FYNWqVSQlJVXYHsja2pqYmBiysrIoLCzk4sWLrF27liFDhrBs2TKaN2/O6NGjlbgvXbqEp6cnCxcurHeOqruvKqdPn+b8+fNs3rwZb29vCgoKsLKyqrEvT09Pli1bpvziIygoiGnTpuHq6qpcU1Weq8qXEEIIIYQQ4uH3yBa/b731Fubm5srn5cuXM2PGDGJjY2nfvj1xcXHk5uYq58eMGcO0adMASE1NJSoqitWrV5OTk1PtfZU5evRotSOKnTt3ZsOGDRgZGZGbm0tgYCDu7u54eHjg6emJo6OjsljUDz/8QGpqKrGxsZiamvL9998zefJkUlNT2bRpE2fPnmXbtm0AvPHGG0ofu3fvJiEhgbi4OGxsbIiMjCQ6Opo5c+YA8NNPP5GcnIydnV2F2Jo1a6a8w3vy5EnGjh3L66+/fkc5quq+6mzevBl/f39atGhBr169SE1NJTQ0tF7fj9tVluea8iWEEEIIIYR4uD2yxe/t05537txJx44dad++PQCvvvoq8+bNU87v3buX9evXc+PGDfR6PXl5eQAcPHiw2vvqIzc3l5kzZ/Lrr78qBXBWVhYtW7Y0uHbnzp0cP368wsJXeXl5FBUVkZGRgZ+fHyYmJgAEBASwefNmoHx02cvLCxsbGwCGDBnCpEmTlDY8PDwMCt8/unz5MuPHjycqKoqOHTsC9c9RVfdVRafTsWXLFmUEOzg4mOXLlxMaGnpXvh9Qc76EEEIIIYQQD7dHtvitiUqlUr6+cOEC8+bNY/PmzbRu3Zrjx48zbNiwGu+ripOTU7Xv977zzjt4eHgQExODSqUiMDCQkpLKt8EpKysjMDCQ8PDwGvutLrbbz1lYWFR5bUFBAePGjSMsLAw3Nzeg/jmqy323fP311+Tn5/PXv/4VKM/BlStXyMrKqvG5jIyMKC0tVT5Xldea1Ob7LIQQQgghhHh4PJKrPVfGxcWFrKwsTp06BZSvJKzVagHQaDQYGxtjb29PWVkZsbGxtbqvKj4+PuTn57Ns2TKlECsqKmLdunUA5Ofn8+STT6JSqfjuu+84fvy4cq+VlRUFBQXK5759+5KSksKFCxeA8gWqDh8+DECvXr3Ytm0bWq0WrVZbYcshNzc30tLSlLY2btzIiy++WGOedDodkyZNUlbLvqW+Oaruvqps3ryZGTNmsGvXLnbt2sVXX33FqFGj2Lx5c43fj9atW/Pzzz8DcOjQIc6cOVNpH7fnub75EkIIIYQQQjwcHtmR39vf+Y2IiCAqKoqwsDBMTExwd3encePGADg4OODl5YW3tzeNGzemX79+yn1Nmzat8r6qNGrUiPXr17No0SL69++PpaUlAL6+vgBMnjyZOXPmsHz5cjp16kT37t2Ve/38/IiIiCA9PZ2hQ4cSEhLC1KlTCQsLQ6fTodVqefnll+natSuhoaFkZWXh7e2NjY0NXbp04cqVK0D5tOaTJ08SGhpaYQGnmvz444/s27ePa9eukZaWBpQvIjVp0qR65ai63Fbm8uXLZGRksHDhwgrHfX19GTVqFFOmTKn2+/HWW28xffp04uLicHZ2VqZH366yPNcnX5WxNreu9rMQQgghhBDi3lOVlZWV3e8gRP3dWgVZq9UyZcoUnJycKix8Je4tvV6PWm04oaKopBhNXv2mYD/MVCqws7Pm2jUN8i9NOcmJIcmJIcmJIcmJIcmJIcmJIcmJIXt7GZh4XD2yI7+Pi9dff52SkhKKi4t57rnnGDFixP0O6bGmVqvJyTH84SI/bIQQQgghhLi/pPi9A0FBQRUWVwJo3749ixYtumcxxMfH37O+GlJOTk6F/YRv6d27t7ItkhBCCCGEEEI0FCl+70BiYuL9DuGh9cf9hB8ler2eZs0Mp9I8rtOehRBCCCGEeFBI8StEA1Kr1TjNdkJTpFGOWZtbc3T2UQpUJTL9WQghhBBCiPtEit97QKfTsWLFCrZt24axsTFGRkZ069aNqVOnYmNjU+92XV1dSUhI4Omnn67ympycHKKjozlw4ADW1taoVCoGDBjAuHHjqm07PT0dOzs7nJ2d6x3fvRATE0NsbCwtWrSgrKwMExMTZs6cSY8ePYDy1aa/++67O8pzXWmKNGiKNTVfKIQQQgghhLhnpPi9B2bOnEleXh5xcXHY2tpSVlbG9u3bycvLq3VRVlpaipGRUZ36LSoqYtiwYXh5ebFjxw6MjIy4efMmmzZtqvHe9PR0HB0d71nxq9frASpdKbkmvr6+zJw5E4DU1FSioqJISEho0PiEEEIIIYQQDzcpfu+ys2fPsn37dr766itsbW0BUKlUDBo0iKtXrzJ8+HBu3LhBcXExrq6uzJo1C7VaTWJiIklJSTRu3Jhff/2VuXPncv36daKjozE2Nsbd3b3Gvrdu3YqlpSUTJkxQjjVq1IiRI0cCkJGRwZIlSyguLkar1TJq1ChCQkLYvXs3u3btYu/evSQlJTFs2DBCQkJITk4mNjYWnU6HhYUFkZGRODo6otVqiYqKIiMjA1tbW3r06MHRo0f59NNPAVi1ahVJSUkV9s+1trYmJiaGrKwsCgsLuXjxImPGjGHr1q2sWbMGKC/4+/Xrx8qVK6vcr/d2Go1GyfPtPD09WbZsGZ06dQLKFyybNm0arq6uXL16lfnz5/Pbb79RXFyMp6cnb7/9dq36FEIIIYQQQjz4pPi9y44ePUqbNm1o2rSpwTkbGxtWrFiBpaUlpaWljB8/nrS0NLy9vQE4dOgQSUlJtGvXjpycHMaNG0dsbCzt27cnLi6O3NzcGvuubuS2c+fObNiwASMjI3JzcwkMDMTd3R0PDw88PT1xdHRk1KhRAPzwww+kpqYSGxuLqakp33//PZMnTyY1NZVNmzZx9uxZtm3bBlBhn+Hdu3eTkJBAXFwcNjY2REZGEh0dzZw5cwD46aefSE5Oxs7OjtLSUmJiYjh9+jTt2rVj165dtG7dusbCd+vWrRw4cACNRsONGzdYtWpVtddXZvr06YwdO5YXXngBnU7H2LFjSUtLY9CgQXVuSwghhBBCCPHgkeL3PtLr9URHR/PDDz9QVlbG9evX6dChg1L8uri40K5dOwAOHjxIx44dlULw1VdfZd68eXfUf25uLjNnzuTXX39VCuCsrCxatmxpcO3OnTs5fvw4ISEhyrG8vDyKiorIyMjAz88PExMTAAICAti8eTNQPrrs5eWlTO8eMmQIkyZNUtrw8PDAzs4OACMjI4YMGcKGDRuYNWsWsbGxDBs2rMbn+OO054yMDCZMmMD27dsxNzevVR4KCwvJyMjg2rVrFY6dOXOmVvcLIYQQQgghHnxS/N5lTk5OnD17lt9//50mTZpUOLd27VpycnKIj4/HzMyMhQsXUlxcrJy3sLCosl2VSlWrvqt7v/edd97Bw8ODmJgYVCoVgYGBlJRUvh1PWVkZgYGBhIeH19hvdbHdfu72Zxw8eDDe3t74+/uTnZ2Np6dnjf39kZubG8XFxWRlZdGtW7cK54yMjCrsy3zrWcv+fwnmTZs2YWZmVqf+hBBCCCGEEA+Huq8uJOqkTZs2vPLKK8ycOZP8/HygvNj64osvOHr0KPb29piZmXH16lW2b99eZTsuLi5kZWVx6tQpABISEtBqtdX27ePjQ35+PsuWLVOKvqKiItatWwdAfn4+Tz75JCqViu+++47jx48r91pZWVFQUKB87tu3LykpKVy4cAEoH7U+fPgwAL169WLbtm1otVq0Wm2F/Xvd3NxIS0tT2tq4cSMvvvhilTHb2tri6elJWFgYoaGhdV7k6/jx4xQWFla6Anbr1q35+eefgfIp5bdGdi0tLXF1deWjjz5Srr18+TKXLl2qU99CCCGEEEKIB5eM/N4DCxYs4D//+Q8hISEYGxuj1+t5/vnnmTlzJhMnTsTb25vmzZvTu3fvKtto2rQpUVFRhIWFYWJigru7O40bN66230aNGrF+/XoWLVpE//79sbS0BMqnCQNMnjyZOXPmsHz5cjp16kT37t2Ve/38/IiIiCA9PZ2hQ4cSEhLC1KlTCQsLQ6fTodVqefnll+natSuhoaFkZWXh7e2NjY0NXbp04cqVK0D5tOaTJ08SGhpaYcGr6gwePJikpKQKU6yrc+ud37KyMlQqFf/85z8rfcf6rbfeYvr06cTFxeHs7FzhXeLo6GgWLlyIj48PKpWKRo0aMXfu3EqngNfE2ty62s9CCCGEEEKIe09VdmvOpxB3oKCgACsrK7RaLVOmTMHJyanCwld1sXr1ak6dOsWCBQsaOMq7T6/XV7pdU1FJMZq8yqeUP8pUKrCzs+baNQ3yL005yYkhyYkhyYkhyYkhyYkhyYkhyYkhe3sZmHhcycivaBCvv/46JSUlFBcX89xzzzFixIh6tePt7Y1KparXis0PArVazfXrFX+4lJUhP2yEEEIIIYS4z6T4fQQEBQVVWMgJoH379ixatOiexRAfH98g7aSmphoc2717N4sXLzY4PnbsWLy8vBqk34ai1+tp2rTibxMf11FfIYQQQgghHiRS/D4CEhMT73cId5WHhwceHh73O4xaUavVOM12QlOkAcrf9z06+ygFqhIZ/RVCCCGEEOI+kuK3Ael0OlasWMG2bdswNjbGyMiIbt26MXXqVGWf2/pwdXUlISGh0hWMb8nJySE6OpoDBw5gbW2NSqViwIABjBs3rtq209PTsbOzw9nZud7x3QsXL15kzpw5/Pbbb0B5kTl9+nTc3Nz47LPPuHHjBn/9619JTEwkPT2d5cuX37dYNUUaNMWa+9a/EEIIIYQQwpAUvw1o5syZ5OXlERcXh62tLWVlZWzfvp28vLxaF7+lpaV13t6nqKiIYcOG4eXlxY4dOzAyMuLmzZvV7vF7S3p6Oo6Ojves+NXr9QCVLgpVndmzZ+Pm5saoUaMAuH79OkVFRQAMGTKkQWP8I51Oh7Gx/GcihBBCCCHEw07+X30DOXv2LNu3b+err77C1tYWAJVKxaBBg7h69SrDhw/nxo0bFBcX4+rqyqxZs1Cr1SQmJpKUlETjxo359ddfmTt3LtevXyc6OhpjY2Pc3d1r7Hvr1q1YWloyYcIE5VijRo0YOXIkABkZGSxZsoTi4mK0Wi2jRo0iJCSE3bt3s2vXLvbu3UtSUhLDhg0jJCSE5ORkYmNj0el0WFhYEBkZiaOjI1qtlqioKDIyMrC1taVHjx4cPXqUTz/9FIBVq1aRlJRUYUsja2trYmJiyMrKorCwkIsXLzJmzBi2bt3KmjVrgPKCv1+/fqxcubLC9kN/dOnSJZo3b658/uNWRjExMeTn5zNz5swK97z++uuEhoYycOBAAPbv38/ChQtJTk6moKCAd999l+PHj1NcXIyzszORkZGYmpoyfPhwHBwcOHz4MGZmZsq+yEIIIYQQQoiHlxS/DeTo0aO0adOm0v1lbWxsWLFiBZaWlpSWljJ+/HjS0tLw9vYG4NChQyQlJdGuXTtycnIYN24csbGxtG/fnri4OHJzc2vsu7qR286dO7NhwwaMjIzIzc0lMDAQd3d3PDw88PT0xNHRURlR/eGHH0hNTSU2NhZTU1O+//57Jk+eTGpqKps2beLs2bNs27YNoMJWRrt37yYhIYG4uDhsbGyIjIwkOjqaOXPmAPDTTz+RnJyMnZ0dpaWlxMTEcPr0adq1a8euXbto3bp1lYUvwJgxY5g5cybr1q3D2dmZvn378vzzz1ebl6CgIJKSkpTiNzExkeDgYADee+89evbsyfz58ykrK2PWrFmsW7eOv/71rwCcOXOG9evXY2JiUm0fQgghhBBCiIdD3eaeinrR6/VER0fj5+dHQEAAR44cITMzUznv4uJCu3btADh48CAdO3ZUCsFXX331jguw3NxcJk2ahI+PDyNHjiQ3N5esrKxKr925cyfHjx8nJCQEf39/5s2bR15eHkVFRWRkZODn54eJiQkmJiYEBAQo92VkZODl5aVM7x4yZAj79u1Tznt4eGBnZweAkZERQ4YMYcOGDQDExsYybNiwap/Bx8eHr7/+mtGjRwMwfvz4GrdD6t+/PwcPHuTKlSvcuHGDr7/+Gh8fH6B8uvfq1avx9/cnICCA77//nuzsbOXeW88phBBCCCGEeDTIyG8DcXJy4uzZs/z+++80adKkwrm1a9eSk5NDfHw8ZmZmLFy4kOLiYuW8hYVFle2qVKpa9V3d+73vvPMOHh4exMTEoFKpCAwMpKSk8q13ysrKCAwMJDw8vMZ+q4vt9nO3P+PgwYPx9vbG39+f7OxsPD09a+zP1taWV155hVdeeYWuXbuyYsUKZaS2Mubm5gwcOJAtW7bQtGlTXF1dle9NWVkZS5cu5Zlnnqn0XktLyxrjEUIIIYQQQjw8ZOS3gbRp04ZXXnmFmTNnkp+fD5QXWF988QVHjx7F3t4eMzMzrl69yvbt26tsx8XFhaysLE6dOgVAQkICWq222r59fHzIz89n2bJlyn6/RUVFyruq+fn5PPnkk6hUKr777juOHz+u3GtlZUVBQYHyuW/fvqSkpHDhwgWgfNT68OHDAPTq1Ytt27ah1WrRarVs2bJFuc/NzY20tDSlrY0bN/Liiy9WGbOtrS2enp6EhYURGhpa4yJfX331FTdv3gTK83rs2DFat25d7T0AwcHBynvVt6Y8A8o7xjqdDoC8vDzOnj1bY3tCCCGEEEKIh5OM/DagBQsW8J///IeQkBCMjY3R6/U8//zzzJw5k4kTJ+Lt7U3z5s3p3bt3lW00bdqUqKgowsLCMDExwd3dncaNG1fbb6NGjVi/fj2LFi2if//+yqilr68vAJMnT2bOnDksX76cTp060b17d+VePz8/IiIiSE9PZ+jQoYSEhDB16lTCwsLQ6XRotVpefvllunbtSmhoKFlZWXh7e2NjY0OXLl24cuUKUD6t+eTJk4SGhlZY8Ko6gwcPJikpiZCQkBpze+DAAf75z39ibGxMWVkZzzzzDP/4xz9qvK9bt24YGRlx9uxZ+vTpoxyPiIhg0aJFBAQEoFKpMDY2ZurUqbRp06bGNmtibW5d6ddCCCGEEEKI+0dVVlZWdr+DEA+PgoICrKys0Gq1TJkyBScnpwoLX9XF6tWrOXXqFAsWLGjgKO8fvV5vsI1TUUkxmrzKp5k/6lQqsLOz5to1DfIvTTnJiSHJiSHJiSHJiSHJiSHJiSHJiSF7exmceFzJyK+ok9dff52SkhKKi4t57rnnGDFiRL3a8fb2RqVS1bho1cNGrVZz/fr/friUlSE/aIQQQgghhHgASPH7EAkKClLe6b2lffv2LFq06J7FEB8f3yDtpKamGhzbvXs3ixcvNjg+duxYvLy8GqTfu02v19O06f9+m/g4j/oKIYQQQgjxIJHi9yGSmJh4v0O4qzw8PPDw8LjfYdwRtVqN02wnNEUarM2tOTr7KAWqEhn9FUIIIYQQ4j57ZFd79vT0ZMCAAfj7+yt/Tpw4YXCdq6sr58+fr3P7tbkvJyeHiIgI+vbtS0BAAIGBgaxYsaLGttPT0zl48GCdY7pTY8aM4fTp0w3WXn1zC7B//34cHByYP39+hePTpk3DwcGhwj7JDxpNkQZNsQZNkeZ+hyKEEEIIIYT4f4/0yO+SJUvo1KnTfem7qKiIYcOG4eXlxY4dOzAyMuLmzZvV7sd7S3p6Oo6Ojjg7O9/9QCmfqguwcuXKe9JfbbVt25avvvqKv//975iamlJQUMCPP/5IixYt7kn/t/Jy+wJWQgghhBBCiIfPI138Vmbnzp1ER0djbGyMu7t7hXPvvfceBw4cQKfTYWVlxbx582jXrl2N91Vm69atWFpaMmHCBOVYo0aNGDlyJAAZGRksWbKE4uJitFoto0aNIiQkhN27d7Nr1y727t1LUlISw4YNIyQkhOTkZGJjY9HpdFhYWBAZGYmjoyNarZaoqCgyMjKwtbWlR48eHD16lE8//RSAVatWkZSUVGH7IWtra2JiYsjKyqKwsJCLFy+ydu1ahgwZwrJly2jevDmjR49W4r506RKenp4sXLiw3jmq7r6qmJub07VrV3bu3MmgQYNITU3llVdeIS0tTblm7dq1bNu2DZ1Oh7GxMbNmzcLFxYXt27ezadMm1qxZA0Bpaamyt2/79u3rlJd7VWwLIYQQQggh7p5Huvh96623MDc3Vz4vX76cGTNmEBsbS/v27YmLiyM3N1c5P2bMGKZNmwaUL8gUFRXF6tWrycnJqfa+yhw9erTakdvOnTuzYcMGjIyMyM3NJTAwEHd3dzw8PPD09MTR0ZFRo0YB8MMPP5CamkpsbCympqZ8//33TJ48mdTUVDZt2sTZs2fZtm0bQIVth3bv3k1CQgJxcXHY2NgQGRlJdHQ0c+bMAeCnn34iOTkZOzu7CrE1a9aMLVu2AHDy5EnGjh3L66+/fkc5quq+mgQFBbF8+XIGDRpEYmIiCxcurFD8+vv7K7EdPHiQ6dOns337dvr3788///lPTp8+Tbt27di1axetW7emffv29c6LEEIIIYQQ4uH1SBe/t0973rlzJx07dqR9+/YAvPrqq8ybN085v3fvXtavX8+NGzfQ6/Xk5eUB5UVVdffVR25uLjNnzuTXX39VCuCsrCxatmxpcO3OnTs5fvw4ISEhyrG8vDyKiorIyMjAz88PExMTAAICAti8eTNQPrrs5eWFjY0NAEOGDGHSpElKGx4eHtUWeJcvX2b8+PFERUXRsWNHoP45quq+mvTo0YOLFy+yZ88e1Gq1wWjxsWPHWLFiBbm5uRgZGXHmzBmKioowNzdnyJAhbNiwgVmzZhEbG8uwYcMaJC9CCCGEEEKIh88jXfzWRKVSKV9fuHCBefPmsXnzZlq3bs3x48eVYqm6+6ri5ORU7fu977zzDh4eHsTExKBSqQgMDKSkpPItccrKyggMDCQ8PLzGfquL7fZzFhYWVV5bUFDAuHHjCAsLw83NDah/jupyX2X8/f2ZOnUqkydPrnC8pKSECRMm8Mknn9CtWzcKCgp47rnnKCkpwdzcnMGDB+Pt7Y2/vz/Z2dl4enrWGCtUnxchhBBCCCHEw+mxWsnHxcWFrKwsTp06BUBCQgJarRYAjUaDsbEx9vb2lJWVERsbW6v7quLj40N+fj7Lli1T9uYtKipi3bp1AOTn5/Pkk0+iUqn47rvvOH78uHKvlZUVBQUFyue+ffuSkpLChQsXgPKFmA4fPgxAr1692LZtG1qtFq1Wq0xXBnBzcyMtLU1pa+PGjbz44os15kmn0zFp0iRltexb6puj6u6rjeDgYEaPHm2w129JSQlarZYnn3wSQHnP+RZbW1s8PT0JCwsjNDQUIyOjO8qLEEIIIYQQ4uH1SI/83v7Ob0REBFFRUYSFhWFiYoK7uzuNGzcGwMHBAS8vL7y9vWncuDH9+vVT7mvatGmV91WlUaNGrF+/nkWLFtG/f38sLS0B8PX1BWDy5MnMmTOH5cuX06lTJ7p3767c6+fnR0REBOnp6QwdOpSQkBCmTp1KWFgYOp0OrVbLyy+/TNeuXQkNDSUrKwtvb29sbGzo0qULV65cAcqn7548eZLQ0NAKCzvV5Mcff2Tfvn1cu3ZNeb/W09OTSZMm1StH1eW2Npo1a1bhXeZbrKysmDRpEiEhITRp0sSgOAYYPHgwSUlJFaaM1zcvtWVtbl3hf4UQQgghhBD3n6qsrKzsfgch7kxBQQFWVlZotVqmTJmCk5NTpcXi42j16tWcOnWKBQsW3JP+9Hp9ha2RikqK0eRVPp39caBSgZ2dNdeuaZB/acpJTgxJTgxJTgxJTgxJTgxJTgxJTgzZ28sAxePqkR75fVy8/vrrlJSUUFxczHPPPceIESPud0gPBG9vb1QqFatWrbpnfarVanJy/vfDRX7ICCGEEEII8WCQ4vcOBQUFKe/03tK+fXsWLVp0z2KIj4+/Z301pJycnAr7Cd/Su3dvZVukO5GamnrHbdSXFL1CCCGEEEI8WKT4vUOJiYn3O4SH1h/3E35U6PV6mjWzfuynOwshhBBCCPGgeaxWexbiblOr1bgudMXc1Ixa7IglhBBCCCGEuEdk5Pce0Ol0rFixgm3btmFsbIyRkRHdunVj6tSp2NjY1LtdV1dXEhISePrpp6u8Jicnh+joaA4cOIC1tTUqlYoBAwYwbty4attOT0/Hzs4OZ2fnesd3r+zdu5fly5dz6dIlbG1tUavVhISEEBoaWu19+/fvZ8GCBZWOPt+4cYMePXpw4sSJOsdTUFxQ80VCCCGEEEKIe0qK33tg5syZ5OXlERcXh62tLWVlZWzfvp28vLxaF7+lpaXKPrW1VVRUxLBhw/Dy8mLHjh0YGRlx8+ZNNm3aVOO96enpODo63rPiV6/XA1RYKbk2vvnmG6ZPn87SpUvp0aMHAJcuXarVMwohhBBCCCEeH1L83mVnz55l+/btfPXVV9ja2gKgUqkYNGgQV69eZfjw4dy4cYPi4mJcXV2ZNWsWarWaxMREkpKSaNy4Mb/++itz587l+vXrREdHY2xsjLu7e419b926FUtLSyZMmKAca9SoESNHjgQgIyODJUuWUFxcjFarZdSoUYSEhLB792527drF3r17SUpKYtiwYYSEhJCcnExsbCw6nQ4LCwsiIyNxdHREq9USFRVFRkYGtra29OjRg6NHj/Lpp58CsGrVKpKSkirsqWttbU1MTAxZWVkUFhZy8eJFxowZw9atW1mzZg1QXvD369ePlStX0r59+0qfcdmyZfztb39TCl+Ali1bMnHiROXznj17WLx4MTqdDltbW2bPnl1pexs3bmTNmjVYWFjQZxR9VwAAI9dJREFUv3//GvMrhBBCCCGEeHhI8XuXHT16lDZt2tC0aVODczY2NqxYsQJLS0tKS0sZP348aWlpeHt7A3Do0CGSkpJo164dOTk5jBs3jtjYWNq3b09cXBy5ubk19l3dyG3nzp3ZsGEDRkZG5ObmEhgYiLu7Ox4eHnh6euLo6MioUaMA+OGHH0hNTSU2NhZTU1O+//57Jk+eTGpqKps2beLs2bNs27YNoMIew7t37yYhIYG4uDhsbGyIjIwkOjqaOXPmAPDTTz+RnJyMnZ0dpaWlxMTEcPr0adq1a8euXbto3bp1lYUvwLFjx4iMjKzyfE5ODlOmTGHdunU4ODiQkpLCxIkTDVaCzsrKIiYmhqSkJJo3b87ixYurza0QQgghhBDi4SILXt1Her2e6Oho/Pz8CAgI4MiRI2RmZirnXVxcaNeuHQAHDx6kY8eOSiH46quvYmJickf95+bmMmnSJHx8fBg5ciS5ublkZWVVeu3OnTs5fvw4ISEh+Pv7M2/ePPLy8igqKiIjIwM/Pz9MTEwwMTEhICBAuS8jIwMvLy9leveQIUPYt2+fct7DwwM7OzsAjIyMGDJkCBs2bAAgNjaWYcOG1emZJk+ejL+/Py+++CIFBQX8/PPPdOzYEQcHBwD8/Py4cuUKly9frnDft99+y0svvUTz5s2VOIUQQgghhBCPDhn5vcucnJw4e/Ysv//+O02aNKlwbu3ateTk5BAfH4+ZmRkLFy6kuLhYOW9hYVFlu6paLCXs5ORU7buv77zzDh4eHsTExKBSqQgMDKSkpPLtecrKyggMDCQ8PLzGfquL7fZztz/j4MGD8fb2xt/fn+zsbDw9Pavtq1OnThw6dIjOnTsDKPsrOzg4KO8R10dt8iuEEEIIIYR4eMjI713Wpk0bXnnlFWbOnEl+fj5QXkh+8cUXHD16FHt7e8zMzLh69Srbt2+vsh0XFxeysrI4deoUAAkJCWi12mr79vHxIT8/n2XLllFaWgqUL4K1bt06APLz83nyySdRqVR89913HD9+XLnXysqKgoL/rVrct29fUlJSuHDhAlA+an348GEAevXqxbZt29BqtWi12gqrJ7u5uZGWlqa0tXHjRl588cUqY7a1tcXT05OwsDBCQ0NrXORr/PjxLFu2jIMHDyrHCgsLla+dnZ3JyspSRrRTU1Np0aIFLVq0qNBOr1692LNnD1evXgXgs88+q7ZfIYQQQgghxMNFRn7vgQULFvCf//yHkJAQjI2N0ev1PP/888ycOZOJEyfi7e1N8+bN6d27d5VtNG3alKioKMLCwjAxMcHd3Z3GjRtX22+jRo1Yv349ixYton///lhaWgLg6+sLlE8RnjNnDsuXL6dTp050795dudfPz4+IiAjS09MZOnQoISEhTJ06lbCwMHQ6HVqtlpdffpmuXbsSGhpKVlYW3t7e2NjY0KVLF65cuQKUT2s+efIkoaGhFRa8qs7gwYNJSkoiJCSkxty+9NJLREVF8c9//pMrV67QtGlTTExMiIyMxNLSEiMjI95//32mTZumLHj173//22Bkt2PHjoSFhTF06NA7XvDKysyq3vcKIYQQQggh7g5VWVlZ2f0OQjz8CgoKsLKyQqvVMmXKFJycnCosfFUXq1ev5tSpUyxYsKCBo7z79Ho9arWaopJiNHmVTyF/nKhUYGdnzbVrGuRfmnKSE0OSE0OSE0OSE0OSE0OSE0OSE0P29tb3OwRxn8jIr2gQr7/+OiUlJRQXF/Pcc88xYsSIerXj7e2NSqVi1apVDRzhvaFWq8nJ0XAHrxsLIYQQQggh7gIpfh8BQUFByju9t7Rv3/7/2rv/qJzv/4/j96tS+iE0yY/FPlgYhpnfLLtiRkhWMxPDx5aP49d32Fg6+8RoP7LjM4wzmY+fm/woZJjKyTbNsPl8/DiWMcyPiQhluq6rru8ffV1fLaqRUj1u53RO1/V+v17v1+vZ1ev07PV6v962zZ9Kw7p160qknj8/ggjyHpd0t0cPhYaG0rdv3xK5bknJzc3F1d2RGxma9RUREREReZQo+a0ANm7cWNZNeKh8fX3x9fUt62YUi52dHVXtnMg0mLS0SERERETkEaLdngGLxcKCBQt48cUX6devHwEBAYSHh9t2Z75fHTt25OzZs4Wek56ezvTp0/Hz82PgwIEEBgayePHiIutOSEjIt8Pxo2r+/Pl06tSJgIAA+vTpw6RJk7h27RoARqMx33ON7+Xf//63bRdmyNuJubwuixYRERERkbKh5BcICwvj8OHDrF27lvj4eOLi4ujSpYstSSuOPy87Lo5bt24REhJCvXr1+Prrr4mLi2PNmjU4OzsXWba0k9/c3Nz7fm5u//792bRpE/Hx8VgsFhYtWvSXyq9YsYLLly/bXg8ZMoTRo0ffV1tERERERKRyqvTLnk+fPs327dvZtWsX1atXB8BgMNCnTx8uXbrEsGHDyMrKIjs7m44dOzJjxgzs7OzYuHEjsbGx1KhRg1OnTjFz5kyuXLlCVFQUDg4OdO/evchrb9myBVdXV8aPH297z9nZmddeew2AlJQU5s2bR3Z2NmazmREjRhAcHExycjJJSUl89913xMbGEhISQnBwMHFxcaxevRqLxYKLiwvh4eE0a9YMs9nM7NmzSUlJoXr16jzzzDMcOXKElStXAhAdHU1sbGy+RxFVq1aN+fPnk5qays2bN7lw4QKvv/46W7Zs4fPPPwfyEv6ePXuyZMkSmjRpUmR/7e3t6dy5M7t37y5wbNmyZbbk2MHBgRkzZtC2bVsWLFhAWloakyZNomrVqrz//vskJCRw/fp1wsLC2LhxI5s3b8bDw4Pjx49TpUoV/vWvf+Ht7c3evXuZM2eO7bnDqampjBkzhqSkJM6ePcvAgQMJCQkhOTmZrKwsIiMj2bFjB3v37iUnJ4ePP/4YHx+fIvslIiIiIiKPvkqf/B45coSGDRvi4eFR4Ji7uzuLFy/G1dWVnJwcxo4dy7Zt2/D39wfgv//9L7GxsTRq1Ij09HTGjBnD6tWradKkCWvXriUjI6PIa7dp0+aex5966inWrFmDvb09GRkZBAYG0r17d3x9fTEajTRr1owRI0YAcODAAbZu3crq1atxdHRk//79TJ48ma1btxITE8Pp06eJj48HyPcIouTkZDZs2MDatWtxd3cnPDycqKgoIiIiAPjpp5+Ii4ujVq1a5OTkMH/+fE6ePEmjRo1ISkqiQYMGxUp8IW+mOzEx8a59DggIYOTIkQAcPHiQadOmsX37dsaNG8fGjRuZN28ezZs3B/Jmve906NAh4uLi8Pb2JioqiiVLljBz5swi23Pjxg1atmzJpEmTWLduHaNHj2bRokW88847REdHs2DBAj755JNi9U1ERERESk9hKxLt7LS4Ve6u0ie/hcnNzSUqKooDBw5gtVq5cuUKTz75pC35bdu2LY0aNQLyEjYfHx9bIhgUFMSsWbMe6PoZGRmEhYVx6tQpWwKcmppKnTp1CpybmJjIsWPHCA4Otr137do1bt26RUpKCgMGDKBKlSoADBw4kPXr1wN5s8t9+/bF3d0dyFtSPHHiRFsdvr6+1KpVC8ibuR0yZAhr1qxhxowZrF69mpCQkCL7sWXLFvbt2wdA+/bt7/r836NHj7J48WIyMjKwt7fn119/5datW1StWrXI+tu0aYO3t7ft+1WrVhVZBsDJyYmePXsC0KpVK1xcXOjUqRMATz/9NFu2bClWPSIiIiJSOm7evMGNGxlYrfdOfg0GO6pVq4GLi57nK/lV+uS3RYsWnD59mqtXr1KzZs18x5YtW0Z6ejrr1q3DycmJyMhIsrOzbcddXFzuWa/BYCjWtWNiYu55/N1338XX15f58+djMBgIDAzEZLr7I3SsViuBgYG8+eabRV63sLb9+dif+/jyyy/j7+9PQEAAZ86cwWg0Fnm9/v37ExYWds/jJpOJ8ePHs3z5cp5++mkyMzNp164dJpOpWMmvk5OT7Xt7e3vb/df29vb5/it4588OwNHR0fa9nZ1dvnrs7Ozu6z5uEREREXk4bie+1avX+r+/4+72N60Vk8nEtWt5+8UoAZY7Vfo1AQ0bNuSFF14gLCzMtruz1Wplx44dHDlyBE9PT5ycnLh06RLbt2+/Zz1t27YlNTWVEydOALBhwwbMZnOh1+7Xrx/Xr19n4cKFtkTr1q1brFixAoDr169Tr149DAYD+/bt49ixY7aybm5uZGZm2l77+fmxefNmzp8/D+TNWh86dAiATp06ER8fj9lsxmw22+6BBejcuTPbtm2z1fXll1/StWvXe7a5evXqGI1Gxo0bx+DBg7G3ty+0j8VhMpkwm83Uq1cPwHYv8m2urq7cuHHjL9fr7e3NuXPnuHLlCkC+fouIiIhI+XI78a1a1Rk7O3vs7Ozu8mVP1arOVK9eixs3ir95rVQOlX7mF2DOnDksWrSI4OBgHBwcyM3NpX379oSFhTFhwgT8/f2pXbs2Xbp0uWcdHh4ezJ49m3HjxlGlShW6d+9OjRo1Cr2us7Mzq1atYu7cufTq1QtXV1cgb6YUYPLkyURERPDpp5/SvHlzWrdubSs7YMAApk+fTkJCAkOHDiU4OJipU6cybtw4LBYLZrOZHj160KpVKwYPHkxqair+/v64u7vTsmVL0tLSgLxlzcePH2fw4MH5NrwqzMsvv0xsbGy+JdYPws3NjYkTJxIcHEzNmjXp27dvvuPDhw8nPDzctuFVcXl5eTF69GiCgoKoVasWzz33XIm0V0RERERKV25uLlZrbr6Ve4VxdHTEas0hNzdX9wCLjcFqtVrLuhHy8GVmZuLm5obZbGbKlCm0aNHirvfeFsfSpUs5ceIEc+bMKeFWln+5ubmYcszcyLj78vTKxmCAWrWqcfnyDTTS5FFMClJMClJMClJMClJMClJMCqooMcnNzSUt7Tdq1/YuVjJb2PmenloKXVlp5reSGDlyJCaTiezsbNq1a8fw4cPvqx5/f38MBgPR0dEl3MKKwc7OjswrSnxFRERERB41Sn5LwaBBgwpsntSkSRPmzp1bam1Yt25didSzdevWAu8lJyfz8ccfF3g/NDS0wBJmERERERGRsqDktxRs3LixrJvwUPn6+uLr61vWzRAREREREbkn3f0tUsKK8ZQrEREREbkvxb1xuRzf4CwPTaVJfo1GI7179yYgIMD29fPPPxc4r2PHjpw9e/Yv11+ccunp6UyfPh0/Pz8GDhxIYGAgixcvLrLuhIQEDh48+Jfb9KBef/11Tp48WWL13W9sAfbu3UtAQECJtUVEREREyg87OzsMBjtMpuLtrWIymTAY7LXTs+RTqZY9z5s3j+bNm5fJtW/dukVISAh9+/bl66+/xt7enj/++IOYmJgiyyYkJNCsWTPatGnz8BtK3u54AEuWLCmV64mIiIiIFKVatRpcu3YZqPV/jzy623I7KyaTiWvXLlOtWo3SbaA88ipV8ns3iYmJREVF4eDgQPfu3fMd++CDD/jhhx+wWCy4ubkxa9YsGjVqVGS5u9myZQuurq6MHz/e9p6zszOvvfYaACkpKcybN4/s7GzMZjMjRowgODiY5ORkkpKS+O6774iNjSUkJITg4GDi4uJYvXo1FosFFxcXwsPDadasGWazmdmzZ5OSkkL16tV55plnOHLkCCtXrgQgOjqa2NjYfM/0rVatGvPnzyc1NZWbN29y4cIFli1bxpAhQ1i4cCG1a9dm1KhRtnb//vvvGI1GIiMj7ztGhZUrjri4OJYuXQpA3bp1mTVrFl5eXvTu3ZuoqChatWoF5N1vnZiYyMKFC7l06RLvvfce586dIzs7G6PRyP/8z/8AeSsDAgIC2LNnD5cuXSIoKIixY8cWuz0iIiIi8nC5uOQ9oujatXSs1px7nmcw2FOtWg3b+SK3Varkd9KkSVStWtX2+tNPP+Wdd95h9erVNGnShLVr15KRkWE7/vrrr/P2228Debscz549m6VLl5Kenl5oubs5cuRIoTO3Tz31FGvWrMHe3p6MjAwCAwPp3r07vr6+GI1GmjVrxogRIwA4cOAAW7duZfXq1Tg6OrJ//34mT57M1q1biYmJ4fTp08THxwPke5ZvcnIyGzZsYO3atbi7uxMeHk5UVBQREREA/PTTT8TFxVGrVq18bXvsscfYtGkTAMePHyc0NJSRI0c+UIzuVa44UlNT+eijj9i4cSNeXl4sWrSIsLAwoqOjCQwMJDY2Nl/yeztxnzZtGqGhoXTo0AGLxUJoaCjbtm2jT58+ANy4cYO1a9dy5coVevXqxUsvvYSXl1ex2iQiIiIiD5+LSzVcXKrZVirejZY6y71UquT3z8ueExMT8fHxoUmTJgAEBQUxa9Ys2/HvvvuOVatWkZWVRW5uLteuXQPg4MGDhZa7HxkZGYSFhXHq1ClbApyamkqdOnUKnJuYmMixY8cIDg62vXft2jVu3bpFSkoKAwYMoEqVKgAMHDiQ9evXA3mzy3379sXd3R2AIUOGMHHiRFsdvr6+BRLfO128eJGxY8cye/ZsfHx8gPuP0b3KFcfevXvp3r27LTF99dVXWbhwITk5OQwcOJCBAwcybdo0Ll68yKlTp3juuee4efMmKSkpXL582VbPzZs3+fXXX22v+/XrB4CHhwfe3t789ttvSn5FREREHkFKcOV+VKrktyiGO7bpPX/+PLNmzWL9+vU0aNCAY8eOERISUmS5e2nRokWh9/e+++67+Pr6Mn/+fAwGA4GBgfe8od9qtRIYGMibb75Z5HULa9ufj7m4uNzz3MzMTMaMGcO4cePo3LkzcP8x+ivliuPOuuvUqUPLli1JSEjgl19+oX///jg4OJCdnQ1ATEwMTk5Od63nzvft7OwKPJtZRERERETKr0r9L5O2bduSmprKiRMnANiwYQNmsxnIWwLr4OCAp6cnVquV1atXF6vcvfTr14/r16/bZighbxOsFStWAHD9+nXq1auHwWBg3759HDt2zFbWzc2NzMxM22s/Pz82b97M+fPngbwNqg4dOgRAp06diI+Px2w2YzabbcuVATp37sy2bdtsdX355Zd07dq1yDhZLBYmTpxo2y37tvuNUWHliqNjx4588803XLx40daPzp07Y29vD8CgQYPYsGEDcXFxBAUFAeDq6krHjh357LPPbPVcvHiR33///S9dW0REREREyqdKNfP753t+p0+fzuzZsxk3bhxVqlShe/fu1KhRA4CmTZvSt29f/P39qVGjBj179rSV8/DwuGe5e3F2dmbVqlXMnTuXXr164erqCkD//v0BmDx5MhEREXz66ac0b96c1q1b28oOGDCA6dOnk5CQwNChQwkODmbq1KmMGzcOi8WC2WymR48etGrVisGDB5Oamoq/vz/u7u60bNmStLQ0IG9Z8/Hjxxk8eHC+Da+K8uOPP7Jnzx4uX77Mtm3bgLwNoiZOnHhfMSostveSk5Njm5n18fFh6tSpjB49Gsjb8Oq9996znduzZ08iIiJo2LAhjRs3tr0fFRVFZGQk/fr1w2Aw4OzszMyZM++6tFxERERERCoWg9Vq1ROgK5jMzEzc3Nwwm81MmTKFFi1a5Nv4qjyKjo4mNTWVDz/8sKybUqTLl2+g36o8BgPUqlVNMbmDYlKQYlKQYlKQYlKQYlKQYlKQYlKQp6d2ga6slPxWQMHBwZhMJrKzs2nXrh3h4eH5ZrzLm5CQELKzs/nwww/529/+VtbNERERERGRckjJbwkbNGhQgY2SmjRpwty5c8uoReVHenp6vucJ39alSxfbY5FERERERETuh5JfERERERERqfAq9W7PIiIiIiIiUjko+RUREREREZEKT8mviIiIiIiIVHhKfkVERERERKTCU/IrIiIiIiIiFZ6SXxEREREREanwlPyKiIiIiIhIhafkV0RERERERCo8Jb8iIiIiIiJS4Sn5FSmGU6dO8corr9C7d29eeukljh8/ftfz1q1bxwsvvEDPnj2ZMWMGZrO5WMfKoweNSUpKCkFBQfTt2xd/f38+/PBDcnNzS7MLJa4kPicAVquV4cOH8+yzz5ZGsx+qkojJzz//zLBhw+jTpw99+vTh66+/Lq3mPxQPGpPc3FwiIyPp27cv/fv3Z9iwYZw+fbo0u1DiihOTs2fPMmzYMNq1a0dAQECB45VxjC0sJpV1jC3qcwKVb4wtKiYVbYwVKZRVRIo0bNgw64YNG6xWq9W6bds266BBgwqcc+bMGWvXrl2taWlp1tzcXGtoaKh11apVRR4rrx40JkeOHLGeOXPGarVarbdu3bK+8sortvrKqweNyW2ff/65NSwszNquXbtSaffD9KAxuXnzptVoNFr37dtntVqtVovFYk1PTy+9DjwEDxqTnTt3WoOCgqwmk8lqtVqtCxcutE6YMKH0OvAQFCcmV69ete7bt8+6a9cu64ABA/Idq6xjbGExqaxjbGExua2yjbGFxaQijrEihdHMr0gR0tPTOXz4MAMGDACgd+/e/P777wVmWnbs2IHRaMTT0xODwcCQIUOIj48v8lh5VBIxeeqpp/D29gbAycmJ5s2bc+7cudLtSAkqiZgAHD9+nISEBN54441Sbf/DUBIxiY+Pp02bNrYZGnt7ezw8PEq3IyWopD4nJpOJ7OxsrFYrmZmZ1KlTp1T7UZKKG5MaNWrw7LPP4uzsXKCOyjrGFhaTyjrGFhYTqJxjbGExqWhjrEhRlPyKFOHChQt4enri4OAAgMFgoG7dupw/f77AefXr17e9rl+/PhcuXCjyWHlUEjG506VLl9ixYwc9evR4qO1+mEoiJmazmfDwcGbOnImdXfkfnksiJr/88guOjo6EhoYSEBDAW2+9xZUrV0qvEyWsJGJiNBrp0KED3bp1o1u3bnz//fdMmDCh9DpRwoobk6LqqIxjbHFVpjG2MJV1jC1MRRtjRYpS/n/zRaRcy8zMZMyYMYwePZpWrVqVdXPK1IIFC+jVqxeNGzcu66Y8MnJyctizZw8zZ84kLi4OLy8v/vnPf5Z1s8rU4cOHOX78OLt37+abb76hU6dOvPvuu2XdLHlEaYz9fxpjC9IYK5WNkl+RItStW5dLly5hsViAvI0yLly4QL169Qqcd+eSsnPnzlG3bt0ij5VHJRETyPujbPTo0fj5+TFy5MjSafxDUhIx2bdvH6tWrcJoNPLqq6+SmZmJ0Wgst/+FL6nfnY4dO+Ll5YXBYGDAgAEcPHiw1PpQ0koiJnFxcXTq1Al3d3fs7OwIDAxk7969pdeJElbcmBRVR2UcY4tSGcfYwlTWMbaoOirSGCtSFCW/IkV47LHHaNGiBZs3bwby7i3z8vKiYcOG+c7r3bs3SUlJXLp0CavVyhdffIG/v3+Rx8qjkohJVlYWo0ePplu3bowdO7bU+1DSSiIma9asYdeuXSQlJbFmzRrc3NxISkoqt/dflURM+vTpw6FDh8jMzAQgOTmZZs2alW5HSlBJxMTb25vvv/8ek8kEwK5du/Dx8SndjpSg4sakMJV1jC1MZR1jC1NZx9jCVLQxVqQoBqvVai3rRog86k6ePMn06dPJyMjA1dWVyMhImjZtSlhYGEajET8/PwBiYmL47LPPAOjQoQMRERFUqVKlyGPl0YPGZNGiRSxYsIAmTZrY6nzxxRf5xz/+USb9KQkl8Tm57ezZswwcOJD9+/eXej9KUknEJC4ujujoaAwGA15eXsyaNatcz+o9aExMJhMzZ87kwIEDODg44OnpSUREhG1zo/KoODH5448/6N27NyaTiczMTDw8PAgICGDy5MlA5RxjC4tJZR1ji/qc3FaZxtiiYlLRxliRwij5FRERERERkQpPy55FRERERESkwlPyKyIiIiIiIhWekl8RERERERGp8JT8ioiIiIiISIWn5FdEREREREQqPCW/IiIiIiIiUuEp+RUREZFH3rBhw2jatCnTpk0r66aIiEg5peRXRESklNxO4IxGY1k3pdgelaSzcePGtG7dGm9v7zJth4iIlF8OZd0AERERefSYTCYcHR3Luhk2//znP8u6CSIiUs4p+RURESkjw4YN44cffqBDhw50796dZcuWkZuby6hRoxg6dCgREREkJCTg6enJW2+9Rc+ePQHYuHEj06dPB2DFihVERkZy4sQJnnjiCcLDw+nQoYPtGvv372fRokUcPHiQ7OxsvL29eemllxg5ciT29vYAGI1Gzp07x6hRo8jIyGDnzp00b96cH374wVZPbGwssbGxACQmJuLg4EB4eDipqalcvXoVgAYNGhAUFMRrr72GwWDIV/fo0aP5448/2Lp1K3Z2dvj7+zNt2jQcHPL+FDGZTCxdupTNmzdz9uxZnJycaNasGVFRUdSpU8cWq8DAQN5//30A3n77bX766ScuXbqE2WzG09MTPz8/Jk2ahJub28P80YmISDmk5FdERKSMHTx4kKNHj+Lu7s758+f5+OOP2bRpE1evXsXFxYXTp08zdepUkpKSqFmzZr6yoaGh1KtXDzs7O1JTUwkNDWX79u14eXmxd+9eRo0ahcVioXr16tSvX5+TJ0/y0UcfcerUKd577718da1cuRJ7e3saNGhA1apVad26Nb/88gtZWVnUrFmTBg0aAODo6Eh6ejq7d++mTp06NG7cmIsXL3L8+HEiIyOpUqUKQ4cOzVf38uXLcXV1xcnJiYsXL7Jy5Up8fHx4+eWXAZgwYQK7du0CwNPTk2rVqvHjjz9y9epV6tSpc9e4JSYm2tqblZXFb7/9xsqVK0lLS+OTTz4pkZ+NiIhUHLrnV0REpIxZrVY2bdrE1q1bqVKlCgBXr15lx44dfPHFFwDcvHmTQ4cOFSg7bdo0vvrqK9avX4+DgwM3b95k5cqVAMyfPx+LxUL9+vVJSEhgx44dDB8+HID169fz22+/5avLzc2N7du3s2XLFhYvXkxMTAwtWrQAoEePHsTExBATE0Pt2rV5/PHHSUxMJDk5mdjYWL799lvat28PwNatWwu008vLi4SEBHbu3Ent2rUBSElJAWDfvn22xDckJITdu3ezbds2du7cSd26de8Zt1WrVrF37142bdpEQkICY8aMAfKS4uzs7OKEXkREKhHN/IqIiJSxJ598kscffxwADw8PLl68SLt27XB3d6datWq289LT0wuU7devn60OHx8fjh49SmpqKoAtWX7uuedwd3cHoH///qxYsQKr1crhw4fzbSD1wgsv2JLN20ui78Xe3p7o6GiSk5NJS0vDYrHYjqWlpRU432g02vry+OOPk5aWxuXLlwH4z3/+YzvvjTfewM4u73/z9evXL7QNe/bsYcqUKZw5cyZfsmuxWLhy5UqhibOIiFQ+Sn5FRETK2J33p96+B/b2e7fvnYW8GeKHqVatWsU+d86cOaxbtw6AJ554gurVq3PmzBmuXr1Kbm5ugfNvJ9/w/318EJs3b+aDDz4A8pZJ161bl6tXr9pms3Nych74GiIiUrFo2bOIiEg59tVXXwFw4sQJ24yvj48PAK1atQJg9+7dXL9+HYD4+HggL6lu2bJlvrruTLRvq1q1KpC37PpOt2dru3Xrxo4dO1i5ciVeXl731YfWrVvbvo+OjrYl+RcuXCAjI+OuZW5f39XVlaSkJNatW0fXrl3v6/oiIlI5aOZXRESkHPvggw9Yvnw5586dw2Kx4OzszLBhwwAYP348o0aN4ty5c/Ts2ZOaNWty6tQpAIKCgor1zNxGjRqxe/dudu7cSWBgIB4eHixduhQfHx9SU1P59ttv6d27N9euXbvvmen27dvz/PPPs2vXLlasWMG2bdtwd3fn9OnTrF+/nho1ahQo07RpUwCysrLw8/PD0dGRzMzM+7q+iIhUDpr5FRERKceWLFmCk5MTFosFHx8fFi1aZJuB7dixI8uXL6dr167k5ORw7tw5GjVqxJQpU4iIiChW/aNGjaJLly5UrVqVo0ePcvjwYQCmT5+On58fLi4uZGVl8fe//53nn3/+vvvxySefMGnSJBo1akRGRgYXL16kTZs2BXa3vi0oKIiRI0dSs2ZNsrKy6NChAxMmTLjv64uISMVnsD7sG4hERESkRN35nN+ff/65jFsjIiJSPmjmV0RERERERCo8Jb8iIiIiIiJS4WnZs4iIiIiIiFR4mvkVERERERGRCk/Jr4iIiIiIiFR4Sn5FRERERESkwlPyKyIiIiIiIhWekl8RERERERGp8JT8ioiIiIiISIWn5FdEREREREQqPCW/IiIiIiIiUuEp+RUREREREZEK738Brg3PEHyMwcE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grpSp>
        <p:nvGrpSpPr>
          <p:cNvPr id="2" name="Google Shape;13423;p70"/>
          <p:cNvGrpSpPr/>
          <p:nvPr/>
        </p:nvGrpSpPr>
        <p:grpSpPr>
          <a:xfrm>
            <a:off x="209151" y="428610"/>
            <a:ext cx="362321" cy="364231"/>
            <a:chOff x="6069423" y="2891892"/>
            <a:chExt cx="362321" cy="364231"/>
          </a:xfrm>
        </p:grpSpPr>
        <p:sp>
          <p:nvSpPr>
            <p:cNvPr id="16" name="Google Shape;13424;p70"/>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5;p70"/>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26;p70"/>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27;p70"/>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28;p70"/>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29;p70"/>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708;p35"/>
          <p:cNvSpPr txBox="1">
            <a:spLocks noGrp="1"/>
          </p:cNvSpPr>
          <p:nvPr>
            <p:ph type="ctrTitle"/>
          </p:nvPr>
        </p:nvSpPr>
        <p:spPr>
          <a:xfrm>
            <a:off x="618824" y="411675"/>
            <a:ext cx="509618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t>Entrenamiento modelos ML</a:t>
            </a:r>
            <a:endParaRPr sz="3500"/>
          </a:p>
        </p:txBody>
      </p:sp>
      <p:sp>
        <p:nvSpPr>
          <p:cNvPr id="12" name="11 CuadroTexto"/>
          <p:cNvSpPr txBox="1"/>
          <p:nvPr/>
        </p:nvSpPr>
        <p:spPr>
          <a:xfrm>
            <a:off x="428596" y="2357436"/>
            <a:ext cx="2786082" cy="2246769"/>
          </a:xfrm>
          <a:prstGeom prst="rect">
            <a:avLst/>
          </a:prstGeom>
          <a:noFill/>
        </p:spPr>
        <p:txBody>
          <a:bodyPr wrap="square" rtlCol="0">
            <a:spAutoFit/>
          </a:bodyPr>
          <a:lstStyle/>
          <a:p>
            <a:r>
              <a:rPr lang="es-ES" dirty="0" smtClean="0">
                <a:solidFill>
                  <a:schemeClr val="bg1"/>
                </a:solidFill>
                <a:latin typeface="Share Tech" charset="0"/>
              </a:rPr>
              <a:t>Los valores de </a:t>
            </a:r>
            <a:r>
              <a:rPr lang="es-ES" dirty="0" smtClean="0">
                <a:solidFill>
                  <a:schemeClr val="accent2"/>
                </a:solidFill>
                <a:latin typeface="Share Tech" charset="0"/>
              </a:rPr>
              <a:t>MSE</a:t>
            </a:r>
            <a:r>
              <a:rPr lang="es-ES" dirty="0" smtClean="0">
                <a:solidFill>
                  <a:schemeClr val="bg1"/>
                </a:solidFill>
                <a:latin typeface="Share Tech" charset="0"/>
              </a:rPr>
              <a:t> indican el </a:t>
            </a:r>
            <a:r>
              <a:rPr lang="es-ES" dirty="0" smtClean="0">
                <a:solidFill>
                  <a:schemeClr val="accent2"/>
                </a:solidFill>
                <a:latin typeface="Share Tech" charset="0"/>
              </a:rPr>
              <a:t>promedio</a:t>
            </a:r>
            <a:r>
              <a:rPr lang="es-ES" dirty="0" smtClean="0">
                <a:solidFill>
                  <a:schemeClr val="bg1"/>
                </a:solidFill>
                <a:latin typeface="Share Tech" charset="0"/>
              </a:rPr>
              <a:t> de los </a:t>
            </a:r>
            <a:r>
              <a:rPr lang="es-ES" dirty="0" smtClean="0">
                <a:solidFill>
                  <a:schemeClr val="accent2"/>
                </a:solidFill>
                <a:latin typeface="Share Tech" charset="0"/>
              </a:rPr>
              <a:t>errores</a:t>
            </a:r>
            <a:r>
              <a:rPr lang="es-ES" dirty="0" smtClean="0">
                <a:solidFill>
                  <a:schemeClr val="bg1"/>
                </a:solidFill>
                <a:latin typeface="Share Tech" charset="0"/>
              </a:rPr>
              <a:t> </a:t>
            </a:r>
            <a:r>
              <a:rPr lang="es-ES" dirty="0" smtClean="0">
                <a:solidFill>
                  <a:schemeClr val="accent2"/>
                </a:solidFill>
                <a:latin typeface="Share Tech" charset="0"/>
              </a:rPr>
              <a:t>cuadrados</a:t>
            </a:r>
            <a:r>
              <a:rPr lang="es-ES" dirty="0" smtClean="0">
                <a:solidFill>
                  <a:schemeClr val="bg1"/>
                </a:solidFill>
                <a:latin typeface="Share Tech" charset="0"/>
              </a:rPr>
              <a:t> entre las etiquetas reales y las predichas. Un </a:t>
            </a:r>
            <a:r>
              <a:rPr lang="es-ES" dirty="0" smtClean="0">
                <a:solidFill>
                  <a:schemeClr val="accent2"/>
                </a:solidFill>
                <a:latin typeface="Share Tech" charset="0"/>
              </a:rPr>
              <a:t>valor</a:t>
            </a:r>
            <a:r>
              <a:rPr lang="es-ES" dirty="0" smtClean="0">
                <a:solidFill>
                  <a:schemeClr val="bg1"/>
                </a:solidFill>
                <a:latin typeface="Share Tech" charset="0"/>
              </a:rPr>
              <a:t> </a:t>
            </a:r>
            <a:r>
              <a:rPr lang="es-ES" dirty="0" smtClean="0">
                <a:solidFill>
                  <a:schemeClr val="accent2"/>
                </a:solidFill>
                <a:latin typeface="Share Tech" charset="0"/>
              </a:rPr>
              <a:t>más</a:t>
            </a:r>
            <a:r>
              <a:rPr lang="es-ES" dirty="0" smtClean="0">
                <a:solidFill>
                  <a:schemeClr val="bg1"/>
                </a:solidFill>
                <a:latin typeface="Share Tech" charset="0"/>
              </a:rPr>
              <a:t> </a:t>
            </a:r>
            <a:r>
              <a:rPr lang="es-ES" dirty="0" smtClean="0">
                <a:solidFill>
                  <a:schemeClr val="accent2"/>
                </a:solidFill>
                <a:latin typeface="Share Tech" charset="0"/>
              </a:rPr>
              <a:t>bajo</a:t>
            </a:r>
            <a:r>
              <a:rPr lang="es-ES" dirty="0" smtClean="0">
                <a:solidFill>
                  <a:schemeClr val="bg1"/>
                </a:solidFill>
                <a:latin typeface="Share Tech" charset="0"/>
              </a:rPr>
              <a:t> de MSE indica un </a:t>
            </a:r>
            <a:r>
              <a:rPr lang="es-ES" dirty="0" smtClean="0">
                <a:solidFill>
                  <a:schemeClr val="accent2"/>
                </a:solidFill>
                <a:latin typeface="Share Tech" charset="0"/>
              </a:rPr>
              <a:t>mejor</a:t>
            </a:r>
            <a:r>
              <a:rPr lang="es-ES" dirty="0" smtClean="0">
                <a:solidFill>
                  <a:schemeClr val="bg1"/>
                </a:solidFill>
                <a:latin typeface="Share Tech" charset="0"/>
              </a:rPr>
              <a:t> </a:t>
            </a:r>
            <a:r>
              <a:rPr lang="es-ES" dirty="0" smtClean="0">
                <a:solidFill>
                  <a:schemeClr val="accent2"/>
                </a:solidFill>
                <a:latin typeface="Share Tech" charset="0"/>
              </a:rPr>
              <a:t>rendimiento</a:t>
            </a:r>
            <a:r>
              <a:rPr lang="es-ES" dirty="0" smtClean="0">
                <a:solidFill>
                  <a:schemeClr val="bg1"/>
                </a:solidFill>
                <a:latin typeface="Share Tech" charset="0"/>
              </a:rPr>
              <a:t> del modelo. En este caso, el modelo </a:t>
            </a:r>
            <a:r>
              <a:rPr lang="es-ES" dirty="0" err="1" smtClean="0">
                <a:solidFill>
                  <a:schemeClr val="accent2"/>
                </a:solidFill>
                <a:latin typeface="Share Tech" charset="0"/>
              </a:rPr>
              <a:t>Random</a:t>
            </a:r>
            <a:r>
              <a:rPr lang="es-ES" dirty="0" smtClean="0">
                <a:solidFill>
                  <a:schemeClr val="bg1"/>
                </a:solidFill>
                <a:latin typeface="Share Tech" charset="0"/>
              </a:rPr>
              <a:t> </a:t>
            </a:r>
            <a:r>
              <a:rPr lang="es-ES" dirty="0" err="1" smtClean="0">
                <a:solidFill>
                  <a:schemeClr val="accent2"/>
                </a:solidFill>
                <a:latin typeface="Share Tech" charset="0"/>
              </a:rPr>
              <a:t>Forest</a:t>
            </a:r>
            <a:r>
              <a:rPr lang="es-ES" dirty="0" smtClean="0">
                <a:solidFill>
                  <a:schemeClr val="bg1"/>
                </a:solidFill>
                <a:latin typeface="Share Tech" charset="0"/>
              </a:rPr>
              <a:t> obtuvo el </a:t>
            </a:r>
            <a:r>
              <a:rPr lang="es-ES" dirty="0" smtClean="0">
                <a:solidFill>
                  <a:schemeClr val="accent2"/>
                </a:solidFill>
                <a:latin typeface="Share Tech" charset="0"/>
              </a:rPr>
              <a:t>MSE</a:t>
            </a:r>
            <a:r>
              <a:rPr lang="es-ES" dirty="0" smtClean="0">
                <a:solidFill>
                  <a:schemeClr val="bg1"/>
                </a:solidFill>
                <a:latin typeface="Share Tech" charset="0"/>
              </a:rPr>
              <a:t> </a:t>
            </a:r>
            <a:r>
              <a:rPr lang="es-ES" dirty="0" smtClean="0">
                <a:solidFill>
                  <a:schemeClr val="accent2"/>
                </a:solidFill>
                <a:latin typeface="Share Tech" charset="0"/>
              </a:rPr>
              <a:t>más</a:t>
            </a:r>
            <a:r>
              <a:rPr lang="es-ES" dirty="0" smtClean="0">
                <a:solidFill>
                  <a:schemeClr val="bg1"/>
                </a:solidFill>
                <a:latin typeface="Share Tech" charset="0"/>
              </a:rPr>
              <a:t> </a:t>
            </a:r>
            <a:r>
              <a:rPr lang="es-ES" dirty="0" smtClean="0">
                <a:solidFill>
                  <a:schemeClr val="accent2"/>
                </a:solidFill>
                <a:latin typeface="Share Tech" charset="0"/>
              </a:rPr>
              <a:t>bajo</a:t>
            </a:r>
            <a:r>
              <a:rPr lang="es-ES" dirty="0" smtClean="0">
                <a:solidFill>
                  <a:schemeClr val="bg1"/>
                </a:solidFill>
                <a:latin typeface="Share Tech" charset="0"/>
              </a:rPr>
              <a:t>, lo que sugiere que tuvo un mejor </a:t>
            </a:r>
            <a:r>
              <a:rPr lang="es-ES" dirty="0" smtClean="0">
                <a:solidFill>
                  <a:schemeClr val="bg1"/>
                </a:solidFill>
                <a:latin typeface="Share Tech" charset="0"/>
              </a:rPr>
              <a:t>rendimiento.</a:t>
            </a:r>
            <a:endParaRPr lang="es-ES" dirty="0" smtClean="0">
              <a:solidFill>
                <a:schemeClr val="bg1"/>
              </a:solidFill>
              <a:latin typeface="Share Tech" charset="0"/>
            </a:endParaRPr>
          </a:p>
          <a:p>
            <a:endParaRPr lang="es-ES" dirty="0"/>
          </a:p>
        </p:txBody>
      </p:sp>
      <p:sp>
        <p:nvSpPr>
          <p:cNvPr id="13" name="12 CuadroTexto"/>
          <p:cNvSpPr txBox="1"/>
          <p:nvPr/>
        </p:nvSpPr>
        <p:spPr>
          <a:xfrm>
            <a:off x="4572000" y="2357436"/>
            <a:ext cx="2786082" cy="1815882"/>
          </a:xfrm>
          <a:prstGeom prst="rect">
            <a:avLst/>
          </a:prstGeom>
          <a:noFill/>
        </p:spPr>
        <p:txBody>
          <a:bodyPr wrap="square" rtlCol="0">
            <a:spAutoFit/>
          </a:bodyPr>
          <a:lstStyle/>
          <a:p>
            <a:r>
              <a:rPr lang="es-ES" dirty="0" smtClean="0">
                <a:solidFill>
                  <a:schemeClr val="bg1"/>
                </a:solidFill>
                <a:latin typeface="Share Tech" charset="0"/>
              </a:rPr>
              <a:t>Los </a:t>
            </a:r>
            <a:r>
              <a:rPr lang="es-ES" dirty="0" smtClean="0">
                <a:solidFill>
                  <a:schemeClr val="accent2"/>
                </a:solidFill>
                <a:latin typeface="Share Tech" charset="0"/>
              </a:rPr>
              <a:t>valores</a:t>
            </a:r>
            <a:r>
              <a:rPr lang="es-ES" dirty="0" smtClean="0">
                <a:solidFill>
                  <a:schemeClr val="bg1"/>
                </a:solidFill>
                <a:latin typeface="Share Tech" charset="0"/>
              </a:rPr>
              <a:t> más </a:t>
            </a:r>
            <a:r>
              <a:rPr lang="es-ES" dirty="0" smtClean="0">
                <a:solidFill>
                  <a:schemeClr val="accent2"/>
                </a:solidFill>
                <a:latin typeface="Share Tech" charset="0"/>
              </a:rPr>
              <a:t>altos</a:t>
            </a:r>
            <a:r>
              <a:rPr lang="es-ES" dirty="0" smtClean="0">
                <a:solidFill>
                  <a:schemeClr val="bg1"/>
                </a:solidFill>
                <a:latin typeface="Share Tech" charset="0"/>
              </a:rPr>
              <a:t> de </a:t>
            </a:r>
            <a:r>
              <a:rPr lang="es-ES" dirty="0" smtClean="0">
                <a:solidFill>
                  <a:schemeClr val="accent2"/>
                </a:solidFill>
                <a:latin typeface="Share Tech" charset="0"/>
              </a:rPr>
              <a:t>AUC</a:t>
            </a:r>
            <a:r>
              <a:rPr lang="es-ES" dirty="0" smtClean="0">
                <a:solidFill>
                  <a:schemeClr val="bg1"/>
                </a:solidFill>
                <a:latin typeface="Share Tech" charset="0"/>
              </a:rPr>
              <a:t> indican un </a:t>
            </a:r>
            <a:r>
              <a:rPr lang="es-ES" dirty="0" smtClean="0">
                <a:solidFill>
                  <a:schemeClr val="accent2"/>
                </a:solidFill>
                <a:latin typeface="Share Tech" charset="0"/>
              </a:rPr>
              <a:t>mejor</a:t>
            </a:r>
            <a:r>
              <a:rPr lang="es-ES" dirty="0" smtClean="0">
                <a:solidFill>
                  <a:schemeClr val="bg1"/>
                </a:solidFill>
                <a:latin typeface="Share Tech" charset="0"/>
              </a:rPr>
              <a:t> </a:t>
            </a:r>
            <a:r>
              <a:rPr lang="es-ES" dirty="0" smtClean="0">
                <a:solidFill>
                  <a:schemeClr val="accent2"/>
                </a:solidFill>
                <a:latin typeface="Share Tech" charset="0"/>
              </a:rPr>
              <a:t>rendimiento</a:t>
            </a:r>
            <a:r>
              <a:rPr lang="es-ES" dirty="0" smtClean="0">
                <a:solidFill>
                  <a:schemeClr val="bg1"/>
                </a:solidFill>
                <a:latin typeface="Share Tech" charset="0"/>
              </a:rPr>
              <a:t> de clasificación de los modelos. En este caso, el modelo </a:t>
            </a:r>
            <a:r>
              <a:rPr lang="es-ES" dirty="0" err="1" smtClean="0">
                <a:solidFill>
                  <a:schemeClr val="accent2"/>
                </a:solidFill>
                <a:latin typeface="Share Tech" charset="0"/>
              </a:rPr>
              <a:t>Random</a:t>
            </a:r>
            <a:r>
              <a:rPr lang="es-ES" dirty="0" smtClean="0">
                <a:solidFill>
                  <a:schemeClr val="bg1"/>
                </a:solidFill>
                <a:latin typeface="Share Tech" charset="0"/>
              </a:rPr>
              <a:t> </a:t>
            </a:r>
            <a:r>
              <a:rPr lang="es-ES" dirty="0" err="1" smtClean="0">
                <a:solidFill>
                  <a:schemeClr val="accent2"/>
                </a:solidFill>
                <a:latin typeface="Share Tech" charset="0"/>
              </a:rPr>
              <a:t>Forest</a:t>
            </a:r>
            <a:r>
              <a:rPr lang="es-ES" dirty="0" smtClean="0">
                <a:solidFill>
                  <a:schemeClr val="bg1"/>
                </a:solidFill>
                <a:latin typeface="Share Tech" charset="0"/>
              </a:rPr>
              <a:t> tiene el </a:t>
            </a:r>
            <a:r>
              <a:rPr lang="es-ES" dirty="0" smtClean="0">
                <a:solidFill>
                  <a:schemeClr val="accent2"/>
                </a:solidFill>
                <a:latin typeface="Share Tech" charset="0"/>
              </a:rPr>
              <a:t>AUC</a:t>
            </a:r>
            <a:r>
              <a:rPr lang="es-ES" dirty="0" smtClean="0">
                <a:solidFill>
                  <a:schemeClr val="bg1"/>
                </a:solidFill>
                <a:latin typeface="Share Tech" charset="0"/>
              </a:rPr>
              <a:t> </a:t>
            </a:r>
            <a:r>
              <a:rPr lang="es-ES" dirty="0" smtClean="0">
                <a:solidFill>
                  <a:schemeClr val="accent2"/>
                </a:solidFill>
                <a:latin typeface="Share Tech" charset="0"/>
              </a:rPr>
              <a:t>más</a:t>
            </a:r>
            <a:r>
              <a:rPr lang="es-ES" dirty="0" smtClean="0">
                <a:solidFill>
                  <a:schemeClr val="bg1"/>
                </a:solidFill>
                <a:latin typeface="Share Tech" charset="0"/>
              </a:rPr>
              <a:t> </a:t>
            </a:r>
            <a:r>
              <a:rPr lang="es-ES" dirty="0" smtClean="0">
                <a:solidFill>
                  <a:schemeClr val="accent2"/>
                </a:solidFill>
                <a:latin typeface="Share Tech" charset="0"/>
              </a:rPr>
              <a:t>alto</a:t>
            </a:r>
            <a:r>
              <a:rPr lang="es-ES" dirty="0" smtClean="0">
                <a:solidFill>
                  <a:schemeClr val="bg1"/>
                </a:solidFill>
                <a:latin typeface="Share Tech" charset="0"/>
              </a:rPr>
              <a:t>, lo que sugiere que tiene un mejor rendimiento en términos de </a:t>
            </a:r>
            <a:r>
              <a:rPr lang="es-ES" dirty="0" smtClean="0">
                <a:solidFill>
                  <a:schemeClr val="bg1"/>
                </a:solidFill>
                <a:latin typeface="Share Tech" charset="0"/>
              </a:rPr>
              <a:t>clasificación.</a:t>
            </a:r>
            <a:endParaRPr lang="es-ES" dirty="0" smtClean="0">
              <a:solidFill>
                <a:schemeClr val="bg1"/>
              </a:solidFill>
              <a:latin typeface="Share Tech" charset="0"/>
            </a:endParaRPr>
          </a:p>
          <a:p>
            <a:endParaRPr lang="es-ES" dirty="0"/>
          </a:p>
        </p:txBody>
      </p:sp>
      <p:sp>
        <p:nvSpPr>
          <p:cNvPr id="22" name="21 CuadroTexto"/>
          <p:cNvSpPr txBox="1"/>
          <p:nvPr/>
        </p:nvSpPr>
        <p:spPr>
          <a:xfrm>
            <a:off x="428596" y="1643057"/>
            <a:ext cx="2428892" cy="954107"/>
          </a:xfrm>
          <a:prstGeom prst="rect">
            <a:avLst/>
          </a:prstGeom>
          <a:noFill/>
        </p:spPr>
        <p:txBody>
          <a:bodyPr wrap="square" rtlCol="0">
            <a:spAutoFit/>
          </a:bodyPr>
          <a:lstStyle/>
          <a:p>
            <a:r>
              <a:rPr lang="es-ES" dirty="0" smtClean="0">
                <a:solidFill>
                  <a:schemeClr val="bg1"/>
                </a:solidFill>
                <a:latin typeface="Share Tech" charset="0"/>
              </a:rPr>
              <a:t>MSE - </a:t>
            </a:r>
            <a:r>
              <a:rPr lang="es-ES" dirty="0" smtClean="0">
                <a:solidFill>
                  <a:schemeClr val="accent2"/>
                </a:solidFill>
                <a:latin typeface="Share Tech" charset="0"/>
              </a:rPr>
              <a:t>RF: 0.0434 </a:t>
            </a:r>
          </a:p>
          <a:p>
            <a:r>
              <a:rPr lang="es-ES" dirty="0" smtClean="0">
                <a:solidFill>
                  <a:schemeClr val="bg1"/>
                </a:solidFill>
                <a:latin typeface="Share Tech" charset="0"/>
              </a:rPr>
              <a:t>MSE - SVC: 0.1224 </a:t>
            </a:r>
          </a:p>
          <a:p>
            <a:r>
              <a:rPr lang="es-ES" dirty="0" smtClean="0">
                <a:solidFill>
                  <a:schemeClr val="bg1"/>
                </a:solidFill>
                <a:latin typeface="Share Tech" charset="0"/>
              </a:rPr>
              <a:t>MSE - KNN: 0.1155</a:t>
            </a:r>
          </a:p>
          <a:p>
            <a:endParaRPr lang="es-ES" dirty="0"/>
          </a:p>
        </p:txBody>
      </p:sp>
      <p:sp>
        <p:nvSpPr>
          <p:cNvPr id="23" name="22 CuadroTexto"/>
          <p:cNvSpPr txBox="1"/>
          <p:nvPr/>
        </p:nvSpPr>
        <p:spPr>
          <a:xfrm>
            <a:off x="4572000" y="1643056"/>
            <a:ext cx="2071702" cy="954107"/>
          </a:xfrm>
          <a:prstGeom prst="rect">
            <a:avLst/>
          </a:prstGeom>
          <a:noFill/>
        </p:spPr>
        <p:txBody>
          <a:bodyPr wrap="square" rtlCol="0">
            <a:spAutoFit/>
          </a:bodyPr>
          <a:lstStyle/>
          <a:p>
            <a:r>
              <a:rPr lang="es-ES" dirty="0" smtClean="0">
                <a:solidFill>
                  <a:schemeClr val="bg1"/>
                </a:solidFill>
                <a:latin typeface="Share Tech" charset="0"/>
              </a:rPr>
              <a:t>AUC – </a:t>
            </a:r>
            <a:r>
              <a:rPr lang="es-ES" dirty="0" smtClean="0">
                <a:solidFill>
                  <a:schemeClr val="accent2"/>
                </a:solidFill>
                <a:latin typeface="Share Tech" charset="0"/>
              </a:rPr>
              <a:t>RF 0.8961 </a:t>
            </a:r>
          </a:p>
          <a:p>
            <a:r>
              <a:rPr lang="es-ES" dirty="0" smtClean="0">
                <a:solidFill>
                  <a:schemeClr val="bg1"/>
                </a:solidFill>
                <a:latin typeface="Share Tech" charset="0"/>
              </a:rPr>
              <a:t>AUC - SVC: 0.7013 </a:t>
            </a:r>
          </a:p>
          <a:p>
            <a:r>
              <a:rPr lang="es-ES" dirty="0" smtClean="0">
                <a:solidFill>
                  <a:schemeClr val="bg1"/>
                </a:solidFill>
                <a:latin typeface="Share Tech" charset="0"/>
              </a:rPr>
              <a:t>AUC - KNN: 0.7460</a:t>
            </a:r>
          </a:p>
          <a:p>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6"/>
          <p:cNvSpPr txBox="1">
            <a:spLocks noGrp="1"/>
          </p:cNvSpPr>
          <p:nvPr>
            <p:ph type="ctrTitle"/>
          </p:nvPr>
        </p:nvSpPr>
        <p:spPr>
          <a:xfrm>
            <a:off x="411125" y="89525"/>
            <a:ext cx="5296200" cy="1219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sz="3500">
                <a:solidFill>
                  <a:srgbClr val="00CFCC"/>
                </a:solidFill>
              </a:rPr>
              <a:t>Insights</a:t>
            </a:r>
            <a:r>
              <a:rPr lang="en" sz="3500"/>
              <a:t> y recomendaciones</a:t>
            </a:r>
            <a:endParaRPr sz="4500"/>
          </a:p>
        </p:txBody>
      </p:sp>
      <p:grpSp>
        <p:nvGrpSpPr>
          <p:cNvPr id="725" name="Google Shape;725;p36"/>
          <p:cNvGrpSpPr/>
          <p:nvPr/>
        </p:nvGrpSpPr>
        <p:grpSpPr>
          <a:xfrm>
            <a:off x="411122" y="1108708"/>
            <a:ext cx="8267887" cy="3676579"/>
            <a:chOff x="5159450" y="1919950"/>
            <a:chExt cx="1541050" cy="862500"/>
          </a:xfrm>
        </p:grpSpPr>
        <p:sp>
          <p:nvSpPr>
            <p:cNvPr id="726" name="Google Shape;726;p36"/>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a:effectLst>
              <a:outerShdw blurRad="57150" dist="19050" dir="5400000" algn="bl" rotWithShape="0">
                <a:srgbClr val="000000">
                  <a:alpha val="10000"/>
                </a:srgbClr>
              </a:outerShdw>
            </a:effectLst>
          </p:spPr>
        </p:sp>
        <p:grpSp>
          <p:nvGrpSpPr>
            <p:cNvPr id="727" name="Google Shape;727;p36"/>
            <p:cNvGrpSpPr/>
            <p:nvPr/>
          </p:nvGrpSpPr>
          <p:grpSpPr>
            <a:xfrm>
              <a:off x="5159450" y="1919950"/>
              <a:ext cx="1541050" cy="862500"/>
              <a:chOff x="5159450" y="1919950"/>
              <a:chExt cx="1541050" cy="862500"/>
            </a:xfrm>
          </p:grpSpPr>
          <p:cxnSp>
            <p:nvCxnSpPr>
              <p:cNvPr id="728" name="Google Shape;728;p36"/>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a:effectLst>
                <a:outerShdw blurRad="57150" dist="19050" dir="5400000" algn="bl" rotWithShape="0">
                  <a:srgbClr val="000000">
                    <a:alpha val="10000"/>
                  </a:srgbClr>
                </a:outerShdw>
              </a:effectLst>
            </p:spPr>
          </p:cxnSp>
          <p:cxnSp>
            <p:nvCxnSpPr>
              <p:cNvPr id="729" name="Google Shape;729;p36"/>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a:effectLst>
                <a:outerShdw blurRad="57150" dist="19050" dir="5400000" algn="bl" rotWithShape="0">
                  <a:srgbClr val="000000">
                    <a:alpha val="10000"/>
                  </a:srgbClr>
                </a:outerShdw>
              </a:effectLst>
            </p:spPr>
          </p:cxnSp>
        </p:grpSp>
      </p:grpSp>
      <p:sp>
        <p:nvSpPr>
          <p:cNvPr id="730" name="Google Shape;730;p36"/>
          <p:cNvSpPr txBox="1"/>
          <p:nvPr/>
        </p:nvSpPr>
        <p:spPr>
          <a:xfrm>
            <a:off x="544825" y="1133475"/>
            <a:ext cx="81726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Share Tech"/>
                <a:ea typeface="Share Tech"/>
                <a:cs typeface="Share Tech"/>
                <a:sym typeface="Share Tech"/>
              </a:rPr>
              <a:t>El </a:t>
            </a:r>
            <a:r>
              <a:rPr lang="en" sz="1700">
                <a:solidFill>
                  <a:srgbClr val="00CFCC"/>
                </a:solidFill>
                <a:latin typeface="Share Tech"/>
                <a:ea typeface="Share Tech"/>
                <a:cs typeface="Share Tech"/>
                <a:sym typeface="Share Tech"/>
              </a:rPr>
              <a:t>nivel educativo</a:t>
            </a:r>
            <a:r>
              <a:rPr lang="en" sz="1700">
                <a:solidFill>
                  <a:schemeClr val="lt1"/>
                </a:solidFill>
                <a:latin typeface="Share Tech"/>
                <a:ea typeface="Share Tech"/>
                <a:cs typeface="Share Tech"/>
                <a:sym typeface="Share Tech"/>
              </a:rPr>
              <a:t> tiene una </a:t>
            </a:r>
            <a:r>
              <a:rPr lang="en" sz="1700">
                <a:solidFill>
                  <a:srgbClr val="00CFCC"/>
                </a:solidFill>
                <a:latin typeface="Share Tech"/>
                <a:ea typeface="Share Tech"/>
                <a:cs typeface="Share Tech"/>
                <a:sym typeface="Share Tech"/>
              </a:rPr>
              <a:t>influencia</a:t>
            </a:r>
            <a:r>
              <a:rPr lang="en" sz="1700">
                <a:solidFill>
                  <a:schemeClr val="lt1"/>
                </a:solidFill>
                <a:latin typeface="Share Tech"/>
                <a:ea typeface="Share Tech"/>
                <a:cs typeface="Share Tech"/>
                <a:sym typeface="Share Tech"/>
              </a:rPr>
              <a:t> relativamente </a:t>
            </a:r>
            <a:r>
              <a:rPr lang="en" sz="1700">
                <a:solidFill>
                  <a:srgbClr val="00CFCC"/>
                </a:solidFill>
                <a:latin typeface="Share Tech"/>
                <a:ea typeface="Share Tech"/>
                <a:cs typeface="Share Tech"/>
                <a:sym typeface="Share Tech"/>
              </a:rPr>
              <a:t>baja</a:t>
            </a:r>
            <a:r>
              <a:rPr lang="en" sz="1700">
                <a:solidFill>
                  <a:schemeClr val="lt1"/>
                </a:solidFill>
                <a:latin typeface="Share Tech"/>
                <a:ea typeface="Share Tech"/>
                <a:cs typeface="Share Tech"/>
                <a:sym typeface="Share Tech"/>
              </a:rPr>
              <a:t> en el salario. Para abordar esta cuestión, se podría considerar estrategias que permitan identificar grupos específicos que puedan ser de interés para el banco.</a:t>
            </a:r>
            <a:endParaRPr sz="1700">
              <a:solidFill>
                <a:schemeClr val="lt1"/>
              </a:solidFill>
              <a:latin typeface="Share Tech"/>
              <a:ea typeface="Share Tech"/>
              <a:cs typeface="Share Tech"/>
              <a:sym typeface="Share Tech"/>
            </a:endParaRPr>
          </a:p>
          <a:p>
            <a:pPr marL="0" lvl="0" indent="0" algn="l" rtl="0">
              <a:spcBef>
                <a:spcPts val="0"/>
              </a:spcBef>
              <a:spcAft>
                <a:spcPts val="0"/>
              </a:spcAft>
              <a:buNone/>
            </a:pPr>
            <a:endParaRPr sz="1700">
              <a:solidFill>
                <a:schemeClr val="lt1"/>
              </a:solidFill>
              <a:latin typeface="Share Tech"/>
              <a:ea typeface="Share Tech"/>
              <a:cs typeface="Share Tech"/>
              <a:sym typeface="Share Tech"/>
            </a:endParaRPr>
          </a:p>
          <a:p>
            <a:pPr marL="0" lvl="0" indent="0" algn="l" rtl="0">
              <a:spcBef>
                <a:spcPts val="0"/>
              </a:spcBef>
              <a:spcAft>
                <a:spcPts val="0"/>
              </a:spcAft>
              <a:buNone/>
            </a:pPr>
            <a:r>
              <a:rPr lang="en" sz="1700">
                <a:solidFill>
                  <a:schemeClr val="lt1"/>
                </a:solidFill>
                <a:latin typeface="Share Tech"/>
                <a:ea typeface="Share Tech"/>
                <a:cs typeface="Share Tech"/>
                <a:sym typeface="Share Tech"/>
              </a:rPr>
              <a:t>Oportunidades para promover programas educativos: Dado que hay una proporción significativa de la muestra o población con niveles educativos más bajos, existe una posible oportunidad para </a:t>
            </a:r>
            <a:r>
              <a:rPr lang="en" sz="1700">
                <a:solidFill>
                  <a:srgbClr val="00CFCC"/>
                </a:solidFill>
                <a:latin typeface="Share Tech"/>
                <a:ea typeface="Share Tech"/>
                <a:cs typeface="Share Tech"/>
                <a:sym typeface="Share Tech"/>
              </a:rPr>
              <a:t>ofrecer programas educativos</a:t>
            </a:r>
            <a:r>
              <a:rPr lang="en" sz="1700">
                <a:solidFill>
                  <a:schemeClr val="lt1"/>
                </a:solidFill>
                <a:latin typeface="Share Tech"/>
                <a:ea typeface="Share Tech"/>
                <a:cs typeface="Share Tech"/>
                <a:sym typeface="Share Tech"/>
              </a:rPr>
              <a:t> o de formación que ayuden a mejorar las habilidades y el conocimiento de estas personas. Esto podría </a:t>
            </a:r>
            <a:r>
              <a:rPr lang="en" sz="1700">
                <a:solidFill>
                  <a:srgbClr val="00CFCC"/>
                </a:solidFill>
                <a:latin typeface="Share Tech"/>
                <a:ea typeface="Share Tech"/>
                <a:cs typeface="Share Tech"/>
                <a:sym typeface="Share Tech"/>
              </a:rPr>
              <a:t>contribuir a su desarrollo personal y financiero</a:t>
            </a:r>
            <a:r>
              <a:rPr lang="en" sz="1700">
                <a:solidFill>
                  <a:schemeClr val="lt1"/>
                </a:solidFill>
                <a:latin typeface="Share Tech"/>
                <a:ea typeface="Share Tech"/>
                <a:cs typeface="Share Tech"/>
                <a:sym typeface="Share Tech"/>
              </a:rPr>
              <a:t>, al tiempo que brinda una ventaja competitiva al banco en términos de retención de clientes.</a:t>
            </a:r>
            <a:endParaRPr sz="1700">
              <a:solidFill>
                <a:schemeClr val="lt1"/>
              </a:solidFill>
              <a:latin typeface="Share Tech"/>
              <a:ea typeface="Share Tech"/>
              <a:cs typeface="Share Tech"/>
              <a:sym typeface="Share Tech"/>
            </a:endParaRPr>
          </a:p>
          <a:p>
            <a:pPr marL="45720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latin typeface="Maven Pro"/>
              <a:ea typeface="Maven Pro"/>
              <a:cs typeface="Maven Pro"/>
              <a:sym typeface="Maven Pro"/>
            </a:endParaRPr>
          </a:p>
        </p:txBody>
      </p:sp>
      <p:grpSp>
        <p:nvGrpSpPr>
          <p:cNvPr id="731" name="Google Shape;731;p36"/>
          <p:cNvGrpSpPr/>
          <p:nvPr/>
        </p:nvGrpSpPr>
        <p:grpSpPr>
          <a:xfrm>
            <a:off x="141860" y="612379"/>
            <a:ext cx="269261" cy="352050"/>
            <a:chOff x="1367060" y="2422129"/>
            <a:chExt cx="269261" cy="352050"/>
          </a:xfrm>
        </p:grpSpPr>
        <p:sp>
          <p:nvSpPr>
            <p:cNvPr id="732" name="Google Shape;732;p36"/>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7"/>
          <p:cNvSpPr txBox="1">
            <a:spLocks noGrp="1"/>
          </p:cNvSpPr>
          <p:nvPr>
            <p:ph type="ctrTitle"/>
          </p:nvPr>
        </p:nvSpPr>
        <p:spPr>
          <a:xfrm>
            <a:off x="411125" y="89525"/>
            <a:ext cx="5296200" cy="1219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sz="3500">
                <a:solidFill>
                  <a:srgbClr val="00CFCC"/>
                </a:solidFill>
              </a:rPr>
              <a:t>Insights</a:t>
            </a:r>
            <a:r>
              <a:rPr lang="en" sz="3500"/>
              <a:t> y recomendaciones</a:t>
            </a:r>
            <a:endParaRPr sz="4500"/>
          </a:p>
        </p:txBody>
      </p:sp>
      <p:grpSp>
        <p:nvGrpSpPr>
          <p:cNvPr id="751" name="Google Shape;751;p37"/>
          <p:cNvGrpSpPr/>
          <p:nvPr/>
        </p:nvGrpSpPr>
        <p:grpSpPr>
          <a:xfrm>
            <a:off x="411122" y="1108708"/>
            <a:ext cx="8267887" cy="3676579"/>
            <a:chOff x="5159450" y="1919950"/>
            <a:chExt cx="1541050" cy="862500"/>
          </a:xfrm>
        </p:grpSpPr>
        <p:sp>
          <p:nvSpPr>
            <p:cNvPr id="752" name="Google Shape;752;p37"/>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a:effectLst>
              <a:outerShdw blurRad="57150" dist="19050" dir="5400000" algn="bl" rotWithShape="0">
                <a:srgbClr val="000000">
                  <a:alpha val="10000"/>
                </a:srgbClr>
              </a:outerShdw>
            </a:effectLst>
          </p:spPr>
        </p:sp>
        <p:grpSp>
          <p:nvGrpSpPr>
            <p:cNvPr id="753" name="Google Shape;753;p37"/>
            <p:cNvGrpSpPr/>
            <p:nvPr/>
          </p:nvGrpSpPr>
          <p:grpSpPr>
            <a:xfrm>
              <a:off x="5159450" y="1919950"/>
              <a:ext cx="1541050" cy="862500"/>
              <a:chOff x="5159450" y="1919950"/>
              <a:chExt cx="1541050" cy="862500"/>
            </a:xfrm>
          </p:grpSpPr>
          <p:cxnSp>
            <p:nvCxnSpPr>
              <p:cNvPr id="754" name="Google Shape;754;p37"/>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a:effectLst>
                <a:outerShdw blurRad="57150" dist="19050" dir="5400000" algn="bl" rotWithShape="0">
                  <a:srgbClr val="000000">
                    <a:alpha val="10000"/>
                  </a:srgbClr>
                </a:outerShdw>
              </a:effectLst>
            </p:spPr>
          </p:cxnSp>
          <p:cxnSp>
            <p:nvCxnSpPr>
              <p:cNvPr id="755" name="Google Shape;755;p37"/>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a:effectLst>
                <a:outerShdw blurRad="57150" dist="19050" dir="5400000" algn="bl" rotWithShape="0">
                  <a:srgbClr val="000000">
                    <a:alpha val="10000"/>
                  </a:srgbClr>
                </a:outerShdw>
              </a:effectLst>
            </p:spPr>
          </p:cxnSp>
        </p:grpSp>
      </p:grpSp>
      <p:sp>
        <p:nvSpPr>
          <p:cNvPr id="756" name="Google Shape;756;p37"/>
          <p:cNvSpPr txBox="1"/>
          <p:nvPr/>
        </p:nvSpPr>
        <p:spPr>
          <a:xfrm>
            <a:off x="544825" y="1133475"/>
            <a:ext cx="81726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Share Tech"/>
                <a:ea typeface="Share Tech"/>
                <a:cs typeface="Share Tech"/>
                <a:sym typeface="Share Tech"/>
              </a:rPr>
              <a:t>La </a:t>
            </a:r>
            <a:r>
              <a:rPr lang="en" sz="1700">
                <a:solidFill>
                  <a:srgbClr val="00CFCC"/>
                </a:solidFill>
                <a:latin typeface="Share Tech"/>
                <a:ea typeface="Share Tech"/>
                <a:cs typeface="Share Tech"/>
                <a:sym typeface="Share Tech"/>
              </a:rPr>
              <a:t>tasa de abandono</a:t>
            </a:r>
            <a:r>
              <a:rPr lang="en" sz="1700">
                <a:solidFill>
                  <a:schemeClr val="lt1"/>
                </a:solidFill>
                <a:latin typeface="Share Tech"/>
                <a:ea typeface="Share Tech"/>
                <a:cs typeface="Share Tech"/>
                <a:sym typeface="Share Tech"/>
              </a:rPr>
              <a:t> al banco entre </a:t>
            </a:r>
            <a:r>
              <a:rPr lang="en" sz="1700">
                <a:solidFill>
                  <a:srgbClr val="00CFCC"/>
                </a:solidFill>
                <a:latin typeface="Share Tech"/>
                <a:ea typeface="Share Tech"/>
                <a:cs typeface="Share Tech"/>
                <a:sym typeface="Share Tech"/>
              </a:rPr>
              <a:t>géneros</a:t>
            </a:r>
            <a:r>
              <a:rPr lang="en" sz="1700">
                <a:solidFill>
                  <a:schemeClr val="lt1"/>
                </a:solidFill>
                <a:latin typeface="Share Tech"/>
                <a:ea typeface="Share Tech"/>
                <a:cs typeface="Share Tech"/>
                <a:sym typeface="Share Tech"/>
              </a:rPr>
              <a:t> </a:t>
            </a:r>
            <a:r>
              <a:rPr lang="en" sz="1700">
                <a:solidFill>
                  <a:srgbClr val="00CFCC"/>
                </a:solidFill>
                <a:latin typeface="Share Tech"/>
                <a:ea typeface="Share Tech"/>
                <a:cs typeface="Share Tech"/>
                <a:sym typeface="Share Tech"/>
              </a:rPr>
              <a:t>no</a:t>
            </a:r>
            <a:r>
              <a:rPr lang="en" sz="1700">
                <a:solidFill>
                  <a:schemeClr val="lt1"/>
                </a:solidFill>
                <a:latin typeface="Share Tech"/>
                <a:ea typeface="Share Tech"/>
                <a:cs typeface="Share Tech"/>
                <a:sym typeface="Share Tech"/>
              </a:rPr>
              <a:t> </a:t>
            </a:r>
            <a:r>
              <a:rPr lang="en" sz="1700">
                <a:solidFill>
                  <a:srgbClr val="00CFCC"/>
                </a:solidFill>
                <a:latin typeface="Share Tech"/>
                <a:ea typeface="Share Tech"/>
                <a:cs typeface="Share Tech"/>
                <a:sym typeface="Share Tech"/>
              </a:rPr>
              <a:t>es </a:t>
            </a:r>
            <a:r>
              <a:rPr lang="en" sz="1700">
                <a:solidFill>
                  <a:schemeClr val="lt1"/>
                </a:solidFill>
                <a:latin typeface="Share Tech"/>
                <a:ea typeface="Share Tech"/>
                <a:cs typeface="Share Tech"/>
                <a:sym typeface="Share Tech"/>
              </a:rPr>
              <a:t>un parámetro </a:t>
            </a:r>
            <a:r>
              <a:rPr lang="en" sz="1700">
                <a:solidFill>
                  <a:srgbClr val="00CFCC"/>
                </a:solidFill>
                <a:latin typeface="Share Tech"/>
                <a:ea typeface="Share Tech"/>
                <a:cs typeface="Share Tech"/>
                <a:sym typeface="Share Tech"/>
              </a:rPr>
              <a:t>relevante</a:t>
            </a:r>
            <a:r>
              <a:rPr lang="en" sz="1700">
                <a:solidFill>
                  <a:schemeClr val="lt1"/>
                </a:solidFill>
                <a:latin typeface="Share Tech"/>
                <a:ea typeface="Share Tech"/>
                <a:cs typeface="Share Tech"/>
                <a:sym typeface="Share Tech"/>
              </a:rPr>
              <a:t> a considerar.</a:t>
            </a:r>
            <a:endParaRPr sz="1700">
              <a:solidFill>
                <a:schemeClr val="lt1"/>
              </a:solidFill>
              <a:latin typeface="Share Tech"/>
              <a:ea typeface="Share Tech"/>
              <a:cs typeface="Share Tech"/>
              <a:sym typeface="Share Tech"/>
            </a:endParaRPr>
          </a:p>
          <a:p>
            <a:pPr marL="0" lvl="0" indent="0" algn="l" rtl="0">
              <a:spcBef>
                <a:spcPts val="0"/>
              </a:spcBef>
              <a:spcAft>
                <a:spcPts val="0"/>
              </a:spcAft>
              <a:buNone/>
            </a:pPr>
            <a:r>
              <a:rPr lang="en" sz="1700">
                <a:solidFill>
                  <a:schemeClr val="lt1"/>
                </a:solidFill>
                <a:latin typeface="Share Tech"/>
                <a:ea typeface="Share Tech"/>
                <a:cs typeface="Share Tech"/>
                <a:sym typeface="Share Tech"/>
              </a:rPr>
              <a:t>Las </a:t>
            </a:r>
            <a:r>
              <a:rPr lang="en" sz="1700">
                <a:solidFill>
                  <a:srgbClr val="00CFCC"/>
                </a:solidFill>
                <a:latin typeface="Share Tech"/>
                <a:ea typeface="Share Tech"/>
                <a:cs typeface="Share Tech"/>
                <a:sym typeface="Share Tech"/>
              </a:rPr>
              <a:t>mujeres</a:t>
            </a:r>
            <a:r>
              <a:rPr lang="en" sz="1700">
                <a:solidFill>
                  <a:schemeClr val="lt1"/>
                </a:solidFill>
                <a:latin typeface="Share Tech"/>
                <a:ea typeface="Share Tech"/>
                <a:cs typeface="Share Tech"/>
                <a:sym typeface="Share Tech"/>
              </a:rPr>
              <a:t> tienen un</a:t>
            </a:r>
            <a:r>
              <a:rPr lang="en" sz="1700">
                <a:solidFill>
                  <a:srgbClr val="00CFCC"/>
                </a:solidFill>
                <a:latin typeface="Share Tech"/>
                <a:ea typeface="Share Tech"/>
                <a:cs typeface="Share Tech"/>
                <a:sym typeface="Share Tech"/>
              </a:rPr>
              <a:t> límite de crédito menor</a:t>
            </a:r>
            <a:r>
              <a:rPr lang="en" sz="1700">
                <a:solidFill>
                  <a:schemeClr val="lt1"/>
                </a:solidFill>
                <a:latin typeface="Share Tech"/>
                <a:ea typeface="Share Tech"/>
                <a:cs typeface="Share Tech"/>
                <a:sym typeface="Share Tech"/>
              </a:rPr>
              <a:t> que los hombres en la mayoría de los rangos de edad. Posibles </a:t>
            </a:r>
            <a:r>
              <a:rPr lang="en" sz="1700">
                <a:solidFill>
                  <a:srgbClr val="00CFCC"/>
                </a:solidFill>
                <a:latin typeface="Share Tech"/>
                <a:ea typeface="Share Tech"/>
                <a:cs typeface="Share Tech"/>
                <a:sym typeface="Share Tech"/>
              </a:rPr>
              <a:t>recomendaciones: </a:t>
            </a:r>
            <a:endParaRPr sz="1700">
              <a:solidFill>
                <a:srgbClr val="00CFCC"/>
              </a:solidFill>
              <a:latin typeface="Share Tech"/>
              <a:ea typeface="Share Tech"/>
              <a:cs typeface="Share Tech"/>
              <a:sym typeface="Share Tech"/>
            </a:endParaRPr>
          </a:p>
          <a:p>
            <a:pPr marL="457200" lvl="0" indent="-336550" algn="l" rtl="0">
              <a:spcBef>
                <a:spcPts val="0"/>
              </a:spcBef>
              <a:spcAft>
                <a:spcPts val="0"/>
              </a:spcAft>
              <a:buClr>
                <a:schemeClr val="lt1"/>
              </a:buClr>
              <a:buSzPts val="1700"/>
              <a:buFont typeface="Share Tech"/>
              <a:buChar char="-"/>
            </a:pPr>
            <a:r>
              <a:rPr lang="en" sz="1700">
                <a:solidFill>
                  <a:schemeClr val="lt1"/>
                </a:solidFill>
                <a:latin typeface="Share Tech"/>
                <a:ea typeface="Share Tech"/>
                <a:cs typeface="Share Tech"/>
                <a:sym typeface="Share Tech"/>
              </a:rPr>
              <a:t>Reevaluar los </a:t>
            </a:r>
            <a:r>
              <a:rPr lang="en" sz="1700">
                <a:solidFill>
                  <a:srgbClr val="00CFCC"/>
                </a:solidFill>
                <a:latin typeface="Share Tech"/>
                <a:ea typeface="Share Tech"/>
                <a:cs typeface="Share Tech"/>
                <a:sym typeface="Share Tech"/>
              </a:rPr>
              <a:t>criterios de otorgamiento de crédito</a:t>
            </a:r>
            <a:r>
              <a:rPr lang="en" sz="1700">
                <a:solidFill>
                  <a:schemeClr val="lt1"/>
                </a:solidFill>
                <a:latin typeface="Share Tech"/>
                <a:ea typeface="Share Tech"/>
                <a:cs typeface="Share Tech"/>
                <a:sym typeface="Share Tech"/>
              </a:rPr>
              <a:t>: Es importante examinar los criterios utilizados para establecer los límites de crédito y asegurarse de que sean equitativos y libres de sesgos de género</a:t>
            </a:r>
            <a:endParaRPr sz="1700">
              <a:solidFill>
                <a:schemeClr val="lt1"/>
              </a:solidFill>
              <a:latin typeface="Share Tech"/>
              <a:ea typeface="Share Tech"/>
              <a:cs typeface="Share Tech"/>
              <a:sym typeface="Share Tech"/>
            </a:endParaRPr>
          </a:p>
          <a:p>
            <a:pPr marL="457200" lvl="0" indent="-336550" algn="l" rtl="0">
              <a:spcBef>
                <a:spcPts val="0"/>
              </a:spcBef>
              <a:spcAft>
                <a:spcPts val="0"/>
              </a:spcAft>
              <a:buClr>
                <a:schemeClr val="lt1"/>
              </a:buClr>
              <a:buSzPts val="1700"/>
              <a:buFont typeface="Share Tech"/>
              <a:buChar char="-"/>
            </a:pPr>
            <a:r>
              <a:rPr lang="en" sz="1700">
                <a:solidFill>
                  <a:schemeClr val="lt1"/>
                </a:solidFill>
                <a:latin typeface="Share Tech"/>
                <a:ea typeface="Share Tech"/>
                <a:cs typeface="Share Tech"/>
                <a:sym typeface="Share Tech"/>
              </a:rPr>
              <a:t>Monitoreo y revisión continua: Realizar un seguimiento regular y una revisión continua de los límites de crédito otorgados a los clientes para </a:t>
            </a:r>
            <a:r>
              <a:rPr lang="en" sz="1700">
                <a:solidFill>
                  <a:srgbClr val="00CFCC"/>
                </a:solidFill>
                <a:latin typeface="Share Tech"/>
                <a:ea typeface="Share Tech"/>
                <a:cs typeface="Share Tech"/>
                <a:sym typeface="Share Tech"/>
              </a:rPr>
              <a:t>identificar posibles sesgos</a:t>
            </a:r>
            <a:r>
              <a:rPr lang="en" sz="1700">
                <a:solidFill>
                  <a:schemeClr val="lt1"/>
                </a:solidFill>
                <a:latin typeface="Share Tech"/>
                <a:ea typeface="Share Tech"/>
                <a:cs typeface="Share Tech"/>
                <a:sym typeface="Share Tech"/>
              </a:rPr>
              <a:t> de género y tomar medidas correctivas de manera proactiva. </a:t>
            </a:r>
            <a:endParaRPr sz="1700">
              <a:solidFill>
                <a:schemeClr val="lt1"/>
              </a:solidFill>
              <a:latin typeface="Share Tech"/>
              <a:ea typeface="Share Tech"/>
              <a:cs typeface="Share Tech"/>
              <a:sym typeface="Share Tech"/>
            </a:endParaRPr>
          </a:p>
          <a:p>
            <a:pPr marL="457200" lvl="0" indent="-336550" algn="l" rtl="0">
              <a:spcBef>
                <a:spcPts val="0"/>
              </a:spcBef>
              <a:spcAft>
                <a:spcPts val="0"/>
              </a:spcAft>
              <a:buClr>
                <a:schemeClr val="lt1"/>
              </a:buClr>
              <a:buSzPts val="1700"/>
              <a:buFont typeface="Share Tech"/>
              <a:buChar char="-"/>
            </a:pPr>
            <a:r>
              <a:rPr lang="en" sz="1700">
                <a:solidFill>
                  <a:schemeClr val="lt1"/>
                </a:solidFill>
                <a:latin typeface="Share Tech"/>
                <a:ea typeface="Share Tech"/>
                <a:cs typeface="Share Tech"/>
                <a:sym typeface="Share Tech"/>
              </a:rPr>
              <a:t>Promoción de la inclusión financiera: Implementar programas y políticas que promuevan la</a:t>
            </a:r>
            <a:r>
              <a:rPr lang="en" sz="1700">
                <a:solidFill>
                  <a:srgbClr val="00CFCC"/>
                </a:solidFill>
                <a:latin typeface="Share Tech"/>
                <a:ea typeface="Share Tech"/>
                <a:cs typeface="Share Tech"/>
                <a:sym typeface="Share Tech"/>
              </a:rPr>
              <a:t> inclusión financiera</a:t>
            </a:r>
            <a:r>
              <a:rPr lang="en" sz="1700">
                <a:solidFill>
                  <a:schemeClr val="lt1"/>
                </a:solidFill>
                <a:latin typeface="Share Tech"/>
                <a:ea typeface="Share Tech"/>
                <a:cs typeface="Share Tech"/>
                <a:sym typeface="Share Tech"/>
              </a:rPr>
              <a:t> y el </a:t>
            </a:r>
            <a:r>
              <a:rPr lang="en" sz="1700">
                <a:solidFill>
                  <a:srgbClr val="00CFCC"/>
                </a:solidFill>
                <a:latin typeface="Share Tech"/>
                <a:ea typeface="Share Tech"/>
                <a:cs typeface="Share Tech"/>
                <a:sym typeface="Share Tech"/>
              </a:rPr>
              <a:t>acceso igualitario</a:t>
            </a:r>
            <a:r>
              <a:rPr lang="en" sz="1700">
                <a:solidFill>
                  <a:schemeClr val="lt1"/>
                </a:solidFill>
                <a:latin typeface="Share Tech"/>
                <a:ea typeface="Share Tech"/>
                <a:cs typeface="Share Tech"/>
                <a:sym typeface="Share Tech"/>
              </a:rPr>
              <a:t> al crédito para todas las personas.</a:t>
            </a:r>
            <a:endParaRPr sz="1600">
              <a:latin typeface="Maven Pro"/>
              <a:ea typeface="Maven Pro"/>
              <a:cs typeface="Maven Pro"/>
              <a:sym typeface="Maven Pro"/>
            </a:endParaRPr>
          </a:p>
        </p:txBody>
      </p:sp>
      <p:grpSp>
        <p:nvGrpSpPr>
          <p:cNvPr id="757" name="Google Shape;757;p37"/>
          <p:cNvGrpSpPr/>
          <p:nvPr/>
        </p:nvGrpSpPr>
        <p:grpSpPr>
          <a:xfrm>
            <a:off x="141860" y="612379"/>
            <a:ext cx="269261" cy="352050"/>
            <a:chOff x="1367060" y="2422129"/>
            <a:chExt cx="269261" cy="352050"/>
          </a:xfrm>
        </p:grpSpPr>
        <p:sp>
          <p:nvSpPr>
            <p:cNvPr id="758" name="Google Shape;758;p37"/>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8"/>
          <p:cNvSpPr txBox="1">
            <a:spLocks noGrp="1"/>
          </p:cNvSpPr>
          <p:nvPr>
            <p:ph type="ctrTitle"/>
          </p:nvPr>
        </p:nvSpPr>
        <p:spPr>
          <a:xfrm>
            <a:off x="411125" y="89525"/>
            <a:ext cx="5296200" cy="1219200"/>
          </a:xfrm>
          <a:prstGeom prst="rect">
            <a:avLst/>
          </a:prstGeom>
        </p:spPr>
        <p:txBody>
          <a:bodyPr spcFirstLastPara="1" wrap="square" lIns="91425" tIns="91425" rIns="91425" bIns="91425" anchor="b" anchorCtr="0">
            <a:noAutofit/>
          </a:bodyPr>
          <a:lstStyle/>
          <a:p>
            <a:pPr marL="0" lvl="0" indent="0" algn="l" rtl="0">
              <a:spcBef>
                <a:spcPts val="0"/>
              </a:spcBef>
              <a:spcAft>
                <a:spcPts val="1600"/>
              </a:spcAft>
              <a:buNone/>
            </a:pPr>
            <a:r>
              <a:rPr lang="en" sz="3500">
                <a:solidFill>
                  <a:srgbClr val="00CFCC"/>
                </a:solidFill>
              </a:rPr>
              <a:t>Insights</a:t>
            </a:r>
            <a:r>
              <a:rPr lang="en" sz="3500"/>
              <a:t> y recomendaciones</a:t>
            </a:r>
            <a:endParaRPr sz="4500"/>
          </a:p>
        </p:txBody>
      </p:sp>
      <p:grpSp>
        <p:nvGrpSpPr>
          <p:cNvPr id="777" name="Google Shape;777;p38"/>
          <p:cNvGrpSpPr/>
          <p:nvPr/>
        </p:nvGrpSpPr>
        <p:grpSpPr>
          <a:xfrm>
            <a:off x="411122" y="1108708"/>
            <a:ext cx="8267887" cy="3676579"/>
            <a:chOff x="5159450" y="1919950"/>
            <a:chExt cx="1541050" cy="862500"/>
          </a:xfrm>
        </p:grpSpPr>
        <p:sp>
          <p:nvSpPr>
            <p:cNvPr id="778" name="Google Shape;778;p38"/>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a:effectLst>
              <a:outerShdw blurRad="57150" dist="19050" dir="5400000" algn="bl" rotWithShape="0">
                <a:srgbClr val="000000">
                  <a:alpha val="10000"/>
                </a:srgbClr>
              </a:outerShdw>
            </a:effectLst>
          </p:spPr>
        </p:sp>
        <p:grpSp>
          <p:nvGrpSpPr>
            <p:cNvPr id="779" name="Google Shape;779;p38"/>
            <p:cNvGrpSpPr/>
            <p:nvPr/>
          </p:nvGrpSpPr>
          <p:grpSpPr>
            <a:xfrm>
              <a:off x="5159450" y="1919950"/>
              <a:ext cx="1541050" cy="862500"/>
              <a:chOff x="5159450" y="1919950"/>
              <a:chExt cx="1541050" cy="862500"/>
            </a:xfrm>
          </p:grpSpPr>
          <p:cxnSp>
            <p:nvCxnSpPr>
              <p:cNvPr id="780" name="Google Shape;780;p38"/>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a:effectLst>
                <a:outerShdw blurRad="57150" dist="19050" dir="5400000" algn="bl" rotWithShape="0">
                  <a:srgbClr val="000000">
                    <a:alpha val="10000"/>
                  </a:srgbClr>
                </a:outerShdw>
              </a:effectLst>
            </p:spPr>
          </p:cxnSp>
          <p:cxnSp>
            <p:nvCxnSpPr>
              <p:cNvPr id="781" name="Google Shape;781;p38"/>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a:effectLst>
                <a:outerShdw blurRad="57150" dist="19050" dir="5400000" algn="bl" rotWithShape="0">
                  <a:srgbClr val="000000">
                    <a:alpha val="10000"/>
                  </a:srgbClr>
                </a:outerShdw>
              </a:effectLst>
            </p:spPr>
          </p:cxnSp>
        </p:grpSp>
      </p:grpSp>
      <p:sp>
        <p:nvSpPr>
          <p:cNvPr id="782" name="Google Shape;782;p38"/>
          <p:cNvSpPr txBox="1"/>
          <p:nvPr/>
        </p:nvSpPr>
        <p:spPr>
          <a:xfrm>
            <a:off x="544825" y="1133475"/>
            <a:ext cx="8172600" cy="39702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lt1"/>
                </a:solidFill>
                <a:latin typeface="Share Tech"/>
                <a:ea typeface="Share Tech"/>
                <a:cs typeface="Share Tech"/>
                <a:sym typeface="Share Tech"/>
              </a:rPr>
              <a:t>Dado que </a:t>
            </a:r>
            <a:r>
              <a:rPr lang="en" sz="1700" dirty="0">
                <a:solidFill>
                  <a:srgbClr val="00CFCC"/>
                </a:solidFill>
                <a:latin typeface="Share Tech"/>
                <a:ea typeface="Share Tech"/>
                <a:cs typeface="Share Tech"/>
                <a:sym typeface="Share Tech"/>
              </a:rPr>
              <a:t>el monto total de las transacciones</a:t>
            </a:r>
            <a:r>
              <a:rPr lang="en" sz="1700" dirty="0">
                <a:solidFill>
                  <a:schemeClr val="lt1"/>
                </a:solidFill>
                <a:latin typeface="Share Tech"/>
                <a:ea typeface="Share Tech"/>
                <a:cs typeface="Share Tech"/>
                <a:sym typeface="Share Tech"/>
              </a:rPr>
              <a:t> se destaca como la variable más relevante para </a:t>
            </a:r>
            <a:r>
              <a:rPr lang="en" sz="1700" dirty="0">
                <a:solidFill>
                  <a:srgbClr val="00CFCC"/>
                </a:solidFill>
                <a:latin typeface="Share Tech"/>
                <a:ea typeface="Share Tech"/>
                <a:cs typeface="Share Tech"/>
                <a:sym typeface="Share Tech"/>
              </a:rPr>
              <a:t>predecir el comportamiento del cliente</a:t>
            </a:r>
            <a:r>
              <a:rPr lang="en" sz="1700" dirty="0">
                <a:solidFill>
                  <a:schemeClr val="lt1"/>
                </a:solidFill>
                <a:latin typeface="Share Tech"/>
                <a:ea typeface="Share Tech"/>
                <a:cs typeface="Share Tech"/>
                <a:sym typeface="Share Tech"/>
              </a:rPr>
              <a:t>, se recomienda centrar los esfuerzos en el seguimiento y análisis de las transacciones realizadas por los clientes</a:t>
            </a:r>
            <a:r>
              <a:rPr lang="en" sz="1700" dirty="0" smtClean="0">
                <a:solidFill>
                  <a:schemeClr val="lt1"/>
                </a:solidFill>
                <a:latin typeface="Share Tech"/>
                <a:ea typeface="Share Tech"/>
                <a:cs typeface="Share Tech"/>
                <a:sym typeface="Share Tech"/>
              </a:rPr>
              <a:t>.</a:t>
            </a:r>
          </a:p>
          <a:p>
            <a:pPr marL="0" lvl="0" indent="0" algn="l" rtl="0">
              <a:spcBef>
                <a:spcPts val="0"/>
              </a:spcBef>
              <a:spcAft>
                <a:spcPts val="0"/>
              </a:spcAft>
              <a:buNone/>
            </a:pPr>
            <a:endParaRPr lang="en" sz="1700" dirty="0" smtClean="0">
              <a:solidFill>
                <a:schemeClr val="lt1"/>
              </a:solidFill>
              <a:latin typeface="Share Tech"/>
              <a:ea typeface="Share Tech"/>
              <a:cs typeface="Share Tech"/>
              <a:sym typeface="Share Tech"/>
            </a:endParaRPr>
          </a:p>
          <a:p>
            <a:r>
              <a:rPr lang="es-ES" sz="1700" dirty="0" smtClean="0">
                <a:solidFill>
                  <a:schemeClr val="bg1"/>
                </a:solidFill>
                <a:latin typeface="Share Tech" charset="0"/>
              </a:rPr>
              <a:t>Es importante </a:t>
            </a:r>
            <a:r>
              <a:rPr lang="es-ES" sz="1700" dirty="0" smtClean="0">
                <a:solidFill>
                  <a:schemeClr val="accent2"/>
                </a:solidFill>
                <a:latin typeface="Share Tech" charset="0"/>
              </a:rPr>
              <a:t>establecer</a:t>
            </a:r>
            <a:r>
              <a:rPr lang="es-ES" sz="1700" dirty="0" smtClean="0">
                <a:solidFill>
                  <a:schemeClr val="bg1"/>
                </a:solidFill>
                <a:latin typeface="Share Tech" charset="0"/>
              </a:rPr>
              <a:t> </a:t>
            </a:r>
            <a:r>
              <a:rPr lang="es-ES" sz="1700" dirty="0" smtClean="0">
                <a:solidFill>
                  <a:schemeClr val="accent2"/>
                </a:solidFill>
                <a:latin typeface="Share Tech" charset="0"/>
              </a:rPr>
              <a:t>programas</a:t>
            </a:r>
            <a:r>
              <a:rPr lang="es-ES" sz="1700" dirty="0" smtClean="0">
                <a:solidFill>
                  <a:schemeClr val="bg1"/>
                </a:solidFill>
                <a:latin typeface="Share Tech" charset="0"/>
              </a:rPr>
              <a:t> de </a:t>
            </a:r>
            <a:r>
              <a:rPr lang="es-ES" sz="1700" dirty="0" err="1" smtClean="0">
                <a:solidFill>
                  <a:schemeClr val="bg1"/>
                </a:solidFill>
                <a:latin typeface="Share Tech" charset="0"/>
              </a:rPr>
              <a:t>fidelización</a:t>
            </a:r>
            <a:r>
              <a:rPr lang="es-ES" sz="1700" dirty="0" smtClean="0">
                <a:solidFill>
                  <a:schemeClr val="bg1"/>
                </a:solidFill>
                <a:latin typeface="Share Tech" charset="0"/>
              </a:rPr>
              <a:t> que </a:t>
            </a:r>
            <a:r>
              <a:rPr lang="es-ES" sz="1700" dirty="0" smtClean="0">
                <a:solidFill>
                  <a:schemeClr val="accent2"/>
                </a:solidFill>
                <a:latin typeface="Share Tech" charset="0"/>
              </a:rPr>
              <a:t>premien</a:t>
            </a:r>
            <a:r>
              <a:rPr lang="es-ES" sz="1700" dirty="0" smtClean="0">
                <a:solidFill>
                  <a:schemeClr val="bg1"/>
                </a:solidFill>
                <a:latin typeface="Share Tech" charset="0"/>
              </a:rPr>
              <a:t> la </a:t>
            </a:r>
            <a:r>
              <a:rPr lang="es-ES" sz="1700" dirty="0" smtClean="0">
                <a:solidFill>
                  <a:schemeClr val="accent2"/>
                </a:solidFill>
                <a:latin typeface="Share Tech" charset="0"/>
              </a:rPr>
              <a:t>actividad</a:t>
            </a:r>
            <a:r>
              <a:rPr lang="es-ES" sz="1700" dirty="0" smtClean="0">
                <a:solidFill>
                  <a:schemeClr val="bg1"/>
                </a:solidFill>
                <a:latin typeface="Share Tech" charset="0"/>
              </a:rPr>
              <a:t> </a:t>
            </a:r>
            <a:r>
              <a:rPr lang="es-ES" sz="1700" dirty="0" smtClean="0">
                <a:solidFill>
                  <a:schemeClr val="accent2"/>
                </a:solidFill>
                <a:latin typeface="Share Tech" charset="0"/>
              </a:rPr>
              <a:t>y</a:t>
            </a:r>
            <a:r>
              <a:rPr lang="es-ES" sz="1700" dirty="0" smtClean="0">
                <a:solidFill>
                  <a:schemeClr val="bg1"/>
                </a:solidFill>
                <a:latin typeface="Share Tech" charset="0"/>
              </a:rPr>
              <a:t> la </a:t>
            </a:r>
            <a:r>
              <a:rPr lang="es-ES" sz="1700" dirty="0" smtClean="0">
                <a:solidFill>
                  <a:schemeClr val="accent2"/>
                </a:solidFill>
                <a:latin typeface="Share Tech" charset="0"/>
              </a:rPr>
              <a:t>frecuencia</a:t>
            </a:r>
            <a:r>
              <a:rPr lang="es-ES" sz="1700" dirty="0" smtClean="0">
                <a:solidFill>
                  <a:schemeClr val="bg1"/>
                </a:solidFill>
                <a:latin typeface="Share Tech" charset="0"/>
              </a:rPr>
              <a:t> de las </a:t>
            </a:r>
            <a:r>
              <a:rPr lang="es-ES" sz="1700" dirty="0" smtClean="0">
                <a:solidFill>
                  <a:schemeClr val="accent2"/>
                </a:solidFill>
                <a:latin typeface="Share Tech" charset="0"/>
              </a:rPr>
              <a:t>transacciones</a:t>
            </a:r>
            <a:r>
              <a:rPr lang="es-ES" sz="1700" dirty="0" smtClean="0">
                <a:solidFill>
                  <a:schemeClr val="bg1"/>
                </a:solidFill>
                <a:latin typeface="Share Tech" charset="0"/>
              </a:rPr>
              <a:t> de los clientes, incentivándolos a continuar utilizando los servicios </a:t>
            </a:r>
            <a:r>
              <a:rPr lang="es-ES" sz="1700" dirty="0" smtClean="0">
                <a:solidFill>
                  <a:schemeClr val="bg1"/>
                </a:solidFill>
                <a:latin typeface="Share Tech" charset="0"/>
              </a:rPr>
              <a:t>bancarios</a:t>
            </a:r>
            <a:r>
              <a:rPr lang="en" sz="1700" dirty="0" smtClean="0">
                <a:solidFill>
                  <a:schemeClr val="bg1"/>
                </a:solidFill>
                <a:latin typeface="Share Tech" charset="0"/>
                <a:sym typeface="Share Tech"/>
              </a:rPr>
              <a:t>.</a:t>
            </a:r>
            <a:endParaRPr lang="en" sz="1700" dirty="0" smtClean="0">
              <a:solidFill>
                <a:schemeClr val="bg1"/>
              </a:solidFill>
              <a:latin typeface="Share Tech" charset="0"/>
              <a:ea typeface="Share Tech"/>
              <a:cs typeface="Share Tech"/>
              <a:sym typeface="Share Tech"/>
            </a:endParaRPr>
          </a:p>
          <a:p>
            <a:endParaRPr lang="es-ES" sz="1700" dirty="0" smtClean="0">
              <a:solidFill>
                <a:schemeClr val="bg1"/>
              </a:solidFill>
              <a:latin typeface="Share Tech" charset="0"/>
              <a:ea typeface="Share Tech"/>
              <a:cs typeface="Share Tech"/>
              <a:sym typeface="Share Tech"/>
            </a:endParaRPr>
          </a:p>
          <a:p>
            <a:pPr marL="0" lvl="0" indent="0" algn="l" rtl="0">
              <a:spcBef>
                <a:spcPts val="0"/>
              </a:spcBef>
              <a:spcAft>
                <a:spcPts val="0"/>
              </a:spcAft>
              <a:buNone/>
            </a:pPr>
            <a:r>
              <a:rPr lang="en" sz="1700" dirty="0" smtClean="0">
                <a:solidFill>
                  <a:schemeClr val="lt1"/>
                </a:solidFill>
                <a:latin typeface="Share Tech"/>
                <a:ea typeface="Share Tech"/>
                <a:cs typeface="Share Tech"/>
                <a:sym typeface="Share Tech"/>
              </a:rPr>
              <a:t>Esto </a:t>
            </a:r>
            <a:r>
              <a:rPr lang="en" sz="1700" dirty="0">
                <a:solidFill>
                  <a:schemeClr val="lt1"/>
                </a:solidFill>
                <a:latin typeface="Share Tech"/>
                <a:ea typeface="Share Tech"/>
                <a:cs typeface="Share Tech"/>
                <a:sym typeface="Share Tech"/>
              </a:rPr>
              <a:t>incluye </a:t>
            </a:r>
            <a:r>
              <a:rPr lang="en" sz="1700" dirty="0">
                <a:solidFill>
                  <a:srgbClr val="00CFCC"/>
                </a:solidFill>
                <a:latin typeface="Share Tech"/>
                <a:ea typeface="Share Tech"/>
                <a:cs typeface="Share Tech"/>
                <a:sym typeface="Share Tech"/>
              </a:rPr>
              <a:t>monitorear</a:t>
            </a:r>
            <a:r>
              <a:rPr lang="en" sz="1700" dirty="0">
                <a:solidFill>
                  <a:schemeClr val="lt1"/>
                </a:solidFill>
                <a:latin typeface="Share Tech"/>
                <a:ea typeface="Share Tech"/>
                <a:cs typeface="Share Tech"/>
                <a:sym typeface="Share Tech"/>
              </a:rPr>
              <a:t> de cerca los </a:t>
            </a:r>
            <a:r>
              <a:rPr lang="en" sz="1700" dirty="0">
                <a:solidFill>
                  <a:srgbClr val="00CFCC"/>
                </a:solidFill>
                <a:latin typeface="Share Tech"/>
                <a:ea typeface="Share Tech"/>
                <a:cs typeface="Share Tech"/>
                <a:sym typeface="Share Tech"/>
              </a:rPr>
              <a:t>patrones de gasto</a:t>
            </a:r>
            <a:r>
              <a:rPr lang="en" sz="1700" dirty="0">
                <a:solidFill>
                  <a:schemeClr val="lt1"/>
                </a:solidFill>
                <a:latin typeface="Share Tech"/>
                <a:ea typeface="Share Tech"/>
                <a:cs typeface="Share Tech"/>
                <a:sym typeface="Share Tech"/>
              </a:rPr>
              <a:t>,</a:t>
            </a:r>
            <a:r>
              <a:rPr lang="en" sz="1700" dirty="0">
                <a:solidFill>
                  <a:srgbClr val="00CFCC"/>
                </a:solidFill>
                <a:latin typeface="Share Tech"/>
                <a:ea typeface="Share Tech"/>
                <a:cs typeface="Share Tech"/>
                <a:sym typeface="Share Tech"/>
              </a:rPr>
              <a:t> identificar cambios</a:t>
            </a:r>
            <a:r>
              <a:rPr lang="en" sz="1700" dirty="0">
                <a:solidFill>
                  <a:schemeClr val="lt1"/>
                </a:solidFill>
                <a:latin typeface="Share Tech"/>
                <a:ea typeface="Share Tech"/>
                <a:cs typeface="Share Tech"/>
                <a:sym typeface="Share Tech"/>
              </a:rPr>
              <a:t> significativos en los volúmenes de transacciones y utilizar estos datos para tomar decisiones informadas en relación con el manejo de la relación con el cliente y la </a:t>
            </a:r>
            <a:r>
              <a:rPr lang="en" sz="1700" dirty="0">
                <a:solidFill>
                  <a:srgbClr val="00CFCC"/>
                </a:solidFill>
                <a:latin typeface="Share Tech"/>
                <a:ea typeface="Share Tech"/>
                <a:cs typeface="Share Tech"/>
                <a:sym typeface="Share Tech"/>
              </a:rPr>
              <a:t>implementación</a:t>
            </a:r>
            <a:r>
              <a:rPr lang="en" sz="1700" dirty="0">
                <a:solidFill>
                  <a:schemeClr val="lt1"/>
                </a:solidFill>
                <a:latin typeface="Share Tech"/>
                <a:ea typeface="Share Tech"/>
                <a:cs typeface="Share Tech"/>
                <a:sym typeface="Share Tech"/>
              </a:rPr>
              <a:t> de </a:t>
            </a:r>
            <a:r>
              <a:rPr lang="en" sz="1700" dirty="0">
                <a:solidFill>
                  <a:srgbClr val="00CFCC"/>
                </a:solidFill>
                <a:latin typeface="Share Tech"/>
                <a:ea typeface="Share Tech"/>
                <a:cs typeface="Share Tech"/>
                <a:sym typeface="Share Tech"/>
              </a:rPr>
              <a:t>estrategias de retención</a:t>
            </a:r>
            <a:r>
              <a:rPr lang="en" sz="1700" dirty="0" smtClean="0">
                <a:solidFill>
                  <a:srgbClr val="00CFCC"/>
                </a:solidFill>
                <a:latin typeface="Share Tech"/>
                <a:ea typeface="Share Tech"/>
                <a:cs typeface="Share Tech"/>
                <a:sym typeface="Share Tech"/>
              </a:rPr>
              <a:t>.</a:t>
            </a: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solidFill>
                <a:schemeClr val="lt1"/>
              </a:solidFill>
              <a:latin typeface="Share Tech"/>
              <a:ea typeface="Share Tech"/>
              <a:cs typeface="Share Tech"/>
              <a:sym typeface="Share Tech"/>
            </a:endParaRPr>
          </a:p>
          <a:p>
            <a:pPr marL="0" lvl="0" indent="0" algn="l" rtl="0">
              <a:spcBef>
                <a:spcPts val="0"/>
              </a:spcBef>
              <a:spcAft>
                <a:spcPts val="0"/>
              </a:spcAft>
              <a:buNone/>
            </a:pPr>
            <a:endParaRPr>
              <a:latin typeface="Maven Pro"/>
              <a:ea typeface="Maven Pro"/>
              <a:cs typeface="Maven Pro"/>
              <a:sym typeface="Maven Pro"/>
            </a:endParaRPr>
          </a:p>
        </p:txBody>
      </p:sp>
      <p:grpSp>
        <p:nvGrpSpPr>
          <p:cNvPr id="783" name="Google Shape;783;p38"/>
          <p:cNvGrpSpPr/>
          <p:nvPr/>
        </p:nvGrpSpPr>
        <p:grpSpPr>
          <a:xfrm>
            <a:off x="141860" y="612379"/>
            <a:ext cx="269261" cy="352050"/>
            <a:chOff x="1367060" y="2422129"/>
            <a:chExt cx="269261" cy="352050"/>
          </a:xfrm>
        </p:grpSpPr>
        <p:sp>
          <p:nvSpPr>
            <p:cNvPr id="784" name="Google Shape;784;p38"/>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8"/>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5"/>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00CFCC"/>
                </a:solidFill>
                <a:latin typeface="Share Tech"/>
                <a:ea typeface="Share Tech"/>
                <a:cs typeface="Share Tech"/>
                <a:sym typeface="Share Tech"/>
              </a:rPr>
              <a:t>Contexto</a:t>
            </a:r>
            <a:endParaRPr sz="1600">
              <a:solidFill>
                <a:srgbClr val="00CFCC"/>
              </a:solidFill>
              <a:latin typeface="Share Tech"/>
              <a:ea typeface="Share Tech"/>
              <a:cs typeface="Share Tech"/>
              <a:sym typeface="Share Tech"/>
            </a:endParaRPr>
          </a:p>
          <a:p>
            <a:pPr marL="0" lvl="0" indent="0" algn="just" rtl="0">
              <a:spcBef>
                <a:spcPts val="1600"/>
              </a:spcBef>
              <a:spcAft>
                <a:spcPts val="0"/>
              </a:spcAft>
              <a:buNone/>
            </a:pPr>
            <a:r>
              <a:rPr lang="en" sz="1400" dirty="0">
                <a:latin typeface="Share Tech"/>
                <a:ea typeface="Share Tech"/>
                <a:cs typeface="Share Tech"/>
                <a:sym typeface="Share Tech"/>
              </a:rPr>
              <a:t>El gerente de negocios de una </a:t>
            </a:r>
            <a:r>
              <a:rPr lang="en" sz="1400" dirty="0">
                <a:solidFill>
                  <a:srgbClr val="00CFCC"/>
                </a:solidFill>
                <a:latin typeface="Share Tech"/>
                <a:ea typeface="Share Tech"/>
                <a:cs typeface="Share Tech"/>
                <a:sym typeface="Share Tech"/>
              </a:rPr>
              <a:t>cartera de tarjetas de crédito</a:t>
            </a:r>
            <a:r>
              <a:rPr lang="en" sz="1400" dirty="0">
                <a:latin typeface="Share Tech"/>
                <a:ea typeface="Share Tech"/>
                <a:cs typeface="Share Tech"/>
                <a:sym typeface="Share Tech"/>
              </a:rPr>
              <a:t> para consumidores necesita analizar los datos para entender </a:t>
            </a:r>
            <a:r>
              <a:rPr lang="en" sz="1400" dirty="0">
                <a:solidFill>
                  <a:srgbClr val="00CFCC"/>
                </a:solidFill>
                <a:latin typeface="Share Tech"/>
                <a:ea typeface="Share Tech"/>
                <a:cs typeface="Share Tech"/>
                <a:sym typeface="Share Tech"/>
              </a:rPr>
              <a:t>por qué están perdiendo clientes</a:t>
            </a:r>
            <a:r>
              <a:rPr lang="en" sz="1400" dirty="0">
                <a:latin typeface="Share Tech"/>
                <a:ea typeface="Share Tech"/>
                <a:cs typeface="Share Tech"/>
                <a:sym typeface="Share Tech"/>
              </a:rPr>
              <a:t> y predecir cuáles tienen más posibilidades de abandonar.</a:t>
            </a:r>
            <a:endParaRPr sz="1400">
              <a:latin typeface="Share Tech"/>
              <a:ea typeface="Share Tech"/>
              <a:cs typeface="Share Tech"/>
              <a:sym typeface="Share Tech"/>
            </a:endParaRPr>
          </a:p>
          <a:p>
            <a:pPr marL="0" lvl="0" indent="0" algn="just" rtl="0">
              <a:spcBef>
                <a:spcPts val="1600"/>
              </a:spcBef>
              <a:spcAft>
                <a:spcPts val="0"/>
              </a:spcAft>
              <a:buNone/>
            </a:pPr>
            <a:r>
              <a:rPr lang="en" sz="1600" dirty="0">
                <a:solidFill>
                  <a:srgbClr val="00CFCC"/>
                </a:solidFill>
                <a:latin typeface="Share Tech"/>
                <a:ea typeface="Share Tech"/>
                <a:cs typeface="Share Tech"/>
                <a:sym typeface="Share Tech"/>
              </a:rPr>
              <a:t>Audiencia</a:t>
            </a:r>
            <a:endParaRPr sz="1600">
              <a:solidFill>
                <a:srgbClr val="00CFCC"/>
              </a:solidFill>
              <a:latin typeface="Share Tech"/>
              <a:ea typeface="Share Tech"/>
              <a:cs typeface="Share Tech"/>
              <a:sym typeface="Share Tech"/>
            </a:endParaRPr>
          </a:p>
          <a:p>
            <a:pPr marL="457200" lvl="0" indent="-317500" algn="just" rtl="0">
              <a:spcBef>
                <a:spcPts val="1600"/>
              </a:spcBef>
              <a:spcAft>
                <a:spcPts val="0"/>
              </a:spcAft>
              <a:buSzPts val="1400"/>
              <a:buFont typeface="Share Tech"/>
              <a:buChar char="-"/>
            </a:pPr>
            <a:r>
              <a:rPr lang="en" sz="1400" dirty="0">
                <a:solidFill>
                  <a:srgbClr val="00CFCC"/>
                </a:solidFill>
                <a:latin typeface="Share Tech"/>
                <a:ea typeface="Share Tech"/>
                <a:cs typeface="Share Tech"/>
                <a:sym typeface="Share Tech"/>
              </a:rPr>
              <a:t>Alta dirección del banco: </a:t>
            </a:r>
            <a:r>
              <a:rPr lang="en" sz="1400" dirty="0">
                <a:latin typeface="Share Tech"/>
                <a:ea typeface="Share Tech"/>
                <a:cs typeface="Share Tech"/>
                <a:sym typeface="Share Tech"/>
              </a:rPr>
              <a:t>Gerentes generales, directores ejecutivos y otros líderes del banco que toman decisiones estratégicas y están interesados en comprender y abordar el problema de pérdida de clientes.</a:t>
            </a:r>
            <a:endParaRPr sz="1400">
              <a:latin typeface="Share Tech"/>
              <a:ea typeface="Share Tech"/>
              <a:cs typeface="Share Tech"/>
              <a:sym typeface="Share Tech"/>
            </a:endParaRPr>
          </a:p>
          <a:p>
            <a:pPr marL="457200" lvl="0" indent="-317500" algn="just" rtl="0">
              <a:spcBef>
                <a:spcPts val="0"/>
              </a:spcBef>
              <a:spcAft>
                <a:spcPts val="0"/>
              </a:spcAft>
              <a:buSzPts val="1400"/>
              <a:buFont typeface="Share Tech"/>
              <a:buChar char="-"/>
            </a:pPr>
            <a:r>
              <a:rPr lang="en" sz="1400" dirty="0">
                <a:solidFill>
                  <a:srgbClr val="00CFCC"/>
                </a:solidFill>
                <a:latin typeface="Share Tech"/>
                <a:ea typeface="Share Tech"/>
                <a:cs typeface="Share Tech"/>
                <a:sym typeface="Share Tech"/>
              </a:rPr>
              <a:t>Equipo de marketing y ventas: </a:t>
            </a:r>
            <a:r>
              <a:rPr lang="en" sz="1400" dirty="0">
                <a:latin typeface="Share Tech"/>
                <a:ea typeface="Share Tech"/>
                <a:cs typeface="Share Tech"/>
                <a:sym typeface="Share Tech"/>
              </a:rPr>
              <a:t>Responsables de diseñar estrategias de retención de clientes y promoción de servicios financieros, quienes pueden beneficiarse de los insights obtenidos en el análisis de datos.</a:t>
            </a:r>
            <a:endParaRPr sz="1400">
              <a:latin typeface="Share Tech"/>
              <a:ea typeface="Share Tech"/>
              <a:cs typeface="Share Tech"/>
              <a:sym typeface="Share Tech"/>
            </a:endParaRPr>
          </a:p>
          <a:p>
            <a:pPr marL="457200" lvl="0" indent="-317500" algn="just" rtl="0">
              <a:spcBef>
                <a:spcPts val="0"/>
              </a:spcBef>
              <a:spcAft>
                <a:spcPts val="0"/>
              </a:spcAft>
              <a:buSzPts val="1400"/>
              <a:buFont typeface="Share Tech"/>
              <a:buChar char="-"/>
            </a:pPr>
            <a:r>
              <a:rPr lang="en" sz="1400" dirty="0">
                <a:solidFill>
                  <a:srgbClr val="00CFCC"/>
                </a:solidFill>
                <a:latin typeface="Share Tech"/>
                <a:ea typeface="Share Tech"/>
                <a:cs typeface="Share Tech"/>
                <a:sym typeface="Share Tech"/>
              </a:rPr>
              <a:t>Analistas de datos:</a:t>
            </a:r>
            <a:r>
              <a:rPr lang="en" sz="1400" dirty="0">
                <a:latin typeface="Share Tech"/>
                <a:ea typeface="Share Tech"/>
                <a:cs typeface="Share Tech"/>
                <a:sym typeface="Share Tech"/>
              </a:rPr>
              <a:t> Profesionales encargados de interpretar y utilizar los datos para respaldar la toma de decisiones. Pueden encontrar útil el enfoque metodológico y los resultados presentados.</a:t>
            </a:r>
            <a:endParaRPr sz="1400">
              <a:latin typeface="Share Tech"/>
              <a:ea typeface="Share Tech"/>
              <a:cs typeface="Share Tech"/>
              <a:sym typeface="Share Tech"/>
            </a:endParaRPr>
          </a:p>
          <a:p>
            <a:pPr marL="457200" lvl="0" indent="-317500" algn="just" rtl="0">
              <a:spcBef>
                <a:spcPts val="0"/>
              </a:spcBef>
              <a:spcAft>
                <a:spcPts val="0"/>
              </a:spcAft>
              <a:buSzPts val="1400"/>
              <a:buFont typeface="Share Tech"/>
              <a:buChar char="-"/>
            </a:pPr>
            <a:r>
              <a:rPr lang="en" sz="1400" dirty="0">
                <a:solidFill>
                  <a:srgbClr val="00CFCC"/>
                </a:solidFill>
                <a:latin typeface="Share Tech"/>
                <a:ea typeface="Share Tech"/>
                <a:cs typeface="Share Tech"/>
                <a:sym typeface="Share Tech"/>
              </a:rPr>
              <a:t>Otros miembros del equipo:</a:t>
            </a:r>
            <a:r>
              <a:rPr lang="en" sz="1400" dirty="0">
                <a:latin typeface="Share Tech"/>
                <a:ea typeface="Share Tech"/>
                <a:cs typeface="Share Tech"/>
                <a:sym typeface="Share Tech"/>
              </a:rPr>
              <a:t> Cualquier persona dentro del banco que esté interesada en comprender el problema de la pérdida de clientes y las medidas que se tomarán para abordarlo.</a:t>
            </a:r>
            <a:endParaRPr sz="1400">
              <a:latin typeface="Share Tech"/>
              <a:ea typeface="Share Tech"/>
              <a:cs typeface="Share Tech"/>
              <a:sym typeface="Share Tech"/>
            </a:endParaRPr>
          </a:p>
          <a:p>
            <a:pPr marL="0" lvl="0" indent="0" algn="l" rtl="0">
              <a:lnSpc>
                <a:spcPct val="100000"/>
              </a:lnSpc>
              <a:spcBef>
                <a:spcPts val="1600"/>
              </a:spcBef>
              <a:spcAft>
                <a:spcPts val="1600"/>
              </a:spcAft>
              <a:buNone/>
            </a:pPr>
            <a:endParaRPr sz="1000"/>
          </a:p>
        </p:txBody>
      </p:sp>
      <p:sp>
        <p:nvSpPr>
          <p:cNvPr id="473" name="Google Shape;473;p2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a:t>Introducción</a:t>
            </a:r>
            <a:endParaRPr sz="3500"/>
          </a:p>
        </p:txBody>
      </p:sp>
      <p:grpSp>
        <p:nvGrpSpPr>
          <p:cNvPr id="474" name="Google Shape;474;p25"/>
          <p:cNvGrpSpPr/>
          <p:nvPr/>
        </p:nvGrpSpPr>
        <p:grpSpPr>
          <a:xfrm>
            <a:off x="241940" y="463797"/>
            <a:ext cx="355434" cy="355815"/>
            <a:chOff x="4673540" y="3680297"/>
            <a:chExt cx="355434" cy="355815"/>
          </a:xfrm>
        </p:grpSpPr>
        <p:sp>
          <p:nvSpPr>
            <p:cNvPr id="475" name="Google Shape;475;p25"/>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dirty="0">
                <a:solidFill>
                  <a:srgbClr val="00CFCC"/>
                </a:solidFill>
                <a:latin typeface="Share Tech"/>
                <a:ea typeface="Share Tech"/>
                <a:cs typeface="Share Tech"/>
                <a:sym typeface="Share Tech"/>
              </a:rPr>
              <a:t>Contexto Analítico</a:t>
            </a:r>
            <a:endParaRPr sz="1700">
              <a:solidFill>
                <a:srgbClr val="00CFCC"/>
              </a:solidFill>
              <a:latin typeface="Share Tech"/>
              <a:ea typeface="Share Tech"/>
              <a:cs typeface="Share Tech"/>
              <a:sym typeface="Share Tech"/>
            </a:endParaRPr>
          </a:p>
          <a:p>
            <a:pPr marL="0" lvl="0" indent="0" algn="just" rtl="0">
              <a:spcBef>
                <a:spcPts val="1600"/>
              </a:spcBef>
              <a:spcAft>
                <a:spcPts val="0"/>
              </a:spcAft>
              <a:buNone/>
            </a:pPr>
            <a:r>
              <a:rPr lang="en" sz="1700" dirty="0">
                <a:latin typeface="Share Tech"/>
                <a:ea typeface="Share Tech"/>
                <a:cs typeface="Share Tech"/>
                <a:sym typeface="Share Tech"/>
              </a:rPr>
              <a:t>Se proporciona un archivo CSV que consta de 10.000 clientes que mencionan su edad, salario, estado civil, límite de la tarjeta de crédito, categoría de la tarjeta de crédito, etc. Hay casi 18 características. Solo se proporciona el 16,07% de clientes que se han dado de baja.</a:t>
            </a:r>
            <a:endParaRPr sz="1700">
              <a:latin typeface="Share Tech"/>
              <a:ea typeface="Share Tech"/>
              <a:cs typeface="Share Tech"/>
              <a:sym typeface="Share Tech"/>
            </a:endParaRPr>
          </a:p>
          <a:p>
            <a:pPr marL="0" lvl="0" indent="0" algn="just" rtl="0">
              <a:spcBef>
                <a:spcPts val="1600"/>
              </a:spcBef>
              <a:spcAft>
                <a:spcPts val="0"/>
              </a:spcAft>
              <a:buNone/>
            </a:pPr>
            <a:endParaRPr sz="1700">
              <a:latin typeface="Share Tech"/>
              <a:ea typeface="Share Tech"/>
              <a:cs typeface="Share Tech"/>
              <a:sym typeface="Share Tech"/>
            </a:endParaRPr>
          </a:p>
          <a:p>
            <a:pPr marL="0" lvl="0" indent="0" algn="just" rtl="0">
              <a:spcBef>
                <a:spcPts val="1600"/>
              </a:spcBef>
              <a:spcAft>
                <a:spcPts val="0"/>
              </a:spcAft>
              <a:buNone/>
            </a:pPr>
            <a:r>
              <a:rPr lang="en" sz="1700" dirty="0">
                <a:solidFill>
                  <a:srgbClr val="00CFCC"/>
                </a:solidFill>
                <a:latin typeface="Share Tech"/>
                <a:ea typeface="Share Tech"/>
                <a:cs typeface="Share Tech"/>
                <a:sym typeface="Share Tech"/>
              </a:rPr>
              <a:t>Problema Comercial</a:t>
            </a:r>
            <a:endParaRPr sz="1700">
              <a:solidFill>
                <a:srgbClr val="00CFCC"/>
              </a:solidFill>
              <a:latin typeface="Share Tech"/>
              <a:ea typeface="Share Tech"/>
              <a:cs typeface="Share Tech"/>
              <a:sym typeface="Share Tech"/>
            </a:endParaRPr>
          </a:p>
          <a:p>
            <a:pPr marL="0" lvl="0" indent="0" algn="just" rtl="0">
              <a:spcBef>
                <a:spcPts val="1600"/>
              </a:spcBef>
              <a:spcAft>
                <a:spcPts val="0"/>
              </a:spcAft>
              <a:buNone/>
            </a:pPr>
            <a:r>
              <a:rPr lang="en" sz="1700" dirty="0">
                <a:latin typeface="Share Tech"/>
                <a:ea typeface="Share Tech"/>
                <a:cs typeface="Share Tech"/>
                <a:sym typeface="Share Tech"/>
              </a:rPr>
              <a:t>Proporcionar visualizaciones que respondan las preguntas hipótesis planteadas.</a:t>
            </a:r>
            <a:endParaRPr sz="1700">
              <a:latin typeface="Share Tech"/>
              <a:ea typeface="Share Tech"/>
              <a:cs typeface="Share Tech"/>
              <a:sym typeface="Share Tech"/>
            </a:endParaRPr>
          </a:p>
          <a:p>
            <a:pPr marL="0" lvl="0" indent="0" algn="l" rtl="0">
              <a:lnSpc>
                <a:spcPct val="100000"/>
              </a:lnSpc>
              <a:spcBef>
                <a:spcPts val="1600"/>
              </a:spcBef>
              <a:spcAft>
                <a:spcPts val="1600"/>
              </a:spcAft>
              <a:buNone/>
            </a:pPr>
            <a:endParaRPr sz="1000"/>
          </a:p>
        </p:txBody>
      </p:sp>
      <p:sp>
        <p:nvSpPr>
          <p:cNvPr id="483" name="Google Shape;483;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Introducción</a:t>
            </a:r>
            <a:endParaRPr sz="3500"/>
          </a:p>
        </p:txBody>
      </p:sp>
      <p:grpSp>
        <p:nvGrpSpPr>
          <p:cNvPr id="484" name="Google Shape;484;p26"/>
          <p:cNvGrpSpPr/>
          <p:nvPr/>
        </p:nvGrpSpPr>
        <p:grpSpPr>
          <a:xfrm>
            <a:off x="241940" y="463797"/>
            <a:ext cx="355434" cy="355815"/>
            <a:chOff x="4673540" y="3680297"/>
            <a:chExt cx="355434" cy="355815"/>
          </a:xfrm>
        </p:grpSpPr>
        <p:sp>
          <p:nvSpPr>
            <p:cNvPr id="485" name="Google Shape;485;p26"/>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7"/>
          <p:cNvSpPr txBox="1">
            <a:spLocks noGrp="1"/>
          </p:cNvSpPr>
          <p:nvPr>
            <p:ph type="ctrTitle" idx="13"/>
          </p:nvPr>
        </p:nvSpPr>
        <p:spPr>
          <a:xfrm>
            <a:off x="6286512" y="3422710"/>
            <a:ext cx="250033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smtClean="0"/>
              <a:t>-Entrenamiento </a:t>
            </a:r>
            <a:r>
              <a:rPr lang="en" sz="1800" dirty="0" smtClean="0"/>
              <a:t>modelo ML</a:t>
            </a:r>
            <a:r>
              <a:rPr lang="en" sz="1800" dirty="0" smtClean="0"/>
              <a:t/>
            </a:r>
            <a:br>
              <a:rPr lang="en" sz="1800" dirty="0" smtClean="0"/>
            </a:br>
            <a:r>
              <a:rPr lang="en" sz="1800" dirty="0" smtClean="0"/>
              <a:t>-Optimización.</a:t>
            </a:r>
            <a:endParaRPr sz="1800"/>
          </a:p>
        </p:txBody>
      </p:sp>
      <p:sp>
        <p:nvSpPr>
          <p:cNvPr id="493" name="Google Shape;493;p27"/>
          <p:cNvSpPr txBox="1">
            <a:spLocks noGrp="1"/>
          </p:cNvSpPr>
          <p:nvPr>
            <p:ph type="ctrTitle"/>
          </p:nvPr>
        </p:nvSpPr>
        <p:spPr>
          <a:xfrm>
            <a:off x="985175"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latin typeface="Share Tech" charset="0"/>
              </a:rPr>
              <a:t>Obtención</a:t>
            </a:r>
            <a:r>
              <a:rPr lang="en" dirty="0">
                <a:latin typeface="Share Tech" charset="0"/>
              </a:rPr>
              <a:t> fuente de datos</a:t>
            </a:r>
            <a:endParaRPr>
              <a:latin typeface="Share Tech" charset="0"/>
            </a:endParaRPr>
          </a:p>
        </p:txBody>
      </p:sp>
      <p:sp>
        <p:nvSpPr>
          <p:cNvPr id="494" name="Google Shape;494;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95" name="Google Shape;495;p27"/>
          <p:cNvSpPr txBox="1">
            <a:spLocks noGrp="1"/>
          </p:cNvSpPr>
          <p:nvPr>
            <p:ph type="title" idx="6"/>
          </p:nvPr>
        </p:nvSpPr>
        <p:spPr>
          <a:xfrm>
            <a:off x="3944502"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a:p>
        </p:txBody>
      </p:sp>
      <p:sp>
        <p:nvSpPr>
          <p:cNvPr id="496" name="Google Shape;496;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Metodología</a:t>
            </a:r>
            <a:endParaRPr/>
          </a:p>
        </p:txBody>
      </p:sp>
      <p:sp>
        <p:nvSpPr>
          <p:cNvPr id="497" name="Google Shape;497;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a:p>
        </p:txBody>
      </p:sp>
      <p:sp>
        <p:nvSpPr>
          <p:cNvPr id="498" name="Google Shape;498;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66235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27"/>
          <p:cNvCxnSpPr>
            <a:stCxn id="498" idx="1"/>
            <a:endCxn id="494"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502" name="Google Shape;502;p27"/>
          <p:cNvCxnSpPr>
            <a:stCxn id="499" idx="1"/>
            <a:endCxn id="495" idx="1"/>
          </p:cNvCxnSpPr>
          <p:nvPr/>
        </p:nvCxnSpPr>
        <p:spPr>
          <a:xfrm>
            <a:off x="3942827" y="1974800"/>
            <a:ext cx="1800" cy="960000"/>
          </a:xfrm>
          <a:prstGeom prst="bentConnector3">
            <a:avLst>
              <a:gd name="adj1" fmla="val -13229167"/>
            </a:avLst>
          </a:prstGeom>
          <a:noFill/>
          <a:ln w="9525" cap="flat" cmpd="sng">
            <a:solidFill>
              <a:schemeClr val="lt1"/>
            </a:solidFill>
            <a:prstDash val="solid"/>
            <a:round/>
            <a:headEnd type="none" w="med" len="med"/>
            <a:tailEnd type="none" w="med" len="med"/>
          </a:ln>
        </p:spPr>
      </p:cxnSp>
      <p:cxnSp>
        <p:nvCxnSpPr>
          <p:cNvPr id="503" name="Google Shape;503;p27"/>
          <p:cNvCxnSpPr>
            <a:stCxn id="500" idx="1"/>
            <a:endCxn id="497" idx="1"/>
          </p:cNvCxnSpPr>
          <p:nvPr/>
        </p:nvCxnSpPr>
        <p:spPr>
          <a:xfrm>
            <a:off x="6662354" y="1974800"/>
            <a:ext cx="3300" cy="960000"/>
          </a:xfrm>
          <a:prstGeom prst="bentConnector3">
            <a:avLst>
              <a:gd name="adj1" fmla="val -7215909"/>
            </a:avLst>
          </a:prstGeom>
          <a:noFill/>
          <a:ln w="9525" cap="flat" cmpd="sng">
            <a:solidFill>
              <a:schemeClr val="lt1"/>
            </a:solidFill>
            <a:prstDash val="solid"/>
            <a:round/>
            <a:headEnd type="none" w="med" len="med"/>
            <a:tailEnd type="none" w="med" len="med"/>
          </a:ln>
        </p:spPr>
      </p:cxnSp>
      <p:sp>
        <p:nvSpPr>
          <p:cNvPr id="504" name="Google Shape;504;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27"/>
          <p:cNvGrpSpPr/>
          <p:nvPr/>
        </p:nvGrpSpPr>
        <p:grpSpPr>
          <a:xfrm>
            <a:off x="6785808" y="1684660"/>
            <a:ext cx="577210" cy="580282"/>
            <a:chOff x="3095745" y="3805393"/>
            <a:chExt cx="352840" cy="354717"/>
          </a:xfrm>
        </p:grpSpPr>
        <p:sp>
          <p:nvSpPr>
            <p:cNvPr id="508" name="Google Shape;508;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7"/>
          <p:cNvGrpSpPr/>
          <p:nvPr/>
        </p:nvGrpSpPr>
        <p:grpSpPr>
          <a:xfrm>
            <a:off x="4062968" y="1684647"/>
            <a:ext cx="583817" cy="580314"/>
            <a:chOff x="3541011" y="3367320"/>
            <a:chExt cx="348257" cy="346188"/>
          </a:xfrm>
        </p:grpSpPr>
        <p:sp>
          <p:nvSpPr>
            <p:cNvPr id="515" name="Google Shape;515;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27"/>
          <p:cNvSpPr txBox="1">
            <a:spLocks noGrp="1"/>
          </p:cNvSpPr>
          <p:nvPr>
            <p:ph type="ctrTitle"/>
          </p:nvPr>
        </p:nvSpPr>
        <p:spPr>
          <a:xfrm>
            <a:off x="3704700" y="3223675"/>
            <a:ext cx="2224622"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latin typeface="Share Tech" charset="0"/>
              </a:rPr>
              <a:t>-Análisis </a:t>
            </a:r>
            <a:r>
              <a:rPr lang="en" sz="1800" dirty="0">
                <a:latin typeface="Share Tech" charset="0"/>
              </a:rPr>
              <a:t>exploratorio de </a:t>
            </a:r>
            <a:r>
              <a:rPr lang="en" sz="1800" dirty="0" smtClean="0">
                <a:latin typeface="Share Tech" charset="0"/>
              </a:rPr>
              <a:t>datos</a:t>
            </a:r>
            <a:br>
              <a:rPr lang="en" sz="1800" dirty="0" smtClean="0">
                <a:latin typeface="Share Tech" charset="0"/>
              </a:rPr>
            </a:br>
            <a:r>
              <a:rPr lang="en" sz="1800" dirty="0" smtClean="0">
                <a:latin typeface="Share Tech" charset="0"/>
              </a:rPr>
              <a:t>-Ingeniería de Atributos</a:t>
            </a:r>
            <a:endParaRPr sz="1800">
              <a:latin typeface="Share Tech" charset="0"/>
            </a:endParaRPr>
          </a:p>
        </p:txBody>
      </p:sp>
      <p:sp>
        <p:nvSpPr>
          <p:cNvPr id="520" name="Google Shape;520;p27"/>
          <p:cNvSpPr/>
          <p:nvPr/>
        </p:nvSpPr>
        <p:spPr>
          <a:xfrm>
            <a:off x="264470" y="523379"/>
            <a:ext cx="354363" cy="354395"/>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body" idx="1"/>
          </p:nvPr>
        </p:nvSpPr>
        <p:spPr>
          <a:xfrm>
            <a:off x="466425" y="1143150"/>
            <a:ext cx="3955200" cy="32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dirty="0">
                <a:latin typeface="Share Tech" charset="0"/>
              </a:rPr>
              <a:t>Preguntas Primarias</a:t>
            </a:r>
            <a:endParaRPr sz="1400" u="sng">
              <a:latin typeface="Share Tech" charset="0"/>
            </a:endParaRPr>
          </a:p>
          <a:p>
            <a:pPr marL="457200" lvl="0" indent="-317500" algn="l" rtl="0">
              <a:spcBef>
                <a:spcPts val="0"/>
              </a:spcBef>
              <a:spcAft>
                <a:spcPts val="0"/>
              </a:spcAft>
              <a:buSzPts val="1400"/>
              <a:buChar char="-"/>
            </a:pPr>
            <a:r>
              <a:rPr lang="en" sz="1400" dirty="0">
                <a:latin typeface="Share Tech" charset="0"/>
              </a:rPr>
              <a:t>¿Cuáles son los </a:t>
            </a:r>
            <a:r>
              <a:rPr lang="en" sz="1400" dirty="0">
                <a:solidFill>
                  <a:srgbClr val="00CFCC"/>
                </a:solidFill>
                <a:latin typeface="Share Tech" charset="0"/>
              </a:rPr>
              <a:t>factores</a:t>
            </a:r>
            <a:r>
              <a:rPr lang="en" sz="1400" dirty="0">
                <a:latin typeface="Share Tech" charset="0"/>
              </a:rPr>
              <a:t> que llevan a una persona a </a:t>
            </a:r>
            <a:r>
              <a:rPr lang="en" sz="1400" dirty="0">
                <a:solidFill>
                  <a:srgbClr val="00CFCC"/>
                </a:solidFill>
                <a:latin typeface="Share Tech" charset="0"/>
              </a:rPr>
              <a:t>abandonar el banco</a:t>
            </a:r>
            <a:r>
              <a:rPr lang="en" sz="1400" dirty="0">
                <a:latin typeface="Share Tech" charset="0"/>
              </a:rPr>
              <a:t>?</a:t>
            </a:r>
            <a:endParaRPr sz="1400">
              <a:latin typeface="Share Tech" charset="0"/>
            </a:endParaRPr>
          </a:p>
          <a:p>
            <a:pPr marL="0" lvl="0" indent="0" algn="l" rtl="0">
              <a:spcBef>
                <a:spcPts val="0"/>
              </a:spcBef>
              <a:spcAft>
                <a:spcPts val="0"/>
              </a:spcAft>
              <a:buNone/>
            </a:pPr>
            <a:r>
              <a:rPr lang="en" sz="1400" u="sng" dirty="0">
                <a:latin typeface="Share Tech" charset="0"/>
              </a:rPr>
              <a:t>Preguntas Secundarias</a:t>
            </a:r>
            <a:endParaRPr sz="1400" u="sng">
              <a:latin typeface="Share Tech" charset="0"/>
            </a:endParaRPr>
          </a:p>
          <a:p>
            <a:pPr marL="457200" lvl="0" indent="-317500" algn="l" rtl="0">
              <a:spcBef>
                <a:spcPts val="0"/>
              </a:spcBef>
              <a:spcAft>
                <a:spcPts val="0"/>
              </a:spcAft>
              <a:buSzPts val="1400"/>
              <a:buChar char="-"/>
            </a:pPr>
            <a:r>
              <a:rPr lang="en" sz="1400" dirty="0">
                <a:latin typeface="Share Tech" charset="0"/>
              </a:rPr>
              <a:t>¿Cómo se ve afectado el </a:t>
            </a:r>
            <a:r>
              <a:rPr lang="en" sz="1400" dirty="0">
                <a:solidFill>
                  <a:srgbClr val="00CFCC"/>
                </a:solidFill>
                <a:latin typeface="Share Tech" charset="0"/>
              </a:rPr>
              <a:t>salario</a:t>
            </a:r>
            <a:r>
              <a:rPr lang="en" sz="1400" dirty="0">
                <a:latin typeface="Share Tech" charset="0"/>
              </a:rPr>
              <a:t> por el </a:t>
            </a:r>
            <a:r>
              <a:rPr lang="en" sz="1400" dirty="0">
                <a:solidFill>
                  <a:srgbClr val="00CFCC"/>
                </a:solidFill>
                <a:latin typeface="Share Tech" charset="0"/>
              </a:rPr>
              <a:t>nivel educativo</a:t>
            </a:r>
            <a:r>
              <a:rPr lang="en" sz="1400" dirty="0">
                <a:latin typeface="Share Tech" charset="0"/>
              </a:rPr>
              <a:t>?</a:t>
            </a:r>
            <a:endParaRPr sz="1400">
              <a:latin typeface="Share Tech" charset="0"/>
            </a:endParaRPr>
          </a:p>
          <a:p>
            <a:pPr marL="457200" lvl="0" indent="-317500" algn="l" rtl="0">
              <a:spcBef>
                <a:spcPts val="0"/>
              </a:spcBef>
              <a:spcAft>
                <a:spcPts val="0"/>
              </a:spcAft>
              <a:buSzPts val="1400"/>
              <a:buChar char="-"/>
            </a:pPr>
            <a:r>
              <a:rPr lang="en" sz="1400" dirty="0">
                <a:latin typeface="Share Tech" charset="0"/>
              </a:rPr>
              <a:t>¿Existe alguna relación entre el </a:t>
            </a:r>
            <a:r>
              <a:rPr lang="en" sz="1400" dirty="0">
                <a:solidFill>
                  <a:srgbClr val="00CFCC"/>
                </a:solidFill>
                <a:latin typeface="Share Tech" charset="0"/>
              </a:rPr>
              <a:t>género y el salario</a:t>
            </a:r>
            <a:r>
              <a:rPr lang="en" sz="1400" dirty="0">
                <a:latin typeface="Share Tech" charset="0"/>
              </a:rPr>
              <a:t> y/o límite de crédito?</a:t>
            </a:r>
            <a:endParaRPr sz="1400">
              <a:latin typeface="Share Tech" charset="0"/>
            </a:endParaRPr>
          </a:p>
          <a:p>
            <a:pPr marL="457200" lvl="0" indent="-317500" algn="l" rtl="0">
              <a:spcBef>
                <a:spcPts val="0"/>
              </a:spcBef>
              <a:spcAft>
                <a:spcPts val="0"/>
              </a:spcAft>
              <a:buSzPts val="1400"/>
              <a:buChar char="-"/>
            </a:pPr>
            <a:r>
              <a:rPr lang="en" sz="1400" dirty="0">
                <a:latin typeface="Share Tech" charset="0"/>
              </a:rPr>
              <a:t>¿Cuál es el</a:t>
            </a:r>
            <a:r>
              <a:rPr lang="en" sz="1400" dirty="0">
                <a:solidFill>
                  <a:srgbClr val="00CFCC"/>
                </a:solidFill>
                <a:latin typeface="Share Tech" charset="0"/>
              </a:rPr>
              <a:t> género más propenso</a:t>
            </a:r>
            <a:r>
              <a:rPr lang="en" sz="1400" dirty="0">
                <a:latin typeface="Share Tech" charset="0"/>
              </a:rPr>
              <a:t> a abandonar el banco?</a:t>
            </a:r>
            <a:endParaRPr sz="1400">
              <a:latin typeface="Share Tech" charset="0"/>
            </a:endParaRPr>
          </a:p>
          <a:p>
            <a:pPr marL="457200" lvl="0" indent="-317500" algn="l" rtl="0">
              <a:spcBef>
                <a:spcPts val="0"/>
              </a:spcBef>
              <a:spcAft>
                <a:spcPts val="0"/>
              </a:spcAft>
              <a:buSzPts val="1400"/>
              <a:buChar char="-"/>
            </a:pPr>
            <a:r>
              <a:rPr lang="en" sz="1400" dirty="0">
                <a:latin typeface="Share Tech" charset="0"/>
              </a:rPr>
              <a:t>¿Los </a:t>
            </a:r>
            <a:r>
              <a:rPr lang="en" sz="1400" dirty="0">
                <a:solidFill>
                  <a:srgbClr val="00CFCC"/>
                </a:solidFill>
                <a:latin typeface="Share Tech" charset="0"/>
              </a:rPr>
              <a:t>estudios superiores</a:t>
            </a:r>
            <a:r>
              <a:rPr lang="en" sz="1400" dirty="0">
                <a:latin typeface="Share Tech" charset="0"/>
              </a:rPr>
              <a:t> se relacionan con mayores responsabilidades en la gestión de la cuenta?</a:t>
            </a:r>
            <a:endParaRPr sz="1400">
              <a:latin typeface="Share Tech" charset="0"/>
            </a:endParaRPr>
          </a:p>
          <a:p>
            <a:pPr marL="457200" lvl="0" indent="-317500" algn="l" rtl="0">
              <a:spcBef>
                <a:spcPts val="0"/>
              </a:spcBef>
              <a:spcAft>
                <a:spcPts val="0"/>
              </a:spcAft>
              <a:buSzPts val="1400"/>
              <a:buChar char="-"/>
            </a:pPr>
            <a:r>
              <a:rPr lang="en" sz="1400" dirty="0">
                <a:latin typeface="Share Tech" charset="0"/>
              </a:rPr>
              <a:t>¿Existe una relación entre un </a:t>
            </a:r>
            <a:r>
              <a:rPr lang="en" sz="1400" dirty="0">
                <a:solidFill>
                  <a:srgbClr val="00CFCC"/>
                </a:solidFill>
                <a:latin typeface="Share Tech" charset="0"/>
              </a:rPr>
              <a:t>mayor ingreso</a:t>
            </a:r>
            <a:r>
              <a:rPr lang="en" sz="1400" dirty="0">
                <a:latin typeface="Share Tech" charset="0"/>
              </a:rPr>
              <a:t> y una </a:t>
            </a:r>
            <a:r>
              <a:rPr lang="en" sz="1400" dirty="0">
                <a:solidFill>
                  <a:srgbClr val="00CFCC"/>
                </a:solidFill>
                <a:latin typeface="Share Tech" charset="0"/>
              </a:rPr>
              <a:t>menor</a:t>
            </a:r>
            <a:r>
              <a:rPr lang="en" sz="1400" dirty="0">
                <a:latin typeface="Share Tech" charset="0"/>
              </a:rPr>
              <a:t> cantidad de </a:t>
            </a:r>
            <a:r>
              <a:rPr lang="en" sz="1400" dirty="0">
                <a:solidFill>
                  <a:srgbClr val="00CFCC"/>
                </a:solidFill>
                <a:latin typeface="Share Tech" charset="0"/>
              </a:rPr>
              <a:t>deudas</a:t>
            </a:r>
            <a:r>
              <a:rPr lang="en" sz="1400" dirty="0">
                <a:latin typeface="Share Tech" charset="0"/>
              </a:rPr>
              <a:t>?</a:t>
            </a:r>
            <a:endParaRPr sz="1400">
              <a:latin typeface="Share Tech" charset="0"/>
            </a:endParaRPr>
          </a:p>
          <a:p>
            <a:pPr marL="0" lvl="0" indent="0" algn="l" rtl="0">
              <a:spcBef>
                <a:spcPts val="0"/>
              </a:spcBef>
              <a:spcAft>
                <a:spcPts val="0"/>
              </a:spcAft>
              <a:buNone/>
            </a:pPr>
            <a:endParaRPr sz="1400">
              <a:latin typeface="Share Tech" charset="0"/>
            </a:endParaRPr>
          </a:p>
          <a:p>
            <a:pPr marL="0" lvl="0" indent="0" algn="l" rtl="0">
              <a:spcBef>
                <a:spcPts val="0"/>
              </a:spcBef>
              <a:spcAft>
                <a:spcPts val="0"/>
              </a:spcAft>
              <a:buNone/>
            </a:pPr>
            <a:endParaRPr sz="1400">
              <a:latin typeface="Share Tech" charset="0"/>
            </a:endParaRPr>
          </a:p>
        </p:txBody>
      </p:sp>
      <p:sp>
        <p:nvSpPr>
          <p:cNvPr id="526" name="Google Shape;526;p28"/>
          <p:cNvSpPr txBox="1">
            <a:spLocks noGrp="1"/>
          </p:cNvSpPr>
          <p:nvPr>
            <p:ph type="ctrTitle"/>
          </p:nvPr>
        </p:nvSpPr>
        <p:spPr>
          <a:xfrm>
            <a:off x="466425" y="249750"/>
            <a:ext cx="3955200" cy="8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Hipótesis y preguntas de interés</a:t>
            </a:r>
            <a:endParaRPr sz="2400"/>
          </a:p>
        </p:txBody>
      </p:sp>
      <p:grpSp>
        <p:nvGrpSpPr>
          <p:cNvPr id="527" name="Google Shape;527;p28"/>
          <p:cNvGrpSpPr/>
          <p:nvPr/>
        </p:nvGrpSpPr>
        <p:grpSpPr>
          <a:xfrm>
            <a:off x="4834661" y="989482"/>
            <a:ext cx="2851442" cy="3213988"/>
            <a:chOff x="2501950" y="1507050"/>
            <a:chExt cx="2392350" cy="2696525"/>
          </a:xfrm>
        </p:grpSpPr>
        <p:sp>
          <p:nvSpPr>
            <p:cNvPr id="528" name="Google Shape;528;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8"/>
          <p:cNvGrpSpPr/>
          <p:nvPr/>
        </p:nvGrpSpPr>
        <p:grpSpPr>
          <a:xfrm>
            <a:off x="7686104" y="-476250"/>
            <a:ext cx="2291257" cy="2922300"/>
            <a:chOff x="4882900" y="-64350"/>
            <a:chExt cx="2493750" cy="2922300"/>
          </a:xfrm>
        </p:grpSpPr>
        <p:sp>
          <p:nvSpPr>
            <p:cNvPr id="548" name="Google Shape;548;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8"/>
          <p:cNvGrpSpPr/>
          <p:nvPr/>
        </p:nvGrpSpPr>
        <p:grpSpPr>
          <a:xfrm rot="-5400000">
            <a:off x="5112603" y="1720200"/>
            <a:ext cx="2524129" cy="1752554"/>
            <a:chOff x="834100" y="3642869"/>
            <a:chExt cx="1259483" cy="628426"/>
          </a:xfrm>
        </p:grpSpPr>
        <p:sp>
          <p:nvSpPr>
            <p:cNvPr id="554" name="Google Shape;554;p28"/>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1847875" y="4224937"/>
              <a:ext cx="161119" cy="4"/>
            </a:xfrm>
            <a:custGeom>
              <a:avLst/>
              <a:gdLst/>
              <a:ahLst/>
              <a:cxnLst/>
              <a:rect l="l" t="t" r="r" b="b"/>
              <a:pathLst>
                <a:path w="36535" h="1" fill="none" extrusionOk="0">
                  <a:moveTo>
                    <a:pt x="1" y="0"/>
                  </a:moveTo>
                  <a:lnTo>
                    <a:pt x="36535" y="0"/>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1246916" y="3961205"/>
              <a:ext cx="77612" cy="4"/>
            </a:xfrm>
            <a:custGeom>
              <a:avLst/>
              <a:gdLst/>
              <a:ahLst/>
              <a:cxnLst/>
              <a:rect l="l" t="t" r="r" b="b"/>
              <a:pathLst>
                <a:path w="17599" h="1" fill="none" extrusionOk="0">
                  <a:moveTo>
                    <a:pt x="17598" y="0"/>
                  </a:moveTo>
                  <a:lnTo>
                    <a:pt x="1" y="0"/>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854078" y="3861292"/>
              <a:ext cx="154429" cy="4"/>
            </a:xfrm>
            <a:custGeom>
              <a:avLst/>
              <a:gdLst/>
              <a:ahLst/>
              <a:cxnLst/>
              <a:rect l="l" t="t" r="r" b="b"/>
              <a:pathLst>
                <a:path w="35018" h="1" fill="none" extrusionOk="0">
                  <a:moveTo>
                    <a:pt x="35017" y="1"/>
                  </a:moveTo>
                  <a:lnTo>
                    <a:pt x="1"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854078" y="4061097"/>
              <a:ext cx="146866" cy="4"/>
            </a:xfrm>
            <a:custGeom>
              <a:avLst/>
              <a:gdLst/>
              <a:ahLst/>
              <a:cxnLst/>
              <a:rect l="l" t="t" r="r" b="b"/>
              <a:pathLst>
                <a:path w="33303" h="1" fill="none" extrusionOk="0">
                  <a:moveTo>
                    <a:pt x="1" y="1"/>
                  </a:moveTo>
                  <a:lnTo>
                    <a:pt x="33303"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1603156" y="3961205"/>
              <a:ext cx="77612" cy="4"/>
            </a:xfrm>
            <a:custGeom>
              <a:avLst/>
              <a:gdLst/>
              <a:ahLst/>
              <a:cxnLst/>
              <a:rect l="l" t="t" r="r" b="b"/>
              <a:pathLst>
                <a:path w="17599" h="1" fill="none" extrusionOk="0">
                  <a:moveTo>
                    <a:pt x="1" y="0"/>
                  </a:moveTo>
                  <a:lnTo>
                    <a:pt x="17598" y="0"/>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1926576" y="3861292"/>
              <a:ext cx="144308" cy="4"/>
            </a:xfrm>
            <a:custGeom>
              <a:avLst/>
              <a:gdLst/>
              <a:ahLst/>
              <a:cxnLst/>
              <a:rect l="l" t="t" r="r" b="b"/>
              <a:pathLst>
                <a:path w="32723" h="1" fill="none" extrusionOk="0">
                  <a:moveTo>
                    <a:pt x="1" y="1"/>
                  </a:moveTo>
                  <a:lnTo>
                    <a:pt x="32723"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1926576" y="4061097"/>
              <a:ext cx="144308" cy="4"/>
            </a:xfrm>
            <a:custGeom>
              <a:avLst/>
              <a:gdLst/>
              <a:ahLst/>
              <a:cxnLst/>
              <a:rect l="l" t="t" r="r" b="b"/>
              <a:pathLst>
                <a:path w="32723" h="1" fill="none" extrusionOk="0">
                  <a:moveTo>
                    <a:pt x="32723" y="1"/>
                  </a:moveTo>
                  <a:lnTo>
                    <a:pt x="1"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910512" y="3689223"/>
              <a:ext cx="161618" cy="4"/>
            </a:xfrm>
            <a:custGeom>
              <a:avLst/>
              <a:gdLst/>
              <a:ahLst/>
              <a:cxnLst/>
              <a:rect l="l" t="t" r="r" b="b"/>
              <a:pathLst>
                <a:path w="36648" h="1" fill="none" extrusionOk="0">
                  <a:moveTo>
                    <a:pt x="36648" y="1"/>
                  </a:moveTo>
                  <a:lnTo>
                    <a:pt x="1"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910512" y="4224937"/>
              <a:ext cx="161618" cy="4"/>
            </a:xfrm>
            <a:custGeom>
              <a:avLst/>
              <a:gdLst/>
              <a:ahLst/>
              <a:cxnLst/>
              <a:rect l="l" t="t" r="r" b="b"/>
              <a:pathLst>
                <a:path w="36648" h="1" fill="none" extrusionOk="0">
                  <a:moveTo>
                    <a:pt x="36648" y="0"/>
                  </a:moveTo>
                  <a:lnTo>
                    <a:pt x="1" y="0"/>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1854826" y="3689223"/>
              <a:ext cx="154169" cy="4"/>
            </a:xfrm>
            <a:custGeom>
              <a:avLst/>
              <a:gdLst/>
              <a:ahLst/>
              <a:cxnLst/>
              <a:rect l="l" t="t" r="r" b="b"/>
              <a:pathLst>
                <a:path w="34959" h="1" fill="none" extrusionOk="0">
                  <a:moveTo>
                    <a:pt x="1" y="1"/>
                  </a:moveTo>
                  <a:lnTo>
                    <a:pt x="34959" y="1"/>
                  </a:lnTo>
                </a:path>
              </a:pathLst>
            </a:custGeom>
            <a:solidFill>
              <a:schemeClr val="lt2"/>
            </a:solid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chemeClr val="lt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8"/>
            <p:cNvGrpSpPr/>
            <p:nvPr/>
          </p:nvGrpSpPr>
          <p:grpSpPr>
            <a:xfrm>
              <a:off x="1360364" y="3847835"/>
              <a:ext cx="208119" cy="224359"/>
              <a:chOff x="1360769" y="3847100"/>
              <a:chExt cx="208119" cy="224359"/>
            </a:xfrm>
          </p:grpSpPr>
          <p:sp>
            <p:nvSpPr>
              <p:cNvPr id="580" name="Google Shape;580;p28"/>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solidFill>
                <a:schemeClr val="lt2"/>
              </a:solid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solidFill>
                <a:schemeClr val="lt2"/>
              </a:solid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solidFill>
                <a:schemeClr val="lt2"/>
              </a:solid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8"/>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8"/>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Análisis de datos</a:t>
            </a:r>
            <a:endParaRPr sz="3500"/>
          </a:p>
        </p:txBody>
      </p:sp>
      <p:pic>
        <p:nvPicPr>
          <p:cNvPr id="619" name="Google Shape;619;p29"/>
          <p:cNvPicPr preferRelativeResize="0"/>
          <p:nvPr/>
        </p:nvPicPr>
        <p:blipFill rotWithShape="1">
          <a:blip r:embed="rId3">
            <a:alphaModFix/>
          </a:blip>
          <a:srcRect b="48717"/>
          <a:stretch/>
        </p:blipFill>
        <p:spPr>
          <a:xfrm>
            <a:off x="618825" y="2071684"/>
            <a:ext cx="5599824" cy="2260225"/>
          </a:xfrm>
          <a:prstGeom prst="rect">
            <a:avLst/>
          </a:prstGeom>
          <a:noFill/>
          <a:ln>
            <a:noFill/>
          </a:ln>
        </p:spPr>
      </p:pic>
      <p:sp>
        <p:nvSpPr>
          <p:cNvPr id="620" name="Google Shape;620;p29"/>
          <p:cNvSpPr txBox="1"/>
          <p:nvPr/>
        </p:nvSpPr>
        <p:spPr>
          <a:xfrm>
            <a:off x="618824" y="1248000"/>
            <a:ext cx="2667291"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lt1"/>
                </a:solidFill>
                <a:latin typeface="Share Tech"/>
                <a:ea typeface="Share Tech"/>
                <a:cs typeface="Share Tech"/>
                <a:sym typeface="Share Tech"/>
              </a:rPr>
              <a:t>Análisis gráficos variables </a:t>
            </a:r>
            <a:r>
              <a:rPr lang="en" sz="1600" dirty="0">
                <a:solidFill>
                  <a:srgbClr val="00CFCC"/>
                </a:solidFill>
                <a:latin typeface="Share Tech"/>
                <a:ea typeface="Share Tech"/>
                <a:cs typeface="Share Tech"/>
                <a:sym typeface="Share Tech"/>
              </a:rPr>
              <a:t>categóricas</a:t>
            </a:r>
            <a:r>
              <a:rPr lang="en" sz="1600" dirty="0">
                <a:solidFill>
                  <a:schemeClr val="lt1"/>
                </a:solidFill>
                <a:latin typeface="Share Tech"/>
                <a:ea typeface="Share Tech"/>
                <a:cs typeface="Share Tech"/>
                <a:sym typeface="Share Tech"/>
              </a:rPr>
              <a:t>.</a:t>
            </a:r>
            <a:endParaRPr sz="1600">
              <a:solidFill>
                <a:srgbClr val="00CFCC"/>
              </a:solidFill>
              <a:latin typeface="Share Tech"/>
              <a:ea typeface="Share Tech"/>
              <a:cs typeface="Share Tech"/>
              <a:sym typeface="Share Tech"/>
            </a:endParaRPr>
          </a:p>
        </p:txBody>
      </p:sp>
      <p:grpSp>
        <p:nvGrpSpPr>
          <p:cNvPr id="621" name="Google Shape;621;p29"/>
          <p:cNvGrpSpPr/>
          <p:nvPr/>
        </p:nvGrpSpPr>
        <p:grpSpPr>
          <a:xfrm>
            <a:off x="152391" y="411682"/>
            <a:ext cx="369805" cy="353782"/>
            <a:chOff x="3950316" y="3820307"/>
            <a:chExt cx="369805" cy="353782"/>
          </a:xfrm>
        </p:grpSpPr>
        <p:sp>
          <p:nvSpPr>
            <p:cNvPr id="622" name="Google Shape;622;p29"/>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9"/>
          <p:cNvSpPr txBox="1"/>
          <p:nvPr/>
        </p:nvSpPr>
        <p:spPr>
          <a:xfrm>
            <a:off x="6371575" y="2044992"/>
            <a:ext cx="26358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Share Tech"/>
              <a:buChar char="-"/>
            </a:pPr>
            <a:r>
              <a:rPr lang="en" sz="1600" dirty="0">
                <a:solidFill>
                  <a:schemeClr val="lt1"/>
                </a:solidFill>
                <a:latin typeface="Share Tech"/>
                <a:ea typeface="Share Tech"/>
                <a:cs typeface="Share Tech"/>
                <a:sym typeface="Share Tech"/>
              </a:rPr>
              <a:t>Cantidad de </a:t>
            </a:r>
            <a:r>
              <a:rPr lang="en" sz="1600" dirty="0">
                <a:solidFill>
                  <a:schemeClr val="accent2"/>
                </a:solidFill>
                <a:latin typeface="Share Tech"/>
                <a:ea typeface="Share Tech"/>
                <a:cs typeface="Share Tech"/>
                <a:sym typeface="Share Tech"/>
              </a:rPr>
              <a:t>Clientes activos e inactivos</a:t>
            </a:r>
            <a:r>
              <a:rPr lang="en" sz="1600" dirty="0">
                <a:solidFill>
                  <a:schemeClr val="lt1"/>
                </a:solidFill>
                <a:latin typeface="Share Tech"/>
                <a:ea typeface="Share Tech"/>
                <a:cs typeface="Share Tech"/>
                <a:sym typeface="Share Tech"/>
              </a:rPr>
              <a:t>.</a:t>
            </a:r>
            <a:endParaRPr sz="1600">
              <a:solidFill>
                <a:schemeClr val="lt1"/>
              </a:solidFill>
              <a:latin typeface="Share Tech"/>
              <a:ea typeface="Share Tech"/>
              <a:cs typeface="Share Tech"/>
              <a:sym typeface="Share Tech"/>
            </a:endParaRPr>
          </a:p>
          <a:p>
            <a:pPr marL="457200" lvl="0" indent="-330200" algn="l" rtl="0">
              <a:spcBef>
                <a:spcPts val="0"/>
              </a:spcBef>
              <a:spcAft>
                <a:spcPts val="0"/>
              </a:spcAft>
              <a:buClr>
                <a:schemeClr val="lt1"/>
              </a:buClr>
              <a:buSzPts val="1600"/>
              <a:buFont typeface="Share Tech"/>
              <a:buChar char="-"/>
            </a:pPr>
            <a:r>
              <a:rPr lang="en" sz="1600" dirty="0">
                <a:solidFill>
                  <a:schemeClr val="lt1"/>
                </a:solidFill>
                <a:latin typeface="Share Tech"/>
                <a:ea typeface="Share Tech"/>
                <a:cs typeface="Share Tech"/>
                <a:sym typeface="Share Tech"/>
              </a:rPr>
              <a:t>Distribución de </a:t>
            </a:r>
            <a:r>
              <a:rPr lang="en" sz="1600" dirty="0">
                <a:solidFill>
                  <a:schemeClr val="accent2"/>
                </a:solidFill>
                <a:latin typeface="Share Tech"/>
                <a:ea typeface="Share Tech"/>
                <a:cs typeface="Share Tech"/>
                <a:sym typeface="Share Tech"/>
              </a:rPr>
              <a:t>Género</a:t>
            </a:r>
            <a:endParaRPr sz="1600">
              <a:solidFill>
                <a:schemeClr val="accent2"/>
              </a:solidFill>
              <a:latin typeface="Share Tech"/>
              <a:ea typeface="Share Tech"/>
              <a:cs typeface="Share Tech"/>
              <a:sym typeface="Share Tech"/>
            </a:endParaRPr>
          </a:p>
          <a:p>
            <a:pPr marL="457200" lvl="0" indent="-330200" algn="l" rtl="0">
              <a:spcBef>
                <a:spcPts val="0"/>
              </a:spcBef>
              <a:spcAft>
                <a:spcPts val="0"/>
              </a:spcAft>
              <a:buClr>
                <a:schemeClr val="lt1"/>
              </a:buClr>
              <a:buSzPts val="1600"/>
              <a:buFont typeface="Share Tech"/>
              <a:buChar char="-"/>
            </a:pPr>
            <a:r>
              <a:rPr lang="en" sz="1600" dirty="0">
                <a:solidFill>
                  <a:schemeClr val="lt1"/>
                </a:solidFill>
                <a:latin typeface="Share Tech"/>
                <a:ea typeface="Share Tech"/>
                <a:cs typeface="Share Tech"/>
                <a:sym typeface="Share Tech"/>
              </a:rPr>
              <a:t>Distribución </a:t>
            </a:r>
            <a:r>
              <a:rPr lang="en" sz="1600" dirty="0">
                <a:solidFill>
                  <a:schemeClr val="accent2"/>
                </a:solidFill>
                <a:latin typeface="Share Tech"/>
                <a:ea typeface="Share Tech"/>
                <a:cs typeface="Share Tech"/>
                <a:sym typeface="Share Tech"/>
              </a:rPr>
              <a:t>Educativa</a:t>
            </a:r>
            <a:endParaRPr sz="1600">
              <a:solidFill>
                <a:schemeClr val="accent2"/>
              </a:solidFill>
              <a:latin typeface="Share Tech"/>
              <a:ea typeface="Share Tech"/>
              <a:cs typeface="Share Tech"/>
              <a:sym typeface="Share Te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Análisis de datos</a:t>
            </a:r>
            <a:endParaRPr sz="3500"/>
          </a:p>
        </p:txBody>
      </p:sp>
      <p:sp>
        <p:nvSpPr>
          <p:cNvPr id="632" name="Google Shape;632;p30"/>
          <p:cNvSpPr txBox="1"/>
          <p:nvPr/>
        </p:nvSpPr>
        <p:spPr>
          <a:xfrm>
            <a:off x="618825" y="1248000"/>
            <a:ext cx="2229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Share Tech"/>
                <a:ea typeface="Share Tech"/>
                <a:cs typeface="Share Tech"/>
                <a:sym typeface="Share Tech"/>
              </a:rPr>
              <a:t>Análisis gráficos variables </a:t>
            </a:r>
            <a:r>
              <a:rPr lang="en" sz="1600">
                <a:solidFill>
                  <a:srgbClr val="00CFCC"/>
                </a:solidFill>
                <a:latin typeface="Share Tech"/>
                <a:ea typeface="Share Tech"/>
                <a:cs typeface="Share Tech"/>
                <a:sym typeface="Share Tech"/>
              </a:rPr>
              <a:t>categóricas</a:t>
            </a:r>
            <a:r>
              <a:rPr lang="en" sz="1600">
                <a:solidFill>
                  <a:schemeClr val="lt1"/>
                </a:solidFill>
                <a:latin typeface="Share Tech"/>
                <a:ea typeface="Share Tech"/>
                <a:cs typeface="Share Tech"/>
                <a:sym typeface="Share Tech"/>
              </a:rPr>
              <a:t>.</a:t>
            </a:r>
            <a:endParaRPr sz="1600">
              <a:solidFill>
                <a:srgbClr val="00CFCC"/>
              </a:solidFill>
              <a:latin typeface="Share Tech"/>
              <a:ea typeface="Share Tech"/>
              <a:cs typeface="Share Tech"/>
              <a:sym typeface="Share Tech"/>
            </a:endParaRPr>
          </a:p>
        </p:txBody>
      </p:sp>
      <p:pic>
        <p:nvPicPr>
          <p:cNvPr id="633" name="Google Shape;633;p30"/>
          <p:cNvPicPr preferRelativeResize="0"/>
          <p:nvPr/>
        </p:nvPicPr>
        <p:blipFill rotWithShape="1">
          <a:blip r:embed="rId3">
            <a:alphaModFix/>
          </a:blip>
          <a:srcRect t="50607"/>
          <a:stretch/>
        </p:blipFill>
        <p:spPr>
          <a:xfrm>
            <a:off x="618825" y="2143122"/>
            <a:ext cx="5594071" cy="2193392"/>
          </a:xfrm>
          <a:prstGeom prst="rect">
            <a:avLst/>
          </a:prstGeom>
          <a:noFill/>
          <a:ln>
            <a:noFill/>
          </a:ln>
        </p:spPr>
      </p:pic>
      <p:grpSp>
        <p:nvGrpSpPr>
          <p:cNvPr id="634" name="Google Shape;634;p30"/>
          <p:cNvGrpSpPr/>
          <p:nvPr/>
        </p:nvGrpSpPr>
        <p:grpSpPr>
          <a:xfrm>
            <a:off x="152391" y="411682"/>
            <a:ext cx="369805" cy="353782"/>
            <a:chOff x="3950316" y="3820307"/>
            <a:chExt cx="369805" cy="353782"/>
          </a:xfrm>
        </p:grpSpPr>
        <p:sp>
          <p:nvSpPr>
            <p:cNvPr id="635" name="Google Shape;635;p30"/>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txBox="1"/>
          <p:nvPr/>
        </p:nvSpPr>
        <p:spPr>
          <a:xfrm>
            <a:off x="6380300" y="2143122"/>
            <a:ext cx="22293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Share Tech"/>
              <a:buChar char="-"/>
            </a:pPr>
            <a:r>
              <a:rPr lang="en" sz="1600" dirty="0">
                <a:solidFill>
                  <a:schemeClr val="lt1"/>
                </a:solidFill>
                <a:latin typeface="Share Tech"/>
                <a:ea typeface="Share Tech"/>
                <a:cs typeface="Share Tech"/>
                <a:sym typeface="Share Tech"/>
              </a:rPr>
              <a:t>Distribución </a:t>
            </a:r>
            <a:r>
              <a:rPr lang="en" sz="1600" dirty="0">
                <a:solidFill>
                  <a:schemeClr val="accent2"/>
                </a:solidFill>
                <a:latin typeface="Share Tech"/>
                <a:ea typeface="Share Tech"/>
                <a:cs typeface="Share Tech"/>
                <a:sym typeface="Share Tech"/>
              </a:rPr>
              <a:t>estado civil</a:t>
            </a:r>
            <a:endParaRPr sz="1600">
              <a:solidFill>
                <a:schemeClr val="accent2"/>
              </a:solidFill>
              <a:latin typeface="Share Tech"/>
              <a:ea typeface="Share Tech"/>
              <a:cs typeface="Share Tech"/>
              <a:sym typeface="Share Tech"/>
            </a:endParaRPr>
          </a:p>
          <a:p>
            <a:pPr marL="457200" lvl="0" indent="-330200" algn="l" rtl="0">
              <a:spcBef>
                <a:spcPts val="0"/>
              </a:spcBef>
              <a:spcAft>
                <a:spcPts val="0"/>
              </a:spcAft>
              <a:buClr>
                <a:schemeClr val="lt1"/>
              </a:buClr>
              <a:buSzPts val="1600"/>
              <a:buFont typeface="Share Tech"/>
              <a:buChar char="-"/>
            </a:pPr>
            <a:r>
              <a:rPr lang="en" sz="1600" dirty="0">
                <a:solidFill>
                  <a:schemeClr val="lt1"/>
                </a:solidFill>
                <a:latin typeface="Share Tech"/>
                <a:ea typeface="Share Tech"/>
                <a:cs typeface="Share Tech"/>
                <a:sym typeface="Share Tech"/>
              </a:rPr>
              <a:t>Distribución </a:t>
            </a:r>
            <a:r>
              <a:rPr lang="en" sz="1600" dirty="0">
                <a:solidFill>
                  <a:schemeClr val="accent2"/>
                </a:solidFill>
                <a:latin typeface="Share Tech"/>
                <a:ea typeface="Share Tech"/>
                <a:cs typeface="Share Tech"/>
                <a:sym typeface="Share Tech"/>
              </a:rPr>
              <a:t>ingresos</a:t>
            </a:r>
            <a:endParaRPr sz="1600">
              <a:solidFill>
                <a:schemeClr val="accent2"/>
              </a:solidFill>
              <a:latin typeface="Share Tech"/>
              <a:ea typeface="Share Tech"/>
              <a:cs typeface="Share Tech"/>
              <a:sym typeface="Share Tech"/>
            </a:endParaRPr>
          </a:p>
          <a:p>
            <a:pPr marL="457200" lvl="0" indent="-330200" algn="l" rtl="0">
              <a:spcBef>
                <a:spcPts val="0"/>
              </a:spcBef>
              <a:spcAft>
                <a:spcPts val="0"/>
              </a:spcAft>
              <a:buClr>
                <a:schemeClr val="lt1"/>
              </a:buClr>
              <a:buSzPts val="1600"/>
              <a:buFont typeface="Share Tech"/>
              <a:buChar char="-"/>
            </a:pPr>
            <a:r>
              <a:rPr lang="en" sz="1600" dirty="0">
                <a:solidFill>
                  <a:schemeClr val="lt1"/>
                </a:solidFill>
                <a:latin typeface="Share Tech"/>
                <a:ea typeface="Share Tech"/>
                <a:cs typeface="Share Tech"/>
                <a:sym typeface="Share Tech"/>
              </a:rPr>
              <a:t>Distribución </a:t>
            </a:r>
            <a:r>
              <a:rPr lang="en" sz="1600" dirty="0">
                <a:solidFill>
                  <a:schemeClr val="accent2"/>
                </a:solidFill>
                <a:latin typeface="Share Tech"/>
                <a:ea typeface="Share Tech"/>
                <a:cs typeface="Share Tech"/>
                <a:sym typeface="Share Tech"/>
              </a:rPr>
              <a:t>categoría de tarjeta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Análisis de datos</a:t>
            </a:r>
            <a:endParaRPr sz="3500"/>
          </a:p>
        </p:txBody>
      </p:sp>
      <p:sp>
        <p:nvSpPr>
          <p:cNvPr id="645" name="Google Shape;645;p31"/>
          <p:cNvSpPr txBox="1"/>
          <p:nvPr/>
        </p:nvSpPr>
        <p:spPr>
          <a:xfrm>
            <a:off x="5784675" y="1132350"/>
            <a:ext cx="2627100" cy="389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Share Tech"/>
                <a:ea typeface="Share Tech"/>
                <a:cs typeface="Share Tech"/>
                <a:sym typeface="Share Tech"/>
              </a:rPr>
              <a:t>Los </a:t>
            </a:r>
            <a:r>
              <a:rPr lang="en" sz="1200">
                <a:solidFill>
                  <a:srgbClr val="00CFCC"/>
                </a:solidFill>
                <a:latin typeface="Share Tech"/>
                <a:ea typeface="Share Tech"/>
                <a:cs typeface="Share Tech"/>
                <a:sym typeface="Share Tech"/>
              </a:rPr>
              <a:t>niveles educativos superiores</a:t>
            </a:r>
            <a:r>
              <a:rPr lang="en" sz="1200">
                <a:solidFill>
                  <a:schemeClr val="lt1"/>
                </a:solidFill>
                <a:latin typeface="Share Tech"/>
                <a:ea typeface="Share Tech"/>
                <a:cs typeface="Share Tech"/>
                <a:sym typeface="Share Tech"/>
              </a:rPr>
              <a:t> representan alrededor del </a:t>
            </a:r>
            <a:r>
              <a:rPr lang="en" sz="1200">
                <a:solidFill>
                  <a:srgbClr val="00CFCC"/>
                </a:solidFill>
                <a:latin typeface="Share Tech"/>
                <a:ea typeface="Share Tech"/>
                <a:cs typeface="Share Tech"/>
                <a:sym typeface="Share Tech"/>
              </a:rPr>
              <a:t>60,4%</a:t>
            </a:r>
            <a:r>
              <a:rPr lang="en" sz="1200">
                <a:solidFill>
                  <a:schemeClr val="lt1"/>
                </a:solidFill>
                <a:latin typeface="Share Tech"/>
                <a:ea typeface="Share Tech"/>
                <a:cs typeface="Share Tech"/>
                <a:sym typeface="Share Tech"/>
              </a:rPr>
              <a:t> de la muestra o población estudiada, lo que indica una proporción significativa de individuos con educación más allá de la secundaria.</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r>
              <a:rPr lang="en" sz="1200">
                <a:solidFill>
                  <a:schemeClr val="lt1"/>
                </a:solidFill>
                <a:latin typeface="Share Tech"/>
                <a:ea typeface="Share Tech"/>
                <a:cs typeface="Share Tech"/>
                <a:sym typeface="Share Tech"/>
              </a:rPr>
              <a:t>La categoría de</a:t>
            </a:r>
            <a:r>
              <a:rPr lang="en" sz="1200">
                <a:solidFill>
                  <a:srgbClr val="00CFCC"/>
                </a:solidFill>
                <a:latin typeface="Share Tech"/>
                <a:ea typeface="Share Tech"/>
                <a:cs typeface="Share Tech"/>
                <a:sym typeface="Share Tech"/>
              </a:rPr>
              <a:t> "desconocido" </a:t>
            </a:r>
            <a:r>
              <a:rPr lang="en" sz="1200">
                <a:solidFill>
                  <a:schemeClr val="lt1"/>
                </a:solidFill>
                <a:latin typeface="Share Tech"/>
                <a:ea typeface="Share Tech"/>
                <a:cs typeface="Share Tech"/>
                <a:sym typeface="Share Tech"/>
              </a:rPr>
              <a:t>representa el </a:t>
            </a:r>
            <a:r>
              <a:rPr lang="en" sz="1200">
                <a:solidFill>
                  <a:srgbClr val="00CFCC"/>
                </a:solidFill>
                <a:latin typeface="Share Tech"/>
                <a:ea typeface="Share Tech"/>
                <a:cs typeface="Share Tech"/>
                <a:sym typeface="Share Tech"/>
              </a:rPr>
              <a:t>15%</a:t>
            </a:r>
            <a:r>
              <a:rPr lang="en" sz="1200">
                <a:solidFill>
                  <a:schemeClr val="lt1"/>
                </a:solidFill>
                <a:latin typeface="Share Tech"/>
                <a:ea typeface="Share Tech"/>
                <a:cs typeface="Share Tech"/>
                <a:sym typeface="Share Tech"/>
              </a:rPr>
              <a:t> de la distribución educativa, lo cual indica la falta de información precisa sobre el nivel educativo de un segmento de la muestra o población.</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r>
              <a:rPr lang="en" sz="1200">
                <a:solidFill>
                  <a:schemeClr val="lt1"/>
                </a:solidFill>
                <a:latin typeface="Share Tech"/>
                <a:ea typeface="Share Tech"/>
                <a:cs typeface="Share Tech"/>
                <a:sym typeface="Share Tech"/>
              </a:rPr>
              <a:t>El grupo de </a:t>
            </a:r>
            <a:r>
              <a:rPr lang="en" sz="1200">
                <a:solidFill>
                  <a:srgbClr val="00CFCC"/>
                </a:solidFill>
                <a:latin typeface="Share Tech"/>
                <a:ea typeface="Share Tech"/>
                <a:cs typeface="Share Tech"/>
                <a:sym typeface="Share Tech"/>
              </a:rPr>
              <a:t>individuos no educados </a:t>
            </a:r>
            <a:r>
              <a:rPr lang="en" sz="1200">
                <a:solidFill>
                  <a:schemeClr val="lt1"/>
                </a:solidFill>
                <a:latin typeface="Share Tech"/>
                <a:ea typeface="Share Tech"/>
                <a:cs typeface="Share Tech"/>
                <a:sym typeface="Share Tech"/>
              </a:rPr>
              <a:t>comprende el </a:t>
            </a:r>
            <a:r>
              <a:rPr lang="en" sz="1200">
                <a:solidFill>
                  <a:srgbClr val="00CFCC"/>
                </a:solidFill>
                <a:latin typeface="Share Tech"/>
                <a:ea typeface="Share Tech"/>
                <a:cs typeface="Share Tech"/>
                <a:sym typeface="Share Tech"/>
              </a:rPr>
              <a:t>14,7%</a:t>
            </a:r>
            <a:r>
              <a:rPr lang="en" sz="1200">
                <a:solidFill>
                  <a:schemeClr val="lt1"/>
                </a:solidFill>
                <a:latin typeface="Share Tech"/>
                <a:ea typeface="Share Tech"/>
                <a:cs typeface="Share Tech"/>
                <a:sym typeface="Share Tech"/>
              </a:rPr>
              <a:t> de la distribución educativa, lo que destaca la importancia de comprender y abordar las necesidades de este grupo específico.</a:t>
            </a:r>
            <a:endParaRPr sz="1200">
              <a:solidFill>
                <a:schemeClr val="lt1"/>
              </a:solidFill>
              <a:latin typeface="Share Tech"/>
              <a:ea typeface="Share Tech"/>
              <a:cs typeface="Share Tech"/>
              <a:sym typeface="Share Tech"/>
            </a:endParaRPr>
          </a:p>
          <a:p>
            <a:pPr marL="0" lvl="0" indent="0" algn="l" rtl="0">
              <a:spcBef>
                <a:spcPts val="0"/>
              </a:spcBef>
              <a:spcAft>
                <a:spcPts val="0"/>
              </a:spcAft>
              <a:buNone/>
            </a:pPr>
            <a:endParaRPr sz="1300">
              <a:solidFill>
                <a:schemeClr val="lt1"/>
              </a:solidFill>
              <a:latin typeface="Share Tech"/>
              <a:ea typeface="Share Tech"/>
              <a:cs typeface="Share Tech"/>
              <a:sym typeface="Share Tech"/>
            </a:endParaRPr>
          </a:p>
        </p:txBody>
      </p:sp>
      <p:pic>
        <p:nvPicPr>
          <p:cNvPr id="646" name="Google Shape;646;p31"/>
          <p:cNvPicPr preferRelativeResize="0"/>
          <p:nvPr/>
        </p:nvPicPr>
        <p:blipFill>
          <a:blip r:embed="rId3">
            <a:alphaModFix/>
          </a:blip>
          <a:stretch>
            <a:fillRect/>
          </a:stretch>
        </p:blipFill>
        <p:spPr>
          <a:xfrm>
            <a:off x="618826" y="1415859"/>
            <a:ext cx="4727701" cy="3169041"/>
          </a:xfrm>
          <a:prstGeom prst="rect">
            <a:avLst/>
          </a:prstGeom>
          <a:noFill/>
          <a:ln>
            <a:noFill/>
          </a:ln>
        </p:spPr>
      </p:pic>
      <p:grpSp>
        <p:nvGrpSpPr>
          <p:cNvPr id="647" name="Google Shape;647;p31"/>
          <p:cNvGrpSpPr/>
          <p:nvPr/>
        </p:nvGrpSpPr>
        <p:grpSpPr>
          <a:xfrm>
            <a:off x="187254" y="490585"/>
            <a:ext cx="350576" cy="280454"/>
            <a:chOff x="7500054" y="2934735"/>
            <a:chExt cx="350576" cy="280454"/>
          </a:xfrm>
        </p:grpSpPr>
        <p:sp>
          <p:nvSpPr>
            <p:cNvPr id="648" name="Google Shape;648;p31"/>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1836</Words>
  <PresentationFormat>Presentación en pantalla (16:9)</PresentationFormat>
  <Paragraphs>171</Paragraphs>
  <Slides>23</Slides>
  <Notes>23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Maven Pro</vt:lpstr>
      <vt:lpstr>Share Tech</vt:lpstr>
      <vt:lpstr>Livvic Light</vt:lpstr>
      <vt:lpstr>Advent Pro SemiBold</vt:lpstr>
      <vt:lpstr>Fira Sans Extra Condensed Medium</vt:lpstr>
      <vt:lpstr>Fira Sans Condensed Medium</vt:lpstr>
      <vt:lpstr>Nunito Light</vt:lpstr>
      <vt:lpstr>Data Science Consulting by Slidesgo</vt:lpstr>
      <vt:lpstr>Análisis de clientes bancarios</vt:lpstr>
      <vt:lpstr>Índice de desarrollo</vt:lpstr>
      <vt:lpstr>Introducción</vt:lpstr>
      <vt:lpstr>Introducción</vt:lpstr>
      <vt:lpstr>-Entrenamiento modelo ML -Optimización.</vt:lpstr>
      <vt:lpstr>Hipótesis y preguntas de interés</vt:lpstr>
      <vt:lpstr>Análisis de datos</vt:lpstr>
      <vt:lpstr>Análisis de datos</vt:lpstr>
      <vt:lpstr>Análisis de datos</vt:lpstr>
      <vt:lpstr>Análisis de datos</vt:lpstr>
      <vt:lpstr>Análisis de datos</vt:lpstr>
      <vt:lpstr>Análisis de datos</vt:lpstr>
      <vt:lpstr>Ingeniería de atributos</vt:lpstr>
      <vt:lpstr>Ingeniería de atributos</vt:lpstr>
      <vt:lpstr>Ingeniería de atributos</vt:lpstr>
      <vt:lpstr>Entrenamiento modelos ML</vt:lpstr>
      <vt:lpstr>Entrenamiento modelos ML</vt:lpstr>
      <vt:lpstr>Entrenamiento modelos ML</vt:lpstr>
      <vt:lpstr>Entrenamiento modelos ML</vt:lpstr>
      <vt:lpstr>Entrenamiento modelos ML</vt:lpstr>
      <vt:lpstr>Insights y recomendaciones</vt:lpstr>
      <vt:lpstr>Insights y recomendaciones</vt:lpstr>
      <vt:lpstr>Insights y recomendaciones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clientes bancarios</dc:title>
  <dc:creator>Nehuy - AW</dc:creator>
  <cp:lastModifiedBy>Nehuy</cp:lastModifiedBy>
  <cp:revision>15</cp:revision>
  <dcterms:modified xsi:type="dcterms:W3CDTF">2023-08-26T20:09:35Z</dcterms:modified>
</cp:coreProperties>
</file>