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4"/>
    <p:restoredTop sz="94613"/>
  </p:normalViewPr>
  <p:slideViewPr>
    <p:cSldViewPr snapToGrid="0" snapToObjects="1">
      <p:cViewPr>
        <p:scale>
          <a:sx n="101" d="100"/>
          <a:sy n="101" d="100"/>
        </p:scale>
        <p:origin x="68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4EA3-5672-8243-93AB-8218580CC01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E2C9-9965-E14C-A9AC-67FBE9D6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9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4EA3-5672-8243-93AB-8218580CC01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E2C9-9965-E14C-A9AC-67FBE9D6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4EA3-5672-8243-93AB-8218580CC01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E2C9-9965-E14C-A9AC-67FBE9D6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8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4EA3-5672-8243-93AB-8218580CC01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E2C9-9965-E14C-A9AC-67FBE9D6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4EA3-5672-8243-93AB-8218580CC01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E2C9-9965-E14C-A9AC-67FBE9D6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0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4EA3-5672-8243-93AB-8218580CC01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E2C9-9965-E14C-A9AC-67FBE9D6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1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4EA3-5672-8243-93AB-8218580CC01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E2C9-9965-E14C-A9AC-67FBE9D6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4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4EA3-5672-8243-93AB-8218580CC01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E2C9-9965-E14C-A9AC-67FBE9D6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4EA3-5672-8243-93AB-8218580CC01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E2C9-9965-E14C-A9AC-67FBE9D6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2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4EA3-5672-8243-93AB-8218580CC01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E2C9-9965-E14C-A9AC-67FBE9D6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1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4EA3-5672-8243-93AB-8218580CC01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E2C9-9965-E14C-A9AC-67FBE9D6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3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4EA3-5672-8243-93AB-8218580CC01E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5E2C9-9965-E14C-A9AC-67FBE9D6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7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Promoted Posts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predict whether a Facebook post is promoted or not</a:t>
            </a:r>
          </a:p>
          <a:p>
            <a:r>
              <a:rPr lang="en-US" dirty="0" smtClean="0"/>
              <a:t>Project outline:</a:t>
            </a:r>
          </a:p>
          <a:p>
            <a:pPr lvl="1"/>
            <a:r>
              <a:rPr lang="en-US" dirty="0" smtClean="0"/>
              <a:t>Work with Chad to get data</a:t>
            </a:r>
          </a:p>
          <a:p>
            <a:pPr lvl="1"/>
            <a:r>
              <a:rPr lang="en-US" dirty="0" smtClean="0"/>
              <a:t>Clean data</a:t>
            </a:r>
          </a:p>
          <a:p>
            <a:pPr lvl="1"/>
            <a:r>
              <a:rPr lang="en-US" dirty="0" smtClean="0"/>
              <a:t>Get good understanding of data – visualization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Use machine learning algorithms to learn from data and make predictions</a:t>
            </a:r>
          </a:p>
          <a:p>
            <a:pPr lvl="3"/>
            <a:r>
              <a:rPr lang="en-US" dirty="0" smtClean="0"/>
              <a:t>Logistic Regression</a:t>
            </a:r>
          </a:p>
          <a:p>
            <a:pPr lvl="3"/>
            <a:r>
              <a:rPr lang="en-US" dirty="0" smtClean="0"/>
              <a:t>Decision Tree</a:t>
            </a:r>
          </a:p>
          <a:p>
            <a:pPr lvl="3"/>
            <a:r>
              <a:rPr lang="en-US" dirty="0" smtClean="0"/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81641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2 – 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Accuracy score is not bad but for promoted post it misses a lot and has a low precision</a:t>
            </a:r>
          </a:p>
          <a:p>
            <a:r>
              <a:rPr lang="en-US" dirty="0" smtClean="0"/>
              <a:t>Model coefficients for the first 3 columns are very small, maybe should try only fewer columns?</a:t>
            </a:r>
          </a:p>
          <a:p>
            <a:endParaRPr lang="en-US" b="1" dirty="0" smtClean="0"/>
          </a:p>
          <a:p>
            <a:r>
              <a:rPr lang="en-US" b="1" dirty="0" smtClean="0"/>
              <a:t>Next steps:</a:t>
            </a:r>
            <a:endParaRPr lang="en-US" b="1" dirty="0"/>
          </a:p>
          <a:p>
            <a:pPr lvl="1"/>
            <a:r>
              <a:rPr lang="en-US" dirty="0"/>
              <a:t>Reduce feature size to include one column from each: impressions, consumptions, negative feedback, video views</a:t>
            </a:r>
          </a:p>
          <a:p>
            <a:pPr lvl="1"/>
            <a:r>
              <a:rPr lang="en-US" dirty="0"/>
              <a:t>Increase training set to 90</a:t>
            </a:r>
            <a:r>
              <a:rPr lang="en-US" dirty="0" smtClean="0"/>
              <a:t>%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6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Logistic Regression 3 -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Applied logistic Regression on 90% dataset, only 5 features</a:t>
            </a:r>
          </a:p>
          <a:p>
            <a:r>
              <a:rPr lang="en-US" dirty="0" smtClean="0"/>
              <a:t>The </a:t>
            </a:r>
            <a:r>
              <a:rPr lang="en-US" dirty="0"/>
              <a:t>results </a:t>
            </a:r>
            <a:r>
              <a:rPr lang="en-US" dirty="0" smtClean="0"/>
              <a:t>show </a:t>
            </a:r>
            <a:r>
              <a:rPr lang="en-US" dirty="0"/>
              <a:t>that model predicted almost all posts to be </a:t>
            </a:r>
            <a:r>
              <a:rPr lang="en-US" dirty="0" smtClean="0"/>
              <a:t>un-promoted </a:t>
            </a:r>
            <a:r>
              <a:rPr lang="en-US" dirty="0"/>
              <a:t>(class 0)</a:t>
            </a:r>
          </a:p>
          <a:p>
            <a:r>
              <a:rPr lang="en-US" dirty="0" smtClean="0"/>
              <a:t>Average score </a:t>
            </a:r>
            <a:r>
              <a:rPr lang="fi-FI" dirty="0" smtClean="0"/>
              <a:t>0.7920</a:t>
            </a:r>
            <a:r>
              <a:rPr lang="en-US" dirty="0" smtClean="0"/>
              <a:t> </a:t>
            </a:r>
          </a:p>
          <a:p>
            <a:r>
              <a:rPr lang="en-US" dirty="0" smtClean="0"/>
              <a:t>Average error </a:t>
            </a:r>
            <a:r>
              <a:rPr lang="is-IS" dirty="0" smtClean="0"/>
              <a:t>0.2080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30954"/>
              </p:ext>
            </p:extLst>
          </p:nvPr>
        </p:nvGraphicFramePr>
        <p:xfrm>
          <a:off x="838200" y="4444294"/>
          <a:ext cx="4857044" cy="2024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155"/>
                <a:gridCol w="1870734"/>
                <a:gridCol w="1493155"/>
              </a:tblGrid>
              <a:tr h="67474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</a:rPr>
                        <a:t>Class 0 - Predicted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</a:rPr>
                        <a:t>Class 1 - Predicted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74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Class 0 - Actual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dirty="0" smtClean="0"/>
                        <a:t>23993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dirty="0" smtClean="0"/>
                        <a:t>6240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74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Class 1 - Actual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 smtClean="0">
                          <a:effectLst/>
                        </a:rPr>
                        <a:t>151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 dirty="0" smtClean="0">
                          <a:effectLst/>
                        </a:rPr>
                        <a:t>337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6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3 – 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Predictions for promoted posts are more balanced – higher number </a:t>
            </a:r>
            <a:r>
              <a:rPr lang="en-US" dirty="0" smtClean="0"/>
              <a:t>of posts classified as promoted</a:t>
            </a:r>
            <a:endParaRPr lang="en-US" dirty="0" smtClean="0"/>
          </a:p>
          <a:p>
            <a:r>
              <a:rPr lang="en-US" dirty="0" smtClean="0"/>
              <a:t>Still not getting great results – maybe work on selecting better features?</a:t>
            </a:r>
          </a:p>
          <a:p>
            <a:endParaRPr lang="en-US" b="1" dirty="0" smtClean="0"/>
          </a:p>
          <a:p>
            <a:r>
              <a:rPr lang="en-US" b="1" dirty="0" smtClean="0"/>
              <a:t>Next steps:</a:t>
            </a:r>
            <a:endParaRPr lang="en-US" b="1" dirty="0"/>
          </a:p>
          <a:p>
            <a:pPr lvl="1"/>
            <a:r>
              <a:rPr lang="en-US" dirty="0"/>
              <a:t>Take a look at feature importance using decision tree classifier</a:t>
            </a:r>
          </a:p>
          <a:p>
            <a:pPr lvl="1"/>
            <a:r>
              <a:rPr lang="en-US" dirty="0"/>
              <a:t>Logistic Regression vs. Decision Tree Classifier on a best features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3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Tree - Feature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55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Applied decision tree on 85% dataset</a:t>
            </a:r>
          </a:p>
          <a:p>
            <a:r>
              <a:rPr lang="en-US" dirty="0" smtClean="0"/>
              <a:t>The model shows which features in the data are most important in addition to doing classification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59771"/>
              </p:ext>
            </p:extLst>
          </p:nvPr>
        </p:nvGraphicFramePr>
        <p:xfrm>
          <a:off x="838200" y="3006377"/>
          <a:ext cx="4931127" cy="31855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2629"/>
                <a:gridCol w="988498"/>
              </a:tblGrid>
              <a:tr h="210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Column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Importance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28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consumptions_unique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(0.19)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28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vertical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(0.18)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28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impressions_fan_unique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(0.17)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28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impressions_organic_unique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(0.14)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28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impressions_by_story_type_unique_other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(0.08)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28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consumptions_by_type_unique_link_clicks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(0.05)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28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consumptions_by_type_unique_other_clicks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(0.04)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28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video_complete_views_organic_unique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(0.03)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28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negative_feedback_by_type_unique_hide_clicks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(0.03)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28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video_views_organic_unique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(0.03)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28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consumptions_by_type_unique_photo_view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(0.03)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28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negative_feedback_unique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(0.02)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28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negative_feedback_by_type_unique_hide_all_clicks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(0.02)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24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Tree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Classifies promoted posts more accurately than logistic regression</a:t>
            </a:r>
          </a:p>
          <a:p>
            <a:r>
              <a:rPr lang="en-US" dirty="0" smtClean="0"/>
              <a:t>Average score </a:t>
            </a:r>
            <a:r>
              <a:rPr lang="nb-NO" dirty="0" smtClean="0"/>
              <a:t>0.9928</a:t>
            </a:r>
            <a:endParaRPr lang="en-US" dirty="0" smtClean="0"/>
          </a:p>
          <a:p>
            <a:r>
              <a:rPr lang="en-US" dirty="0" smtClean="0"/>
              <a:t>Average error </a:t>
            </a:r>
            <a:r>
              <a:rPr lang="is-IS" dirty="0" smtClean="0"/>
              <a:t>0.0072</a:t>
            </a:r>
            <a:r>
              <a:rPr lang="en-US" dirty="0" smtClean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59573"/>
              </p:ext>
            </p:extLst>
          </p:nvPr>
        </p:nvGraphicFramePr>
        <p:xfrm>
          <a:off x="838200" y="3474862"/>
          <a:ext cx="4857044" cy="2024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155"/>
                <a:gridCol w="1870734"/>
                <a:gridCol w="1493155"/>
              </a:tblGrid>
              <a:tr h="67474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</a:rPr>
                        <a:t>Class 0 - Predicted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</a:rPr>
                        <a:t>Cass 1 - Predicted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74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Class 0 - Actual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dirty="0" smtClean="0"/>
                        <a:t>30,085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 smtClean="0">
                          <a:effectLst/>
                        </a:rPr>
                        <a:t>207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74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Class 1 - Actual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 smtClean="0">
                          <a:effectLst/>
                        </a:rPr>
                        <a:t>123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 dirty="0" smtClean="0">
                          <a:effectLst/>
                        </a:rPr>
                        <a:t>406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16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4 – 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Tree performs much better at classifying promoted posts in comparison to logistic regression</a:t>
            </a:r>
          </a:p>
          <a:p>
            <a:r>
              <a:rPr lang="en-US" dirty="0"/>
              <a:t>Most important columns: consumptions, verticals, impressions</a:t>
            </a:r>
          </a:p>
          <a:p>
            <a:endParaRPr lang="en-US" b="1" dirty="0" smtClean="0"/>
          </a:p>
          <a:p>
            <a:r>
              <a:rPr lang="en-US" b="1" dirty="0" smtClean="0"/>
              <a:t>Next steps</a:t>
            </a:r>
            <a:endParaRPr lang="en-US" b="1" dirty="0"/>
          </a:p>
          <a:p>
            <a:r>
              <a:rPr lang="en-US" dirty="0" smtClean="0"/>
              <a:t>Try logistic regression on these features and compare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92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Logistic Regression 5 (last one)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Applied logistic Regression on 90% dataset, only 5 most important features</a:t>
            </a:r>
          </a:p>
          <a:p>
            <a:r>
              <a:rPr lang="en-US" dirty="0" smtClean="0"/>
              <a:t>Average accuracy 0.8241</a:t>
            </a:r>
          </a:p>
          <a:p>
            <a:r>
              <a:rPr lang="en-US" dirty="0" smtClean="0"/>
              <a:t>Average error 0.1759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433080"/>
              </p:ext>
            </p:extLst>
          </p:nvPr>
        </p:nvGraphicFramePr>
        <p:xfrm>
          <a:off x="838200" y="4001294"/>
          <a:ext cx="4857044" cy="2024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155"/>
                <a:gridCol w="1870734"/>
                <a:gridCol w="1493155"/>
              </a:tblGrid>
              <a:tr h="67474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</a:rPr>
                        <a:t>Class 0 - Predicted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</a:rPr>
                        <a:t>Class 1 - Predicted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74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Class 0 - Actual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dirty="0" smtClean="0"/>
                        <a:t>16,682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dirty="0" smtClean="0"/>
                        <a:t>3,463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74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Class 1 - Actual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 smtClean="0">
                          <a:effectLst/>
                        </a:rPr>
                        <a:t>140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 dirty="0" smtClean="0">
                          <a:effectLst/>
                        </a:rPr>
                        <a:t>196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7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3 – 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Decision Tree on all features performs better than any of the logistic regression models</a:t>
            </a:r>
          </a:p>
          <a:p>
            <a:r>
              <a:rPr lang="en-US" dirty="0"/>
              <a:t>However, average accuracy for logistic regression on a subset of features is better than in </a:t>
            </a:r>
            <a:r>
              <a:rPr lang="en-US" dirty="0" smtClean="0"/>
              <a:t>last attempt </a:t>
            </a:r>
            <a:r>
              <a:rPr lang="en-US" dirty="0"/>
              <a:t>because the model is only taking into account the features that are the most important in explaining the output</a:t>
            </a:r>
          </a:p>
          <a:p>
            <a:r>
              <a:rPr lang="en-US" dirty="0" smtClean="0"/>
              <a:t>Precision is low for promoted posts as model incorrectly classifies a lot of posts as promoted compared to actual number of promoted posts (false positives)</a:t>
            </a:r>
          </a:p>
          <a:p>
            <a:r>
              <a:rPr lang="en-US" dirty="0" smtClean="0"/>
              <a:t>Coefficients seems to indicate some relationship to output, need to work on selecting better features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42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Small set of promoted posts – only 1.5% vs 98% un-promoted posts. Would like to see more promoted posts to have more data to learn from</a:t>
            </a:r>
          </a:p>
          <a:p>
            <a:pPr lvl="1"/>
            <a:r>
              <a:rPr lang="en-US" dirty="0" smtClean="0"/>
              <a:t>Decision tree, random forests perform well, but would like to test on more months of data</a:t>
            </a:r>
          </a:p>
          <a:p>
            <a:pPr lvl="1"/>
            <a:r>
              <a:rPr lang="en-US" dirty="0" smtClean="0"/>
              <a:t>Additional information such as fan count, shares, likes should to be included in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8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classify using Logistic Regression</a:t>
            </a:r>
          </a:p>
          <a:p>
            <a:r>
              <a:rPr lang="en-US" dirty="0" smtClean="0"/>
              <a:t>Why? </a:t>
            </a:r>
          </a:p>
          <a:p>
            <a:pPr lvl="1"/>
            <a:r>
              <a:rPr lang="en-US" dirty="0" smtClean="0"/>
              <a:t>Simple classification method </a:t>
            </a:r>
          </a:p>
          <a:p>
            <a:pPr lvl="1"/>
            <a:r>
              <a:rPr lang="en-US" dirty="0" smtClean="0"/>
              <a:t>The output is a probability of success (fb post being promoted)</a:t>
            </a:r>
          </a:p>
          <a:p>
            <a:pPr lvl="1"/>
            <a:r>
              <a:rPr lang="en-US" dirty="0" smtClean="0"/>
              <a:t>Outcomes with </a:t>
            </a:r>
            <a:r>
              <a:rPr lang="en-US" dirty="0" err="1" smtClean="0"/>
              <a:t>prob</a:t>
            </a:r>
            <a:r>
              <a:rPr lang="en-US" dirty="0" smtClean="0"/>
              <a:t> &gt; 0.5 get classified as successes, while outcomes with </a:t>
            </a:r>
            <a:r>
              <a:rPr lang="en-US" dirty="0" err="1" smtClean="0"/>
              <a:t>prob</a:t>
            </a:r>
            <a:r>
              <a:rPr lang="en-US" dirty="0" smtClean="0"/>
              <a:t> &lt;0.5 are failures</a:t>
            </a:r>
          </a:p>
          <a:p>
            <a:r>
              <a:rPr lang="en-US" dirty="0" smtClean="0"/>
              <a:t>Data used:</a:t>
            </a:r>
          </a:p>
          <a:p>
            <a:pPr lvl="1"/>
            <a:r>
              <a:rPr lang="en-US" dirty="0" smtClean="0"/>
              <a:t>Post level Facebook data from posts insights for Dec 2015</a:t>
            </a:r>
          </a:p>
          <a:p>
            <a:pPr lvl="1"/>
            <a:r>
              <a:rPr lang="en-US" dirty="0" smtClean="0"/>
              <a:t># Promoted Posts: 3,356 (1.6%)</a:t>
            </a:r>
          </a:p>
          <a:p>
            <a:pPr lvl="1"/>
            <a:r>
              <a:rPr lang="en-US" dirty="0" smtClean="0"/>
              <a:t># Un-Promoted Posts: </a:t>
            </a:r>
            <a:r>
              <a:rPr lang="is-IS" dirty="0" smtClean="0"/>
              <a:t>201,448 (98.4%)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462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Posts Insights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Columns available:</a:t>
            </a:r>
          </a:p>
          <a:p>
            <a:r>
              <a:rPr lang="en-US" sz="2200" dirty="0" smtClean="0"/>
              <a:t>Id, </a:t>
            </a:r>
            <a:r>
              <a:rPr lang="en-US" sz="2200" dirty="0" err="1" smtClean="0"/>
              <a:t>facebook_page_id</a:t>
            </a:r>
            <a:r>
              <a:rPr lang="en-US" sz="2200" dirty="0" smtClean="0"/>
              <a:t>, name, </a:t>
            </a:r>
            <a:r>
              <a:rPr lang="en-US" sz="2200" dirty="0" err="1" smtClean="0"/>
              <a:t>page_id</a:t>
            </a:r>
            <a:r>
              <a:rPr lang="en-US" sz="2200" dirty="0" smtClean="0"/>
              <a:t>, </a:t>
            </a:r>
            <a:r>
              <a:rPr lang="en-US" sz="2200" dirty="0" err="1" smtClean="0"/>
              <a:t>facebook_post_id</a:t>
            </a:r>
            <a:r>
              <a:rPr lang="en-US" sz="2200" dirty="0" smtClean="0"/>
              <a:t>,</a:t>
            </a:r>
          </a:p>
          <a:p>
            <a:r>
              <a:rPr lang="en-US" sz="2200" dirty="0" smtClean="0"/>
              <a:t> </a:t>
            </a:r>
            <a:r>
              <a:rPr lang="en-US" sz="2200" dirty="0" err="1" smtClean="0"/>
              <a:t>impressions_paid_unique</a:t>
            </a:r>
            <a:r>
              <a:rPr lang="en-US" sz="2200" dirty="0" smtClean="0"/>
              <a:t>, </a:t>
            </a:r>
            <a:r>
              <a:rPr lang="en-US" sz="2200" dirty="0" err="1" smtClean="0"/>
              <a:t>impressions_fan_paid_unique</a:t>
            </a:r>
            <a:r>
              <a:rPr lang="en-US" sz="2200" dirty="0" smtClean="0"/>
              <a:t>, </a:t>
            </a:r>
            <a:r>
              <a:rPr lang="en-US" sz="2200" dirty="0" err="1" smtClean="0"/>
              <a:t>impressions_fan_unique</a:t>
            </a:r>
            <a:r>
              <a:rPr lang="en-US" sz="2200" dirty="0" smtClean="0"/>
              <a:t>, </a:t>
            </a:r>
            <a:r>
              <a:rPr lang="en-US" sz="2200" dirty="0" err="1" smtClean="0"/>
              <a:t>impressions_organic_unique</a:t>
            </a:r>
            <a:r>
              <a:rPr lang="en-US" sz="2200" dirty="0" smtClean="0"/>
              <a:t>, </a:t>
            </a:r>
            <a:r>
              <a:rPr lang="en-US" sz="2200" dirty="0" err="1" smtClean="0"/>
              <a:t>impressions_by_story_type_unique_other</a:t>
            </a:r>
            <a:r>
              <a:rPr lang="en-US" sz="2200" dirty="0" smtClean="0"/>
              <a:t>,</a:t>
            </a:r>
          </a:p>
          <a:p>
            <a:r>
              <a:rPr lang="en-US" sz="2200" dirty="0" err="1" smtClean="0"/>
              <a:t>consumptions_by_type_unique_link_clicks</a:t>
            </a:r>
            <a:r>
              <a:rPr lang="en-US" sz="2200" dirty="0" smtClean="0"/>
              <a:t>, </a:t>
            </a:r>
            <a:r>
              <a:rPr lang="en-US" sz="2200" dirty="0" err="1" smtClean="0"/>
              <a:t>consumptions_by_type_unique_photo_view</a:t>
            </a:r>
            <a:r>
              <a:rPr lang="en-US" sz="2200" dirty="0" smtClean="0"/>
              <a:t>, </a:t>
            </a:r>
            <a:r>
              <a:rPr lang="en-US" sz="2200" dirty="0" err="1" smtClean="0"/>
              <a:t>consumptions_by_type_unique_video_play</a:t>
            </a:r>
            <a:r>
              <a:rPr lang="en-US" sz="2200" dirty="0" smtClean="0"/>
              <a:t>, </a:t>
            </a:r>
            <a:r>
              <a:rPr lang="en-US" sz="2200" dirty="0" err="1" smtClean="0"/>
              <a:t>consumptions_by_type_unique_other_clicks</a:t>
            </a:r>
            <a:r>
              <a:rPr lang="en-US" sz="2200" dirty="0" smtClean="0"/>
              <a:t>, </a:t>
            </a:r>
            <a:r>
              <a:rPr lang="en-US" sz="2200" dirty="0" err="1" smtClean="0"/>
              <a:t>consumptions_unique</a:t>
            </a:r>
            <a:r>
              <a:rPr lang="en-US" sz="2200" dirty="0" smtClean="0"/>
              <a:t>,</a:t>
            </a:r>
          </a:p>
          <a:p>
            <a:r>
              <a:rPr lang="en-US" sz="2200" dirty="0" err="1" smtClean="0"/>
              <a:t>negative_feedback_by_type_unique_hide_clicks</a:t>
            </a:r>
            <a:r>
              <a:rPr lang="en-US" sz="2200" dirty="0" smtClean="0"/>
              <a:t>, </a:t>
            </a:r>
            <a:r>
              <a:rPr lang="en-US" sz="2200" dirty="0" err="1" smtClean="0"/>
              <a:t>negative_feedback_by_type_unique_hide_all_clicks</a:t>
            </a:r>
            <a:r>
              <a:rPr lang="en-US" sz="2200" dirty="0" smtClean="0"/>
              <a:t>, </a:t>
            </a:r>
            <a:r>
              <a:rPr lang="en-US" sz="2200" dirty="0" err="1" smtClean="0"/>
              <a:t>negative_feedback_unique</a:t>
            </a:r>
            <a:r>
              <a:rPr lang="en-US" sz="2200" dirty="0" smtClean="0"/>
              <a:t>,</a:t>
            </a:r>
          </a:p>
          <a:p>
            <a:r>
              <a:rPr lang="en-US" sz="2200" dirty="0" err="1" smtClean="0"/>
              <a:t>video_views_paid_unique</a:t>
            </a:r>
            <a:r>
              <a:rPr lang="en-US" sz="2200" dirty="0" smtClean="0"/>
              <a:t>, </a:t>
            </a:r>
            <a:r>
              <a:rPr lang="en-US" sz="2200" dirty="0" err="1" smtClean="0"/>
              <a:t>video_views_organic_unique</a:t>
            </a:r>
            <a:r>
              <a:rPr lang="en-US" sz="2200" dirty="0" smtClean="0"/>
              <a:t>, </a:t>
            </a:r>
            <a:r>
              <a:rPr lang="en-US" sz="2200" dirty="0" err="1" smtClean="0"/>
              <a:t>video_complete_views_organic_unique</a:t>
            </a:r>
            <a:r>
              <a:rPr lang="en-US" sz="2200" dirty="0" smtClean="0"/>
              <a:t>, </a:t>
            </a:r>
            <a:r>
              <a:rPr lang="en-US" sz="2200" dirty="0" err="1" smtClean="0"/>
              <a:t>video_complete_views_paid_unique</a:t>
            </a:r>
            <a:r>
              <a:rPr lang="en-US" sz="2200" dirty="0" smtClean="0"/>
              <a:t>, </a:t>
            </a:r>
            <a:r>
              <a:rPr lang="en-US" sz="2200" dirty="0" err="1" smtClean="0"/>
              <a:t>is_promoted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5288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columns with 80% NULL values</a:t>
            </a:r>
          </a:p>
          <a:p>
            <a:endParaRPr lang="en-US" dirty="0" smtClean="0"/>
          </a:p>
          <a:p>
            <a:r>
              <a:rPr lang="en-US" dirty="0" smtClean="0"/>
              <a:t>Missing values:</a:t>
            </a:r>
          </a:p>
          <a:p>
            <a:pPr lvl="1"/>
            <a:r>
              <a:rPr lang="en-US" dirty="0" smtClean="0"/>
              <a:t>For each column, grouped data by </a:t>
            </a:r>
            <a:r>
              <a:rPr lang="en-US" dirty="0" err="1" smtClean="0"/>
              <a:t>facebook</a:t>
            </a:r>
            <a:r>
              <a:rPr lang="en-US" dirty="0" smtClean="0"/>
              <a:t> page id and and NULL used overall column average for that </a:t>
            </a:r>
            <a:r>
              <a:rPr lang="en-US" dirty="0" err="1" smtClean="0"/>
              <a:t>facebook</a:t>
            </a:r>
            <a:r>
              <a:rPr lang="en-US" dirty="0" smtClean="0"/>
              <a:t> page id</a:t>
            </a:r>
          </a:p>
        </p:txBody>
      </p:sp>
    </p:spTree>
    <p:extLst>
      <p:ext uri="{BB962C8B-B14F-4D97-AF65-F5344CB8AC3E}">
        <p14:creationId xmlns:p14="http://schemas.microsoft.com/office/powerpoint/2010/main" val="98545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additional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 industry verticals </a:t>
            </a:r>
          </a:p>
          <a:p>
            <a:endParaRPr lang="en-US" dirty="0" smtClean="0"/>
          </a:p>
          <a:p>
            <a:pPr lvl="1" fontAlgn="b"/>
            <a:r>
              <a:rPr lang="en-US" dirty="0"/>
              <a:t>Consumer Goods</a:t>
            </a:r>
          </a:p>
          <a:p>
            <a:pPr lvl="1" fontAlgn="b"/>
            <a:r>
              <a:rPr lang="en-US" dirty="0"/>
              <a:t>Finance</a:t>
            </a:r>
          </a:p>
          <a:p>
            <a:pPr lvl="1" fontAlgn="b"/>
            <a:r>
              <a:rPr lang="en-US" dirty="0"/>
              <a:t>Media</a:t>
            </a:r>
          </a:p>
          <a:p>
            <a:pPr lvl="1" fontAlgn="b"/>
            <a:r>
              <a:rPr lang="en-US" dirty="0"/>
              <a:t>Publishing</a:t>
            </a:r>
          </a:p>
          <a:p>
            <a:pPr lvl="1" fontAlgn="b"/>
            <a:r>
              <a:rPr lang="en-US" dirty="0"/>
              <a:t>Retail</a:t>
            </a:r>
          </a:p>
          <a:p>
            <a:pPr lvl="1" fontAlgn="b"/>
            <a:r>
              <a:rPr lang="en-US" dirty="0"/>
              <a:t>Sports</a:t>
            </a:r>
          </a:p>
          <a:p>
            <a:pPr lvl="1" fontAlgn="b"/>
            <a:r>
              <a:rPr lang="en-US" dirty="0"/>
              <a:t>Telecom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5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Logistic Regression -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Success – Class 1 – defined as a post being promoted</a:t>
            </a:r>
          </a:p>
          <a:p>
            <a:r>
              <a:rPr lang="en-US" dirty="0" smtClean="0"/>
              <a:t>Failure – Class 0 </a:t>
            </a:r>
            <a:r>
              <a:rPr lang="en-US" dirty="0" smtClean="0"/>
              <a:t> – defined as a post being un-promoted</a:t>
            </a:r>
            <a:endParaRPr lang="en-US" dirty="0" smtClean="0"/>
          </a:p>
          <a:p>
            <a:r>
              <a:rPr lang="en-US" dirty="0" smtClean="0"/>
              <a:t>Coefficients -  </a:t>
            </a:r>
            <a:r>
              <a:rPr lang="en-US" dirty="0"/>
              <a:t>They tell us how the log-odds of a "success" change with a one-unit change in the independent variable. Increasing the log-odds of a success means increasing the probability, and vice-versa decreasing the log-odds of a success means decreasing the probability. </a:t>
            </a:r>
          </a:p>
        </p:txBody>
      </p:sp>
    </p:spTree>
    <p:extLst>
      <p:ext uri="{BB962C8B-B14F-4D97-AF65-F5344CB8AC3E}">
        <p14:creationId xmlns:p14="http://schemas.microsoft.com/office/powerpoint/2010/main" val="157349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Logistic Regression 1 -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Applied logistic Regression on entire dataset</a:t>
            </a:r>
          </a:p>
          <a:p>
            <a:r>
              <a:rPr lang="en-US" dirty="0" smtClean="0"/>
              <a:t>The </a:t>
            </a:r>
            <a:r>
              <a:rPr lang="en-US" dirty="0"/>
              <a:t>results </a:t>
            </a:r>
            <a:r>
              <a:rPr lang="en-US" dirty="0" smtClean="0"/>
              <a:t>show </a:t>
            </a:r>
            <a:r>
              <a:rPr lang="en-US" dirty="0"/>
              <a:t>that model predicted almost all posts to be </a:t>
            </a:r>
            <a:r>
              <a:rPr lang="en-US" dirty="0" smtClean="0"/>
              <a:t>un-promoted </a:t>
            </a:r>
            <a:r>
              <a:rPr lang="en-US" dirty="0"/>
              <a:t>(class 0)</a:t>
            </a:r>
          </a:p>
          <a:p>
            <a:r>
              <a:rPr lang="en-US" dirty="0" smtClean="0"/>
              <a:t>Average score 0.9830</a:t>
            </a:r>
          </a:p>
          <a:p>
            <a:r>
              <a:rPr lang="en-US" dirty="0" smtClean="0"/>
              <a:t>Average error 0.0170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848877"/>
              </p:ext>
            </p:extLst>
          </p:nvPr>
        </p:nvGraphicFramePr>
        <p:xfrm>
          <a:off x="838200" y="4433006"/>
          <a:ext cx="4857044" cy="2024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155"/>
                <a:gridCol w="1870734"/>
                <a:gridCol w="1493155"/>
              </a:tblGrid>
              <a:tr h="67474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</a:rPr>
                        <a:t>Class 0 - Predicted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</a:rPr>
                        <a:t>Class 1 - Predicted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74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Class 0 - Actual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201230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218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74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1Class - Actual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3254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 dirty="0">
                          <a:effectLst/>
                        </a:rPr>
                        <a:t>102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02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1 – 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Accuracy score is high because model doesn’t take into account the imbalance of classes in the data and predicts mostly promoted posts</a:t>
            </a:r>
          </a:p>
          <a:p>
            <a:r>
              <a:rPr lang="en-US" dirty="0"/>
              <a:t>The coefficients returned from a logistic regression model are </a:t>
            </a:r>
            <a:r>
              <a:rPr lang="en-US" b="1" dirty="0"/>
              <a:t>log-odds ratios</a:t>
            </a:r>
            <a:endParaRPr lang="en-US" dirty="0" smtClean="0"/>
          </a:p>
          <a:p>
            <a:r>
              <a:rPr lang="en-US" dirty="0" smtClean="0"/>
              <a:t>Examined coefficients (output of model) indicate </a:t>
            </a:r>
            <a:r>
              <a:rPr lang="en-US" dirty="0"/>
              <a:t>the effect of a one-unit change in the predictor variable on the log odds of 'promotion</a:t>
            </a:r>
            <a:r>
              <a:rPr lang="en-US" dirty="0" smtClean="0"/>
              <a:t>'.</a:t>
            </a:r>
            <a:endParaRPr lang="en-US" dirty="0" smtClean="0"/>
          </a:p>
          <a:p>
            <a:r>
              <a:rPr lang="en-US" dirty="0" smtClean="0"/>
              <a:t>Model coefficients (output) are very small indicating small movement in output caused by an increase/decrease in input</a:t>
            </a:r>
          </a:p>
          <a:p>
            <a:endParaRPr lang="en-US" b="1" dirty="0" smtClean="0"/>
          </a:p>
          <a:p>
            <a:r>
              <a:rPr lang="en-US" b="1" dirty="0" smtClean="0"/>
              <a:t>Next steps</a:t>
            </a:r>
            <a:endParaRPr lang="en-US" b="1" dirty="0"/>
          </a:p>
          <a:p>
            <a:r>
              <a:rPr lang="en-US" dirty="0"/>
              <a:t>Take into account class imbalance in data</a:t>
            </a:r>
          </a:p>
          <a:p>
            <a:r>
              <a:rPr lang="en-US" dirty="0"/>
              <a:t>Create training and test set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8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Logistic Regression 2 -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Applied logistic Regression on 80% of data</a:t>
            </a:r>
          </a:p>
          <a:p>
            <a:r>
              <a:rPr lang="en-US" dirty="0" smtClean="0"/>
              <a:t>Using the </a:t>
            </a:r>
            <a:r>
              <a:rPr lang="en-US" dirty="0"/>
              <a:t>“balanced” mode </a:t>
            </a:r>
            <a:r>
              <a:rPr lang="en-US" dirty="0" smtClean="0"/>
              <a:t>which uses </a:t>
            </a:r>
            <a:r>
              <a:rPr lang="en-US" dirty="0"/>
              <a:t>the values of y to automatically adjust weights inversely proportional to class frequencies in the input data </a:t>
            </a:r>
            <a:endParaRPr lang="en-US" dirty="0" smtClean="0"/>
          </a:p>
          <a:p>
            <a:r>
              <a:rPr lang="en-US" dirty="0" smtClean="0"/>
              <a:t>The model </a:t>
            </a:r>
            <a:r>
              <a:rPr lang="en-US" dirty="0"/>
              <a:t>predicted </a:t>
            </a:r>
            <a:r>
              <a:rPr lang="en-US" dirty="0" smtClean="0"/>
              <a:t>more posts as promoted but still misses a lot</a:t>
            </a:r>
            <a:endParaRPr lang="en-US" dirty="0"/>
          </a:p>
          <a:p>
            <a:r>
              <a:rPr lang="en-US" dirty="0" smtClean="0"/>
              <a:t>Average score </a:t>
            </a:r>
            <a:r>
              <a:rPr lang="is-IS" dirty="0" smtClean="0"/>
              <a:t>0.8042</a:t>
            </a:r>
            <a:r>
              <a:rPr lang="en-US" dirty="0" smtClean="0"/>
              <a:t> </a:t>
            </a:r>
          </a:p>
          <a:p>
            <a:r>
              <a:rPr lang="en-US" dirty="0" smtClean="0"/>
              <a:t>Average error </a:t>
            </a:r>
            <a:r>
              <a:rPr lang="it-IT" dirty="0" smtClean="0"/>
              <a:t>0.1958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7574"/>
              </p:ext>
            </p:extLst>
          </p:nvPr>
        </p:nvGraphicFramePr>
        <p:xfrm>
          <a:off x="4580467" y="4152725"/>
          <a:ext cx="4857044" cy="2024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155"/>
                <a:gridCol w="1870734"/>
                <a:gridCol w="1493155"/>
              </a:tblGrid>
              <a:tr h="67474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</a:rPr>
                        <a:t>Class</a:t>
                      </a:r>
                      <a:r>
                        <a:rPr lang="en-US" sz="12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200" b="1" u="none" strike="noStrike" dirty="0" smtClean="0">
                          <a:effectLst/>
                        </a:rPr>
                        <a:t>0 - Predicted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</a:rPr>
                        <a:t>Class 1 - Predicted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74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Class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0 - Actual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dirty="0" smtClean="0"/>
                        <a:t>32557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dirty="0" smtClean="0"/>
                        <a:t>7735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74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Class 1 - Actual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dirty="0" smtClean="0"/>
                        <a:t>285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dirty="0" smtClean="0"/>
                        <a:t>384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93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8392</TotalTime>
  <Words>1013</Words>
  <Application>Microsoft Macintosh PowerPoint</Application>
  <PresentationFormat>Widescreen</PresentationFormat>
  <Paragraphs>183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Courier New</vt:lpstr>
      <vt:lpstr>Arial</vt:lpstr>
      <vt:lpstr>Office Theme</vt:lpstr>
      <vt:lpstr>Promoted Posts </vt:lpstr>
      <vt:lpstr>Hypothesis 1</vt:lpstr>
      <vt:lpstr>Posts Insights Data</vt:lpstr>
      <vt:lpstr>Data Cleaning</vt:lpstr>
      <vt:lpstr>Added additional data</vt:lpstr>
      <vt:lpstr>Logistic Regression - Terminology</vt:lpstr>
      <vt:lpstr>Logistic Regression 1 - Results</vt:lpstr>
      <vt:lpstr>Hypothesis 1 – key takeaways</vt:lpstr>
      <vt:lpstr>Logistic Regression 2 - Results</vt:lpstr>
      <vt:lpstr>Hypothesis 2 – key takeaways</vt:lpstr>
      <vt:lpstr>Logistic Regression 3 - Results</vt:lpstr>
      <vt:lpstr>Hypothesis 3 – key takeaways</vt:lpstr>
      <vt:lpstr>Decision Tree - Feature Importance</vt:lpstr>
      <vt:lpstr>Decision Tree - Results</vt:lpstr>
      <vt:lpstr>Hypothesis 4 – key takeaways</vt:lpstr>
      <vt:lpstr>Logistic Regression 5 (last one) - Results</vt:lpstr>
      <vt:lpstr>Hypothesis 3 – key takeaways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Gabi Agrocostea</dc:creator>
  <cp:lastModifiedBy>Gabi Agrocostea</cp:lastModifiedBy>
  <cp:revision>13</cp:revision>
  <dcterms:created xsi:type="dcterms:W3CDTF">2016-05-12T17:25:23Z</dcterms:created>
  <dcterms:modified xsi:type="dcterms:W3CDTF">2016-05-18T13:18:20Z</dcterms:modified>
</cp:coreProperties>
</file>