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9" r:id="rId2"/>
    <p:sldId id="303" r:id="rId3"/>
    <p:sldId id="302" r:id="rId4"/>
    <p:sldId id="304" r:id="rId5"/>
    <p:sldId id="292" r:id="rId6"/>
    <p:sldId id="293" r:id="rId7"/>
    <p:sldId id="294" r:id="rId8"/>
    <p:sldId id="295" r:id="rId9"/>
    <p:sldId id="286" r:id="rId10"/>
    <p:sldId id="291" r:id="rId11"/>
    <p:sldId id="297" r:id="rId12"/>
    <p:sldId id="299" r:id="rId13"/>
    <p:sldId id="300" r:id="rId14"/>
    <p:sldId id="298" r:id="rId15"/>
    <p:sldId id="301" r:id="rId16"/>
  </p:sldIdLst>
  <p:sldSz cx="9144000" cy="6858000" type="screen4x3"/>
  <p:notesSz cx="6794500" cy="99314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13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68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48100" y="0"/>
            <a:ext cx="2944813" cy="496888"/>
          </a:xfrm>
          <a:prstGeom prst="rect">
            <a:avLst/>
          </a:prstGeom>
        </p:spPr>
        <p:txBody>
          <a:bodyPr vert="horz" lIns="91440" tIns="45720" rIns="91440" bIns="45720" rtlCol="0"/>
          <a:lstStyle>
            <a:lvl1pPr algn="r">
              <a:defRPr sz="1200"/>
            </a:lvl1pPr>
          </a:lstStyle>
          <a:p>
            <a:fld id="{2935F46A-7F74-4D19-8314-B644C994CD9E}" type="datetimeFigureOut">
              <a:rPr lang="nl-NL" smtClean="0"/>
              <a:t>30-5-2013</a:t>
            </a:fld>
            <a:endParaRPr lang="nl-NL"/>
          </a:p>
        </p:txBody>
      </p:sp>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79450" y="4718050"/>
            <a:ext cx="5435600" cy="44688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9432925"/>
            <a:ext cx="2944813" cy="496888"/>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48100" y="9432925"/>
            <a:ext cx="2944813" cy="496888"/>
          </a:xfrm>
          <a:prstGeom prst="rect">
            <a:avLst/>
          </a:prstGeom>
        </p:spPr>
        <p:txBody>
          <a:bodyPr vert="horz" lIns="91440" tIns="45720" rIns="91440" bIns="45720" rtlCol="0" anchor="b"/>
          <a:lstStyle>
            <a:lvl1pPr algn="r">
              <a:defRPr sz="1200"/>
            </a:lvl1pPr>
          </a:lstStyle>
          <a:p>
            <a:fld id="{693121B8-C372-49B6-87FA-7B0BF3E4B2A9}" type="slidenum">
              <a:rPr lang="nl-NL" smtClean="0"/>
              <a:t>‹#›</a:t>
            </a:fld>
            <a:endParaRPr lang="nl-NL"/>
          </a:p>
        </p:txBody>
      </p:sp>
    </p:spTree>
    <p:extLst>
      <p:ext uri="{BB962C8B-B14F-4D97-AF65-F5344CB8AC3E}">
        <p14:creationId xmlns:p14="http://schemas.microsoft.com/office/powerpoint/2010/main" val="551599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1905000" y="1219200"/>
            <a:ext cx="0" cy="2057400"/>
          </a:xfrm>
          <a:prstGeom prst="line">
            <a:avLst/>
          </a:prstGeom>
          <a:noFill/>
          <a:ln w="349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nl-NL">
              <a:solidFill>
                <a:srgbClr val="000000"/>
              </a:solidFill>
            </a:endParaRPr>
          </a:p>
        </p:txBody>
      </p:sp>
      <p:sp>
        <p:nvSpPr>
          <p:cNvPr id="5" name="Oval 8"/>
          <p:cNvSpPr>
            <a:spLocks noChangeArrowheads="1"/>
          </p:cNvSpPr>
          <p:nvPr/>
        </p:nvSpPr>
        <p:spPr bwMode="auto">
          <a:xfrm>
            <a:off x="163513" y="2103438"/>
            <a:ext cx="347662" cy="347662"/>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nl-NL" sz="2400">
              <a:solidFill>
                <a:srgbClr val="000000"/>
              </a:solidFill>
              <a:latin typeface="Times New Roman" charset="0"/>
            </a:endParaRPr>
          </a:p>
        </p:txBody>
      </p:sp>
      <p:sp>
        <p:nvSpPr>
          <p:cNvPr id="6" name="Oval 9"/>
          <p:cNvSpPr>
            <a:spLocks noChangeArrowheads="1"/>
          </p:cNvSpPr>
          <p:nvPr/>
        </p:nvSpPr>
        <p:spPr bwMode="auto">
          <a:xfrm>
            <a:off x="739775" y="2105025"/>
            <a:ext cx="349250" cy="3476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nl-NL" sz="2400">
              <a:solidFill>
                <a:srgbClr val="000000"/>
              </a:solidFill>
              <a:latin typeface="Times New Roman" charset="0"/>
            </a:endParaRPr>
          </a:p>
        </p:txBody>
      </p:sp>
      <p:sp>
        <p:nvSpPr>
          <p:cNvPr id="7" name="Oval 10"/>
          <p:cNvSpPr>
            <a:spLocks noChangeArrowheads="1"/>
          </p:cNvSpPr>
          <p:nvPr/>
        </p:nvSpPr>
        <p:spPr bwMode="auto">
          <a:xfrm>
            <a:off x="1317625" y="2105025"/>
            <a:ext cx="347663" cy="34766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nl-NL" sz="2400">
              <a:solidFill>
                <a:srgbClr val="000000"/>
              </a:solidFill>
              <a:latin typeface="Times New Roman" charset="0"/>
            </a:endParaRPr>
          </a:p>
        </p:txBody>
      </p:sp>
      <p:sp>
        <p:nvSpPr>
          <p:cNvPr id="123906" name="Rectangle 2"/>
          <p:cNvSpPr>
            <a:spLocks noGrp="1" noChangeArrowheads="1"/>
          </p:cNvSpPr>
          <p:nvPr>
            <p:ph type="ctrTitle"/>
          </p:nvPr>
        </p:nvSpPr>
        <p:spPr>
          <a:xfrm>
            <a:off x="2133600" y="1371600"/>
            <a:ext cx="6477000" cy="1752600"/>
          </a:xfrm>
        </p:spPr>
        <p:txBody>
          <a:bodyPr/>
          <a:lstStyle>
            <a:lvl1pPr>
              <a:defRPr sz="5400"/>
            </a:lvl1pPr>
          </a:lstStyle>
          <a:p>
            <a:pPr lvl="0"/>
            <a:r>
              <a:rPr lang="en-US" noProof="0" smtClean="0"/>
              <a:t>Click to edit Master title style</a:t>
            </a:r>
          </a:p>
        </p:txBody>
      </p:sp>
      <p:sp>
        <p:nvSpPr>
          <p:cNvPr id="123907" name="Rectangle 3"/>
          <p:cNvSpPr>
            <a:spLocks noGrp="1" noChangeArrowheads="1"/>
          </p:cNvSpPr>
          <p:nvPr>
            <p:ph type="subTitle" idx="1"/>
          </p:nvPr>
        </p:nvSpPr>
        <p:spPr>
          <a:xfrm>
            <a:off x="2133600" y="3733800"/>
            <a:ext cx="6477000" cy="1981200"/>
          </a:xfrm>
        </p:spPr>
        <p:txBody>
          <a:bodyPr/>
          <a:lstStyle>
            <a:lvl1pPr marL="0" indent="0">
              <a:buFont typeface="Wingdings" pitchFamily="2" charset="2"/>
              <a:buNone/>
              <a:defRPr/>
            </a:lvl1pPr>
          </a:lstStyle>
          <a:p>
            <a:pPr lvl="0"/>
            <a:r>
              <a:rPr lang="en-US" noProof="0" smtClean="0"/>
              <a:t>Click to edit Master subtitle style</a:t>
            </a:r>
          </a:p>
        </p:txBody>
      </p:sp>
      <p:sp>
        <p:nvSpPr>
          <p:cNvPr id="8" name="Rectangle 4"/>
          <p:cNvSpPr>
            <a:spLocks noGrp="1" noChangeArrowheads="1"/>
          </p:cNvSpPr>
          <p:nvPr>
            <p:ph type="dt" sz="half" idx="10"/>
          </p:nvPr>
        </p:nvSpPr>
        <p:spPr>
          <a:xfrm>
            <a:off x="7086600" y="6248400"/>
            <a:ext cx="1524000" cy="457200"/>
          </a:xfrm>
        </p:spPr>
        <p:txBody>
          <a:bodyPr/>
          <a:lstStyle>
            <a:lvl1pPr>
              <a:defRPr/>
            </a:lvl1pPr>
          </a:lstStyle>
          <a:p>
            <a:pPr>
              <a:defRPr/>
            </a:pPr>
            <a:endParaRPr lang="en-US">
              <a:solidFill>
                <a:srgbClr val="000000"/>
              </a:solidFill>
            </a:endParaRPr>
          </a:p>
        </p:txBody>
      </p:sp>
      <p:sp>
        <p:nvSpPr>
          <p:cNvPr id="9" name="Rectangle 5"/>
          <p:cNvSpPr>
            <a:spLocks noGrp="1" noChangeArrowheads="1"/>
          </p:cNvSpPr>
          <p:nvPr>
            <p:ph type="ftr" sz="quarter" idx="11"/>
          </p:nvPr>
        </p:nvSpPr>
        <p:spPr>
          <a:xfrm>
            <a:off x="3810000" y="6248400"/>
            <a:ext cx="2895600" cy="457200"/>
          </a:xfrm>
        </p:spPr>
        <p:txBody>
          <a:bodyPr/>
          <a:lstStyle>
            <a:lvl1pPr>
              <a:defRPr/>
            </a:lvl1pPr>
          </a:lstStyle>
          <a:p>
            <a:pPr>
              <a:defRPr/>
            </a:pPr>
            <a:endParaRPr lang="en-US">
              <a:solidFill>
                <a:srgbClr val="000000"/>
              </a:solidFill>
            </a:endParaRPr>
          </a:p>
        </p:txBody>
      </p:sp>
      <p:sp>
        <p:nvSpPr>
          <p:cNvPr id="10" name="Rectangle 6"/>
          <p:cNvSpPr>
            <a:spLocks noGrp="1" noChangeArrowheads="1"/>
          </p:cNvSpPr>
          <p:nvPr>
            <p:ph type="sldNum" sz="quarter" idx="12"/>
          </p:nvPr>
        </p:nvSpPr>
        <p:spPr>
          <a:xfrm>
            <a:off x="2209800" y="6248400"/>
            <a:ext cx="1219200" cy="457200"/>
          </a:xfrm>
        </p:spPr>
        <p:txBody>
          <a:bodyPr/>
          <a:lstStyle>
            <a:lvl1pPr>
              <a:defRPr/>
            </a:lvl1pPr>
          </a:lstStyle>
          <a:p>
            <a:pPr>
              <a:defRPr/>
            </a:pPr>
            <a:fld id="{DA7A3118-F09D-48A3-8DDD-105FBBBDA3B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70058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EE33ED3-7329-4907-BDAB-946BA8045ED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15673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90500"/>
            <a:ext cx="1752600" cy="5829300"/>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1524000" y="190500"/>
            <a:ext cx="51054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013D2AB-B433-433B-B681-58194D235E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88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EA78CDC-31F1-4134-8797-26C807A921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19545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33D7A8D-27B8-4F72-8D9E-8F3A7F733F5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5845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77BF1D8-5C18-4166-A827-FCA2790CF6D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16367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8CD84D5-D14D-4150-9C56-456160D486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8485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43D7FD0-BFEA-4E72-A9BC-1EBAB0E0C1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72405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459092F-9D98-49B4-A228-FA34270C29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1867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98580A2-CACB-4963-AB52-B6E0C54EC77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1309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7E4956B-C660-44CD-BF35-4B1769009F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74486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0" y="190500"/>
            <a:ext cx="7010400"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0" y="19050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884" name="Rectangle 4"/>
          <p:cNvSpPr>
            <a:spLocks noGrp="1" noChangeArrowheads="1"/>
          </p:cNvSpPr>
          <p:nvPr>
            <p:ph type="dt" sz="half" idx="2"/>
          </p:nvPr>
        </p:nvSpPr>
        <p:spPr bwMode="auto">
          <a:xfrm>
            <a:off x="66294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pPr fontAlgn="base">
              <a:spcBef>
                <a:spcPct val="0"/>
              </a:spcBef>
              <a:spcAft>
                <a:spcPct val="0"/>
              </a:spcAft>
              <a:defRPr/>
            </a:pPr>
            <a:endParaRPr lang="en-US">
              <a:solidFill>
                <a:srgbClr val="000000"/>
              </a:solidFill>
            </a:endParaRPr>
          </a:p>
        </p:txBody>
      </p:sp>
      <p:sp>
        <p:nvSpPr>
          <p:cNvPr id="122885" name="Rectangle 5"/>
          <p:cNvSpPr>
            <a:spLocks noGrp="1" noChangeArrowheads="1"/>
          </p:cNvSpPr>
          <p:nvPr>
            <p:ph type="ftr" sz="quarter" idx="3"/>
          </p:nvPr>
        </p:nvSpPr>
        <p:spPr bwMode="auto">
          <a:xfrm>
            <a:off x="32766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pPr fontAlgn="base">
              <a:spcBef>
                <a:spcPct val="0"/>
              </a:spcBef>
              <a:spcAft>
                <a:spcPct val="0"/>
              </a:spcAft>
              <a:defRPr/>
            </a:pPr>
            <a:endParaRPr lang="en-US">
              <a:solidFill>
                <a:srgbClr val="000000"/>
              </a:solidFill>
            </a:endParaRPr>
          </a:p>
        </p:txBody>
      </p:sp>
      <p:sp>
        <p:nvSpPr>
          <p:cNvPr id="122886" name="Rectangle 6"/>
          <p:cNvSpPr>
            <a:spLocks noGrp="1" noChangeArrowheads="1"/>
          </p:cNvSpPr>
          <p:nvPr>
            <p:ph type="sldNum" sz="quarter" idx="4"/>
          </p:nvPr>
        </p:nvSpPr>
        <p:spPr bwMode="auto">
          <a:xfrm>
            <a:off x="1524000" y="6248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fontAlgn="base">
              <a:spcBef>
                <a:spcPct val="0"/>
              </a:spcBef>
              <a:spcAft>
                <a:spcPct val="0"/>
              </a:spcAft>
              <a:defRPr/>
            </a:pPr>
            <a:fld id="{0C83C59A-F308-4870-BC3C-B789FB1EE99B}"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31" name="Line 7"/>
          <p:cNvSpPr>
            <a:spLocks noChangeShapeType="1"/>
          </p:cNvSpPr>
          <p:nvPr/>
        </p:nvSpPr>
        <p:spPr bwMode="auto">
          <a:xfrm flipV="1">
            <a:off x="1371600" y="304800"/>
            <a:ext cx="0" cy="12954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nl-NL">
              <a:solidFill>
                <a:srgbClr val="000000"/>
              </a:solidFill>
            </a:endParaRPr>
          </a:p>
        </p:txBody>
      </p:sp>
      <p:sp>
        <p:nvSpPr>
          <p:cNvPr id="1032" name="Oval 8"/>
          <p:cNvSpPr>
            <a:spLocks noChangeArrowheads="1"/>
          </p:cNvSpPr>
          <p:nvPr/>
        </p:nvSpPr>
        <p:spPr bwMode="auto">
          <a:xfrm>
            <a:off x="152400" y="838200"/>
            <a:ext cx="228600" cy="2286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nl-NL" sz="2400">
              <a:solidFill>
                <a:srgbClr val="000000"/>
              </a:solidFill>
              <a:latin typeface="Times New Roman" charset="0"/>
            </a:endParaRPr>
          </a:p>
        </p:txBody>
      </p:sp>
      <p:sp>
        <p:nvSpPr>
          <p:cNvPr id="1033" name="Oval 9"/>
          <p:cNvSpPr>
            <a:spLocks noChangeArrowheads="1"/>
          </p:cNvSpPr>
          <p:nvPr/>
        </p:nvSpPr>
        <p:spPr bwMode="auto">
          <a:xfrm>
            <a:off x="539750" y="838200"/>
            <a:ext cx="228600" cy="2286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nl-NL" sz="2400">
              <a:solidFill>
                <a:srgbClr val="000000"/>
              </a:solidFill>
              <a:latin typeface="Times New Roman" charset="0"/>
            </a:endParaRPr>
          </a:p>
        </p:txBody>
      </p:sp>
      <p:sp>
        <p:nvSpPr>
          <p:cNvPr id="1034" name="Oval 10"/>
          <p:cNvSpPr>
            <a:spLocks noChangeArrowheads="1"/>
          </p:cNvSpPr>
          <p:nvPr/>
        </p:nvSpPr>
        <p:spPr bwMode="auto">
          <a:xfrm>
            <a:off x="927100" y="838200"/>
            <a:ext cx="228600" cy="22860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nl-NL" sz="2400">
              <a:solidFill>
                <a:srgbClr val="000000"/>
              </a:solidFill>
              <a:latin typeface="Times New Roman" charset="0"/>
            </a:endParaRPr>
          </a:p>
        </p:txBody>
      </p:sp>
    </p:spTree>
    <p:extLst>
      <p:ext uri="{BB962C8B-B14F-4D97-AF65-F5344CB8AC3E}">
        <p14:creationId xmlns:p14="http://schemas.microsoft.com/office/powerpoint/2010/main" val="614235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0000"/>
        <a:buFont typeface="Wingdings"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l"/>
        <a:defRPr sz="2800">
          <a:solidFill>
            <a:schemeClr val="tx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4000" b="1" dirty="0" smtClean="0"/>
              <a:t>EAP3 – Week 12</a:t>
            </a:r>
            <a:endParaRPr lang="nl-NL" sz="4000" b="1" dirty="0" smtClean="0"/>
          </a:p>
        </p:txBody>
      </p:sp>
      <p:sp>
        <p:nvSpPr>
          <p:cNvPr id="3" name="Content Placeholder 2"/>
          <p:cNvSpPr>
            <a:spLocks noGrp="1"/>
          </p:cNvSpPr>
          <p:nvPr>
            <p:ph idx="1"/>
          </p:nvPr>
        </p:nvSpPr>
        <p:spPr/>
        <p:txBody>
          <a:bodyPr/>
          <a:lstStyle/>
          <a:p>
            <a:pPr marL="0" indent="0">
              <a:buFont typeface="Wingdings" pitchFamily="2" charset="2"/>
              <a:buNone/>
              <a:defRPr/>
            </a:pPr>
            <a:r>
              <a:rPr lang="nl-NL" sz="2800" dirty="0" err="1" smtClean="0"/>
              <a:t>Passive</a:t>
            </a:r>
            <a:r>
              <a:rPr lang="nl-NL" sz="2800" dirty="0" smtClean="0"/>
              <a:t> </a:t>
            </a:r>
            <a:r>
              <a:rPr lang="nl-NL" sz="2800" dirty="0" err="1" smtClean="0"/>
              <a:t>voice</a:t>
            </a:r>
            <a:endParaRPr lang="nl-NL" sz="2800" dirty="0" smtClean="0"/>
          </a:p>
          <a:p>
            <a:pPr marL="0" indent="0">
              <a:buFont typeface="Wingdings" pitchFamily="2" charset="2"/>
              <a:buNone/>
              <a:defRPr/>
            </a:pPr>
            <a:r>
              <a:rPr lang="en-US" sz="2800" dirty="0" smtClean="0"/>
              <a:t>Voiced and Voiceless sounds</a:t>
            </a:r>
          </a:p>
          <a:p>
            <a:pPr marL="0" indent="0">
              <a:buFont typeface="Wingdings" pitchFamily="2" charset="2"/>
              <a:buNone/>
              <a:defRPr/>
            </a:pPr>
            <a:r>
              <a:rPr lang="en-US" sz="2800" dirty="0" smtClean="0"/>
              <a:t>Discussion</a:t>
            </a:r>
            <a:endParaRPr lang="en-US" sz="2800" dirty="0"/>
          </a:p>
          <a:p>
            <a:pPr marL="0" indent="0">
              <a:buFont typeface="Wingdings" pitchFamily="2" charset="2"/>
              <a:buNone/>
              <a:defRPr/>
            </a:pPr>
            <a:endParaRPr lang="nl-NL" sz="2800" dirty="0"/>
          </a:p>
        </p:txBody>
      </p:sp>
      <p:sp>
        <p:nvSpPr>
          <p:cNvPr id="20484" name="Slide Number Placeholder 3"/>
          <p:cNvSpPr>
            <a:spLocks noGrp="1"/>
          </p:cNvSpPr>
          <p:nvPr>
            <p:ph type="sldNum" sz="quarter" idx="12"/>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92946B7-E509-4174-AF04-98C10586BB0D}" type="slidenum">
              <a:rPr lang="en-US" smtClean="0">
                <a:solidFill>
                  <a:srgbClr val="000000"/>
                </a:solidFill>
              </a:rPr>
              <a:pPr/>
              <a:t>1</a:t>
            </a:fld>
            <a:endParaRPr lang="en-US" smtClean="0">
              <a:solidFill>
                <a:srgbClr val="000000"/>
              </a:solidFill>
            </a:endParaRPr>
          </a:p>
        </p:txBody>
      </p:sp>
    </p:spTree>
    <p:extLst>
      <p:ext uri="{BB962C8B-B14F-4D97-AF65-F5344CB8AC3E}">
        <p14:creationId xmlns:p14="http://schemas.microsoft.com/office/powerpoint/2010/main" val="348887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G&amp;V8, Ex 1.2</a:t>
            </a:r>
            <a:endParaRPr lang="nl-NL" dirty="0"/>
          </a:p>
        </p:txBody>
      </p:sp>
      <p:sp>
        <p:nvSpPr>
          <p:cNvPr id="3" name="Content Placeholder 2"/>
          <p:cNvSpPr>
            <a:spLocks noGrp="1"/>
          </p:cNvSpPr>
          <p:nvPr>
            <p:ph idx="1"/>
          </p:nvPr>
        </p:nvSpPr>
        <p:spPr>
          <a:xfrm>
            <a:off x="1524000" y="1772816"/>
            <a:ext cx="7010400" cy="4246984"/>
          </a:xfrm>
        </p:spPr>
        <p:txBody>
          <a:bodyPr/>
          <a:lstStyle/>
          <a:p>
            <a:pPr marL="457200" indent="-457200">
              <a:buFont typeface="+mj-lt"/>
              <a:buAutoNum type="arabicPeriod"/>
            </a:pPr>
            <a:r>
              <a:rPr lang="en-US" sz="2000" b="1" dirty="0" smtClean="0"/>
              <a:t>Passive</a:t>
            </a:r>
            <a:r>
              <a:rPr lang="en-US" sz="2000" dirty="0" smtClean="0"/>
              <a:t>: is estimated/ was estimated/ has been estimated</a:t>
            </a:r>
          </a:p>
          <a:p>
            <a:pPr marL="457200" indent="-457200">
              <a:buFont typeface="+mj-lt"/>
              <a:buAutoNum type="arabicPeriod"/>
            </a:pPr>
            <a:r>
              <a:rPr lang="en-US" sz="2000" b="1" dirty="0" smtClean="0"/>
              <a:t>Active</a:t>
            </a:r>
            <a:r>
              <a:rPr lang="en-US" sz="2000" dirty="0" smtClean="0"/>
              <a:t>: undergoes/ </a:t>
            </a:r>
            <a:r>
              <a:rPr lang="en-US" sz="2000" smtClean="0"/>
              <a:t>are undergoing/ underwent</a:t>
            </a:r>
            <a:r>
              <a:rPr lang="en-US" sz="2000" dirty="0" smtClean="0"/>
              <a:t>/ will undergo/ have undergone</a:t>
            </a:r>
          </a:p>
          <a:p>
            <a:pPr marL="457200" indent="-457200">
              <a:buFont typeface="+mj-lt"/>
              <a:buAutoNum type="arabicPeriod"/>
            </a:pPr>
            <a:r>
              <a:rPr lang="en-US" sz="2000" b="1" dirty="0" smtClean="0"/>
              <a:t>Active</a:t>
            </a:r>
            <a:r>
              <a:rPr lang="en-US" sz="2000" dirty="0" smtClean="0"/>
              <a:t>: had risen/ rose</a:t>
            </a:r>
          </a:p>
          <a:p>
            <a:pPr marL="457200" indent="-457200">
              <a:buFont typeface="+mj-lt"/>
              <a:buAutoNum type="arabicPeriod"/>
            </a:pPr>
            <a:r>
              <a:rPr lang="en-US" sz="2000" b="1" dirty="0" smtClean="0"/>
              <a:t>Passive</a:t>
            </a:r>
            <a:r>
              <a:rPr lang="en-US" sz="2000" dirty="0" smtClean="0"/>
              <a:t>: is based/ was based/ has been based/ will be based</a:t>
            </a:r>
          </a:p>
          <a:p>
            <a:pPr marL="457200" indent="-457200">
              <a:buFont typeface="+mj-lt"/>
              <a:buAutoNum type="arabicPeriod"/>
            </a:pPr>
            <a:r>
              <a:rPr lang="en-US" sz="2000" b="1" dirty="0" smtClean="0"/>
              <a:t>Passive</a:t>
            </a:r>
            <a:r>
              <a:rPr lang="en-US" sz="2000" dirty="0" smtClean="0"/>
              <a:t>: is designed/ was designed/ has been designed</a:t>
            </a:r>
          </a:p>
          <a:p>
            <a:pPr marL="457200" indent="-457200">
              <a:buFont typeface="+mj-lt"/>
              <a:buAutoNum type="arabicPeriod"/>
            </a:pPr>
            <a:r>
              <a:rPr lang="en-US" sz="2000" b="1" dirty="0" smtClean="0"/>
              <a:t>Active</a:t>
            </a:r>
            <a:r>
              <a:rPr lang="en-US" sz="2000" dirty="0" smtClean="0"/>
              <a:t>: depends/ depended/ will depend</a:t>
            </a:r>
          </a:p>
          <a:p>
            <a:pPr marL="457200" indent="-457200">
              <a:buFont typeface="+mj-lt"/>
              <a:buAutoNum type="arabicPeriod"/>
            </a:pPr>
            <a:r>
              <a:rPr lang="en-US" sz="2000" b="1" dirty="0" smtClean="0"/>
              <a:t>Passive</a:t>
            </a:r>
            <a:r>
              <a:rPr lang="en-US" sz="2000" dirty="0" smtClean="0"/>
              <a:t>: is linked/ has been linked</a:t>
            </a:r>
          </a:p>
          <a:p>
            <a:pPr marL="457200" indent="-457200">
              <a:buFont typeface="+mj-lt"/>
              <a:buAutoNum type="arabicPeriod"/>
            </a:pPr>
            <a:r>
              <a:rPr lang="en-US" sz="2000" b="1" dirty="0" smtClean="0"/>
              <a:t>Active</a:t>
            </a:r>
            <a:r>
              <a:rPr lang="en-US" sz="2000" dirty="0" smtClean="0"/>
              <a:t>: belongs</a:t>
            </a:r>
          </a:p>
          <a:p>
            <a:pPr marL="457200" indent="-457200">
              <a:buFont typeface="+mj-lt"/>
              <a:buAutoNum type="arabicPeriod"/>
            </a:pPr>
            <a:r>
              <a:rPr lang="en-US" sz="2000" b="1" dirty="0" smtClean="0"/>
              <a:t>Active</a:t>
            </a:r>
            <a:r>
              <a:rPr lang="en-US" sz="2000" dirty="0" smtClean="0"/>
              <a:t>: happened</a:t>
            </a:r>
          </a:p>
          <a:p>
            <a:pPr marL="457200" indent="-457200">
              <a:buFont typeface="+mj-lt"/>
              <a:buAutoNum type="arabicPeriod"/>
            </a:pPr>
            <a:r>
              <a:rPr lang="en-US" sz="2000" b="1" dirty="0" smtClean="0"/>
              <a:t>Passive</a:t>
            </a:r>
            <a:r>
              <a:rPr lang="en-US" sz="2000" dirty="0" smtClean="0"/>
              <a:t>: was subjected/ had been subjected</a:t>
            </a:r>
          </a:p>
          <a:p>
            <a:pPr marL="457200" indent="-457200">
              <a:buFont typeface="+mj-lt"/>
              <a:buAutoNum type="arabicPeriod"/>
            </a:pPr>
            <a:endParaRPr lang="nl-NL" sz="1800"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10</a:t>
            </a:fld>
            <a:endParaRPr lang="en-US">
              <a:solidFill>
                <a:srgbClr val="000000"/>
              </a:solidFill>
            </a:endParaRPr>
          </a:p>
        </p:txBody>
      </p:sp>
    </p:spTree>
    <p:extLst>
      <p:ext uri="{BB962C8B-B14F-4D97-AF65-F5344CB8AC3E}">
        <p14:creationId xmlns:p14="http://schemas.microsoft.com/office/powerpoint/2010/main" val="2119897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 Stress and </a:t>
            </a:r>
            <a:r>
              <a:rPr lang="en-US" sz="5400" dirty="0" smtClean="0"/>
              <a:t>ə</a:t>
            </a:r>
            <a:endParaRPr lang="nl-NL" sz="5400" dirty="0"/>
          </a:p>
        </p:txBody>
      </p:sp>
      <p:sp>
        <p:nvSpPr>
          <p:cNvPr id="3" name="Content Placeholder 2"/>
          <p:cNvSpPr>
            <a:spLocks noGrp="1"/>
          </p:cNvSpPr>
          <p:nvPr>
            <p:ph idx="1"/>
          </p:nvPr>
        </p:nvSpPr>
        <p:spPr/>
        <p:txBody>
          <a:bodyPr/>
          <a:lstStyle/>
          <a:p>
            <a:r>
              <a:rPr lang="en-US" sz="2400" dirty="0" smtClean="0"/>
              <a:t>The advent of the internet has been one of the biggest developments in the history of communications technology. </a:t>
            </a:r>
          </a:p>
          <a:p>
            <a:endParaRPr lang="en-US" sz="2400" dirty="0" smtClean="0"/>
          </a:p>
          <a:p>
            <a:r>
              <a:rPr lang="en-US" sz="2400" dirty="0"/>
              <a:t>The </a:t>
            </a:r>
            <a:r>
              <a:rPr lang="en-US" sz="2400" dirty="0">
                <a:solidFill>
                  <a:srgbClr val="00B050"/>
                </a:solidFill>
              </a:rPr>
              <a:t>ad</a:t>
            </a:r>
            <a:r>
              <a:rPr lang="en-US" sz="2400" dirty="0">
                <a:solidFill>
                  <a:schemeClr val="tx1"/>
                </a:solidFill>
              </a:rPr>
              <a:t>vent</a:t>
            </a:r>
            <a:r>
              <a:rPr lang="en-US" sz="2400" dirty="0"/>
              <a:t> of the </a:t>
            </a:r>
            <a:r>
              <a:rPr lang="en-US" sz="2400" dirty="0">
                <a:solidFill>
                  <a:srgbClr val="00B050"/>
                </a:solidFill>
              </a:rPr>
              <a:t>in</a:t>
            </a:r>
            <a:r>
              <a:rPr lang="en-US" sz="2400" dirty="0"/>
              <a:t>ternet has </a:t>
            </a:r>
            <a:r>
              <a:rPr lang="en-US" sz="2400" dirty="0" smtClean="0">
                <a:solidFill>
                  <a:srgbClr val="00B050"/>
                </a:solidFill>
              </a:rPr>
              <a:t>been one</a:t>
            </a:r>
            <a:r>
              <a:rPr lang="en-US" sz="2400" dirty="0" smtClean="0"/>
              <a:t> </a:t>
            </a:r>
            <a:r>
              <a:rPr lang="en-US" sz="2400" dirty="0"/>
              <a:t>of the </a:t>
            </a:r>
            <a:r>
              <a:rPr lang="en-US" sz="2400" dirty="0">
                <a:solidFill>
                  <a:srgbClr val="00B050"/>
                </a:solidFill>
              </a:rPr>
              <a:t>big</a:t>
            </a:r>
            <a:r>
              <a:rPr lang="en-US" sz="2400" dirty="0"/>
              <a:t>gest de</a:t>
            </a:r>
            <a:r>
              <a:rPr lang="en-US" sz="2400" dirty="0">
                <a:solidFill>
                  <a:srgbClr val="00B050"/>
                </a:solidFill>
              </a:rPr>
              <a:t>ve</a:t>
            </a:r>
            <a:r>
              <a:rPr lang="en-US" sz="2400" dirty="0"/>
              <a:t>lopments in the </a:t>
            </a:r>
            <a:r>
              <a:rPr lang="en-US" sz="2400" dirty="0">
                <a:solidFill>
                  <a:srgbClr val="00B050"/>
                </a:solidFill>
              </a:rPr>
              <a:t>his</a:t>
            </a:r>
            <a:r>
              <a:rPr lang="en-US" sz="2400" dirty="0"/>
              <a:t>tory of communi</a:t>
            </a:r>
            <a:r>
              <a:rPr lang="en-US" sz="2400" dirty="0">
                <a:solidFill>
                  <a:srgbClr val="00B050"/>
                </a:solidFill>
              </a:rPr>
              <a:t>ca</a:t>
            </a:r>
            <a:r>
              <a:rPr lang="en-US" sz="2400" dirty="0"/>
              <a:t>tions tech</a:t>
            </a:r>
            <a:r>
              <a:rPr lang="en-US" sz="2400" dirty="0">
                <a:solidFill>
                  <a:srgbClr val="00B050"/>
                </a:solidFill>
              </a:rPr>
              <a:t>no</a:t>
            </a:r>
            <a:r>
              <a:rPr lang="en-US" sz="2400" dirty="0"/>
              <a:t>logy. </a:t>
            </a:r>
          </a:p>
          <a:p>
            <a:endParaRPr lang="en-US" sz="2400" dirty="0" smtClean="0"/>
          </a:p>
          <a:p>
            <a:r>
              <a:rPr lang="en-US" sz="2400" dirty="0"/>
              <a:t>The </a:t>
            </a:r>
            <a:r>
              <a:rPr lang="en-US" sz="2400" dirty="0" err="1" smtClean="0"/>
              <a:t>advənt</a:t>
            </a:r>
            <a:r>
              <a:rPr lang="en-US" sz="2400" dirty="0" smtClean="0"/>
              <a:t> </a:t>
            </a:r>
            <a:r>
              <a:rPr lang="en-US" sz="2400" dirty="0" err="1" smtClean="0"/>
              <a:t>əf</a:t>
            </a:r>
            <a:r>
              <a:rPr lang="en-US" sz="2400" dirty="0" smtClean="0"/>
              <a:t> </a:t>
            </a:r>
            <a:r>
              <a:rPr lang="en-US" sz="2400" dirty="0"/>
              <a:t>the </a:t>
            </a:r>
            <a:r>
              <a:rPr lang="en-US" sz="2400" dirty="0" err="1" smtClean="0"/>
              <a:t>intərnet</a:t>
            </a:r>
            <a:r>
              <a:rPr lang="en-US" sz="2400" dirty="0" smtClean="0"/>
              <a:t> </a:t>
            </a:r>
            <a:r>
              <a:rPr lang="en-US" sz="2400" dirty="0" err="1" smtClean="0"/>
              <a:t>əs</a:t>
            </a:r>
            <a:r>
              <a:rPr lang="en-US" sz="2400" dirty="0" smtClean="0"/>
              <a:t> </a:t>
            </a:r>
            <a:r>
              <a:rPr lang="en-US" sz="2400" dirty="0"/>
              <a:t>been one </a:t>
            </a:r>
            <a:r>
              <a:rPr lang="en-US" sz="2400" dirty="0" err="1" smtClean="0"/>
              <a:t>əf</a:t>
            </a:r>
            <a:r>
              <a:rPr lang="en-US" sz="2400" dirty="0" smtClean="0"/>
              <a:t> </a:t>
            </a:r>
            <a:r>
              <a:rPr lang="en-US" sz="2400" dirty="0"/>
              <a:t>the </a:t>
            </a:r>
            <a:r>
              <a:rPr lang="en-US" sz="2400" dirty="0" err="1" smtClean="0"/>
              <a:t>biggəst</a:t>
            </a:r>
            <a:r>
              <a:rPr lang="en-US" sz="2400" dirty="0" smtClean="0"/>
              <a:t> </a:t>
            </a:r>
            <a:r>
              <a:rPr lang="en-US" sz="2400" dirty="0" err="1" smtClean="0"/>
              <a:t>dəveləpments</a:t>
            </a:r>
            <a:r>
              <a:rPr lang="en-US" sz="2400" dirty="0" smtClean="0"/>
              <a:t> </a:t>
            </a:r>
            <a:r>
              <a:rPr lang="en-US" sz="2400" dirty="0"/>
              <a:t>in </a:t>
            </a:r>
            <a:r>
              <a:rPr lang="en-US" sz="2400" dirty="0" err="1" smtClean="0"/>
              <a:t>thə</a:t>
            </a:r>
            <a:r>
              <a:rPr lang="en-US" sz="2400" dirty="0" smtClean="0"/>
              <a:t> </a:t>
            </a:r>
            <a:r>
              <a:rPr lang="en-US" sz="2400" dirty="0" err="1" smtClean="0"/>
              <a:t>histəry</a:t>
            </a:r>
            <a:r>
              <a:rPr lang="en-US" sz="2400" dirty="0" smtClean="0"/>
              <a:t> </a:t>
            </a:r>
            <a:r>
              <a:rPr lang="en-US" sz="2400" dirty="0" err="1" smtClean="0"/>
              <a:t>əf</a:t>
            </a:r>
            <a:r>
              <a:rPr lang="en-US" sz="2400" dirty="0" smtClean="0"/>
              <a:t> </a:t>
            </a:r>
            <a:r>
              <a:rPr lang="en-US" sz="2400" dirty="0" err="1" smtClean="0"/>
              <a:t>cəmmunicatiəns</a:t>
            </a:r>
            <a:r>
              <a:rPr lang="en-US" sz="2400" dirty="0" smtClean="0"/>
              <a:t> </a:t>
            </a:r>
            <a:r>
              <a:rPr lang="en-US" sz="2400" dirty="0" err="1" smtClean="0"/>
              <a:t>technoləgy</a:t>
            </a:r>
            <a:r>
              <a:rPr lang="en-US" sz="2400" dirty="0"/>
              <a:t>. </a:t>
            </a:r>
          </a:p>
          <a:p>
            <a:endParaRPr lang="nl-NL" sz="2400"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11</a:t>
            </a:fld>
            <a:endParaRPr lang="en-US">
              <a:solidFill>
                <a:srgbClr val="000000"/>
              </a:solidFill>
            </a:endParaRPr>
          </a:p>
        </p:txBody>
      </p:sp>
    </p:spTree>
    <p:extLst>
      <p:ext uri="{BB962C8B-B14F-4D97-AF65-F5344CB8AC3E}">
        <p14:creationId xmlns:p14="http://schemas.microsoft.com/office/powerpoint/2010/main" val="23576121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Pronunciation</a:t>
            </a:r>
            <a:endParaRPr lang="nl-NL" dirty="0"/>
          </a:p>
        </p:txBody>
      </p:sp>
      <p:sp>
        <p:nvSpPr>
          <p:cNvPr id="3" name="Content Placeholder 2"/>
          <p:cNvSpPr>
            <a:spLocks noGrp="1"/>
          </p:cNvSpPr>
          <p:nvPr>
            <p:ph idx="1"/>
          </p:nvPr>
        </p:nvSpPr>
        <p:spPr/>
        <p:txBody>
          <a:bodyPr/>
          <a:lstStyle/>
          <a:p>
            <a:r>
              <a:rPr lang="en-US" sz="3200" dirty="0" smtClean="0"/>
              <a:t>Word stress</a:t>
            </a:r>
          </a:p>
          <a:p>
            <a:r>
              <a:rPr lang="en-US" sz="3200" dirty="0" smtClean="0"/>
              <a:t>Sentence stress</a:t>
            </a:r>
          </a:p>
          <a:p>
            <a:r>
              <a:rPr lang="en-US" sz="3200" dirty="0" smtClean="0"/>
              <a:t>/ə/</a:t>
            </a:r>
          </a:p>
          <a:p>
            <a:r>
              <a:rPr lang="en-US" sz="3200" dirty="0" smtClean="0"/>
              <a:t>Voiced and voiceless sounds</a:t>
            </a:r>
            <a:endParaRPr lang="nl-NL" sz="3200"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12</a:t>
            </a:fld>
            <a:endParaRPr lang="en-US">
              <a:solidFill>
                <a:srgbClr val="000000"/>
              </a:solidFill>
            </a:endParaRPr>
          </a:p>
        </p:txBody>
      </p:sp>
    </p:spTree>
    <p:extLst>
      <p:ext uri="{BB962C8B-B14F-4D97-AF65-F5344CB8AC3E}">
        <p14:creationId xmlns:p14="http://schemas.microsoft.com/office/powerpoint/2010/main" val="12439292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Voiced and Voiceless </a:t>
            </a:r>
            <a:endParaRPr lang="nl-NL" dirty="0"/>
          </a:p>
        </p:txBody>
      </p:sp>
      <p:sp>
        <p:nvSpPr>
          <p:cNvPr id="3" name="Content Placeholder 2"/>
          <p:cNvSpPr>
            <a:spLocks noGrp="1"/>
          </p:cNvSpPr>
          <p:nvPr>
            <p:ph idx="1"/>
          </p:nvPr>
        </p:nvSpPr>
        <p:spPr>
          <a:xfrm>
            <a:off x="1524000" y="1412776"/>
            <a:ext cx="7010400" cy="4607024"/>
          </a:xfrm>
        </p:spPr>
        <p:txBody>
          <a:bodyPr/>
          <a:lstStyle/>
          <a:p>
            <a:r>
              <a:rPr lang="en-US" dirty="0" smtClean="0"/>
              <a:t>Voiced </a:t>
            </a:r>
            <a:r>
              <a:rPr lang="en-US" dirty="0"/>
              <a:t>and voiceless endings</a:t>
            </a:r>
          </a:p>
          <a:p>
            <a:pPr lvl="1"/>
            <a:r>
              <a:rPr lang="en-US" dirty="0"/>
              <a:t>life – live</a:t>
            </a:r>
          </a:p>
          <a:p>
            <a:pPr lvl="1"/>
            <a:r>
              <a:rPr lang="en-US" dirty="0"/>
              <a:t>complaint – </a:t>
            </a:r>
            <a:r>
              <a:rPr lang="en-US" dirty="0" smtClean="0"/>
              <a:t>complained</a:t>
            </a:r>
            <a:endParaRPr lang="en-US" dirty="0"/>
          </a:p>
          <a:p>
            <a:pPr lvl="1"/>
            <a:r>
              <a:rPr lang="en-US" dirty="0"/>
              <a:t>buck – bug</a:t>
            </a:r>
          </a:p>
          <a:p>
            <a:r>
              <a:rPr lang="en-US" dirty="0"/>
              <a:t>Minimal pairs</a:t>
            </a:r>
          </a:p>
          <a:p>
            <a:r>
              <a:rPr lang="en-US" dirty="0" smtClean="0"/>
              <a:t>Voiced and voiceless initials</a:t>
            </a:r>
          </a:p>
          <a:p>
            <a:pPr lvl="1"/>
            <a:r>
              <a:rPr lang="en-US" dirty="0" smtClean="0"/>
              <a:t>fine – vine</a:t>
            </a:r>
          </a:p>
          <a:p>
            <a:pPr lvl="1"/>
            <a:r>
              <a:rPr lang="en-US" dirty="0" smtClean="0"/>
              <a:t>tad – dad</a:t>
            </a:r>
          </a:p>
          <a:p>
            <a:pPr lvl="1"/>
            <a:r>
              <a:rPr lang="en-US" dirty="0" smtClean="0"/>
              <a:t>class - glass</a:t>
            </a:r>
          </a:p>
          <a:p>
            <a:endParaRPr lang="en-US" dirty="0" smtClean="0"/>
          </a:p>
          <a:p>
            <a:pPr marL="457200" lvl="1" indent="0">
              <a:buNone/>
            </a:pPr>
            <a:endParaRPr lang="en-US" dirty="0"/>
          </a:p>
          <a:p>
            <a:pPr marL="457200" lvl="1" indent="0">
              <a:buNone/>
            </a:pPr>
            <a:endParaRPr lang="en-US" dirty="0" smtClean="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val="3424597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nl-NL" dirty="0"/>
          </a:p>
        </p:txBody>
      </p:sp>
      <p:sp>
        <p:nvSpPr>
          <p:cNvPr id="3" name="Content Placeholder 2"/>
          <p:cNvSpPr>
            <a:spLocks noGrp="1"/>
          </p:cNvSpPr>
          <p:nvPr>
            <p:ph idx="1"/>
          </p:nvPr>
        </p:nvSpPr>
        <p:spPr>
          <a:xfrm>
            <a:off x="1524000" y="1484784"/>
            <a:ext cx="7010400" cy="4968552"/>
          </a:xfrm>
        </p:spPr>
        <p:txBody>
          <a:bodyPr/>
          <a:lstStyle/>
          <a:p>
            <a:r>
              <a:rPr lang="en-US" sz="2400" dirty="0" smtClean="0"/>
              <a:t>How does the internet influence your lives?</a:t>
            </a:r>
          </a:p>
          <a:p>
            <a:r>
              <a:rPr lang="en-US" sz="2400" dirty="0" smtClean="0"/>
              <a:t>The internet gives access to a hive of information and commercial services that were previously unavailable. This is an advantage to internet users. Discuss.</a:t>
            </a:r>
          </a:p>
          <a:p>
            <a:r>
              <a:rPr lang="en-US" sz="2400" dirty="0" smtClean="0"/>
              <a:t>Do you think the internet has strengthened of weakened the social bonds between individuals? Discuss.</a:t>
            </a:r>
          </a:p>
          <a:p>
            <a:r>
              <a:rPr lang="en-US" sz="2400" dirty="0" smtClean="0"/>
              <a:t>Do you think that face-to-face communication will be replaced by electronic communication in the future? Discuss.</a:t>
            </a:r>
          </a:p>
          <a:p>
            <a:r>
              <a:rPr lang="en-US" sz="2400" dirty="0" smtClean="0"/>
              <a:t>What internet developments do you see happening in the future?</a:t>
            </a:r>
          </a:p>
          <a:p>
            <a:endParaRPr lang="en-US" sz="2400" dirty="0" smtClean="0"/>
          </a:p>
          <a:p>
            <a:endParaRPr lang="en-US" sz="2400" dirty="0" smtClean="0"/>
          </a:p>
          <a:p>
            <a:endParaRPr lang="en-US" sz="2400" dirty="0" smtClean="0"/>
          </a:p>
          <a:p>
            <a:endParaRPr lang="en-US" sz="2400" dirty="0" smtClean="0"/>
          </a:p>
          <a:p>
            <a:pPr marL="0" indent="0">
              <a:buNone/>
            </a:pPr>
            <a:endParaRPr lang="nl-NL" sz="2400"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686003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13</a:t>
            </a:r>
            <a:endParaRPr lang="nl-NL" dirty="0"/>
          </a:p>
        </p:txBody>
      </p:sp>
      <p:sp>
        <p:nvSpPr>
          <p:cNvPr id="3" name="Content Placeholder 2"/>
          <p:cNvSpPr>
            <a:spLocks noGrp="1"/>
          </p:cNvSpPr>
          <p:nvPr>
            <p:ph idx="1"/>
          </p:nvPr>
        </p:nvSpPr>
        <p:spPr/>
        <p:txBody>
          <a:bodyPr/>
          <a:lstStyle/>
          <a:p>
            <a:r>
              <a:rPr lang="en-US" dirty="0" smtClean="0"/>
              <a:t>Final test: Grammar and Vocabulary 6-10, Word List 6-10, pronunciation</a:t>
            </a:r>
          </a:p>
          <a:p>
            <a:r>
              <a:rPr lang="en-US" dirty="0" smtClean="0"/>
              <a:t>WA3: feedback</a:t>
            </a:r>
          </a:p>
          <a:p>
            <a:pPr marL="0" indent="0">
              <a:buNone/>
            </a:pPr>
            <a:endParaRPr lang="nl-NL"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val="2680044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1619672" y="1844824"/>
            <a:ext cx="7010400" cy="4114800"/>
          </a:xfrm>
        </p:spPr>
        <p:txBody>
          <a:bodyPr/>
          <a:lstStyle/>
          <a:p>
            <a:r>
              <a:rPr lang="en-US" dirty="0" smtClean="0"/>
              <a:t>Respecting basic human rights should be t</a:t>
            </a:r>
            <a:r>
              <a:rPr lang="en-US" b="1" dirty="0" smtClean="0"/>
              <a:t>he leading driving force</a:t>
            </a:r>
            <a:r>
              <a:rPr lang="en-US" dirty="0" smtClean="0"/>
              <a:t>.(Good paraphrasing)</a:t>
            </a:r>
          </a:p>
          <a:p>
            <a:r>
              <a:rPr lang="en-US" dirty="0" smtClean="0"/>
              <a:t>In a word, it can be stated that for international companies social responsibilities </a:t>
            </a:r>
            <a:r>
              <a:rPr lang="en-US" b="1" dirty="0" smtClean="0"/>
              <a:t>should take precedence over profits. (no “I”)</a:t>
            </a:r>
          </a:p>
          <a:p>
            <a:r>
              <a:rPr lang="en-US" dirty="0" smtClean="0"/>
              <a:t>In this essay the priority of international companies was discussed. (no “I”)</a:t>
            </a:r>
          </a:p>
          <a:p>
            <a:r>
              <a:rPr lang="en-US" dirty="0" smtClean="0"/>
              <a:t>Moreover, a focus on </a:t>
            </a:r>
            <a:r>
              <a:rPr lang="en-US" dirty="0" err="1" smtClean="0"/>
              <a:t>rasing</a:t>
            </a:r>
            <a:r>
              <a:rPr lang="en-US" dirty="0" smtClean="0"/>
              <a:t> the company’s capital is the primary goal of business. (Good paraphrasing)</a:t>
            </a:r>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2</a:t>
            </a:fld>
            <a:endParaRPr lang="en-US">
              <a:solidFill>
                <a:srgbClr val="000000"/>
              </a:solidFill>
            </a:endParaRPr>
          </a:p>
        </p:txBody>
      </p:sp>
    </p:spTree>
    <p:extLst>
      <p:ext uri="{BB962C8B-B14F-4D97-AF65-F5344CB8AC3E}">
        <p14:creationId xmlns:p14="http://schemas.microsoft.com/office/powerpoint/2010/main" val="1114421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Correction Exercise</a:t>
            </a:r>
            <a:endParaRPr lang="en-GB" dirty="0"/>
          </a:p>
        </p:txBody>
      </p:sp>
      <p:sp>
        <p:nvSpPr>
          <p:cNvPr id="3" name="Content Placeholder 2"/>
          <p:cNvSpPr>
            <a:spLocks noGrp="1"/>
          </p:cNvSpPr>
          <p:nvPr>
            <p:ph idx="1"/>
          </p:nvPr>
        </p:nvSpPr>
        <p:spPr>
          <a:xfrm>
            <a:off x="251520" y="1268760"/>
            <a:ext cx="8282880" cy="4751040"/>
          </a:xfrm>
        </p:spPr>
        <p:txBody>
          <a:bodyPr/>
          <a:lstStyle/>
          <a:p>
            <a:pPr marL="514350" indent="-514350">
              <a:buAutoNum type="arabicPeriod"/>
            </a:pPr>
            <a:endParaRPr lang="en-US" dirty="0" smtClean="0"/>
          </a:p>
          <a:p>
            <a:pPr marL="514350" indent="-514350">
              <a:buAutoNum type="arabicPeriod"/>
            </a:pPr>
            <a:r>
              <a:rPr lang="en-US" dirty="0" smtClean="0"/>
              <a:t>In this essay it has been discussed to what extent…/It can be argues that…</a:t>
            </a:r>
          </a:p>
          <a:p>
            <a:pPr marL="514350" indent="-514350">
              <a:buAutoNum type="arabicPeriod"/>
            </a:pPr>
            <a:r>
              <a:rPr lang="en-US" dirty="0" smtClean="0"/>
              <a:t>It can, also be seen from an economic point of view as well.</a:t>
            </a:r>
          </a:p>
          <a:p>
            <a:pPr marL="514350" indent="-514350">
              <a:buAutoNum type="arabicPeriod"/>
            </a:pPr>
            <a:r>
              <a:rPr lang="en-US" dirty="0" smtClean="0"/>
              <a:t>It not only helps to improve their reputation and prevent corruption scandals, it also…</a:t>
            </a:r>
          </a:p>
          <a:p>
            <a:pPr marL="514350" indent="-514350">
              <a:buAutoNum type="arabicPeriod"/>
            </a:pPr>
            <a:r>
              <a:rPr lang="en-US" dirty="0" smtClean="0"/>
              <a:t>Both negative scenarios can seriously affect a companies image. </a:t>
            </a:r>
          </a:p>
          <a:p>
            <a:pPr marL="514350" indent="-514350">
              <a:buFont typeface="Wingdings" pitchFamily="2" charset="2"/>
              <a:buAutoNum type="arabicPeriod"/>
            </a:pPr>
            <a:r>
              <a:rPr lang="en-US" dirty="0" smtClean="0"/>
              <a:t> </a:t>
            </a:r>
            <a:r>
              <a:rPr lang="en-US" dirty="0"/>
              <a:t>Overall </a:t>
            </a:r>
            <a:r>
              <a:rPr lang="en-US" dirty="0" smtClean="0"/>
              <a:t>then </a:t>
            </a:r>
            <a:r>
              <a:rPr lang="en-US" dirty="0"/>
              <a:t>I would </a:t>
            </a:r>
            <a:r>
              <a:rPr lang="en-US" dirty="0" smtClean="0"/>
              <a:t>claim </a:t>
            </a:r>
            <a:r>
              <a:rPr lang="en-US" dirty="0"/>
              <a:t>that </a:t>
            </a:r>
            <a:r>
              <a:rPr lang="en-US" dirty="0" smtClean="0"/>
              <a:t>social responsibility </a:t>
            </a:r>
            <a:r>
              <a:rPr lang="en-US" dirty="0"/>
              <a:t>is more </a:t>
            </a:r>
            <a:r>
              <a:rPr lang="en-US" dirty="0" smtClean="0"/>
              <a:t>important </a:t>
            </a:r>
            <a:r>
              <a:rPr lang="en-US" dirty="0"/>
              <a:t>than profits</a:t>
            </a:r>
            <a:r>
              <a:rPr lang="en-US" dirty="0" smtClean="0"/>
              <a:t>.</a:t>
            </a:r>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3</a:t>
            </a:fld>
            <a:endParaRPr lang="en-US">
              <a:solidFill>
                <a:srgbClr val="000000"/>
              </a:solidFill>
            </a:endParaRPr>
          </a:p>
        </p:txBody>
      </p:sp>
    </p:spTree>
    <p:extLst>
      <p:ext uri="{BB962C8B-B14F-4D97-AF65-F5344CB8AC3E}">
        <p14:creationId xmlns:p14="http://schemas.microsoft.com/office/powerpoint/2010/main" val="3304469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US" dirty="0" smtClean="0"/>
              <a:t>6. It is without a doubt that basic </a:t>
            </a:r>
            <a:r>
              <a:rPr lang="en-US" dirty="0"/>
              <a:t>human </a:t>
            </a:r>
            <a:r>
              <a:rPr lang="en-US" dirty="0" smtClean="0"/>
              <a:t>rights </a:t>
            </a:r>
            <a:r>
              <a:rPr lang="en-US" dirty="0"/>
              <a:t>are more important than the benefits of companies (a/</a:t>
            </a:r>
            <a:r>
              <a:rPr lang="en-US" dirty="0" err="1"/>
              <a:t>st</a:t>
            </a:r>
            <a:r>
              <a:rPr lang="en-US" dirty="0"/>
              <a:t>)</a:t>
            </a:r>
            <a:endParaRPr lang="en-GB" dirty="0"/>
          </a:p>
          <a:p>
            <a:pPr marL="0" indent="0">
              <a:buNone/>
            </a:pPr>
            <a:r>
              <a:rPr lang="en-US" dirty="0" smtClean="0"/>
              <a:t>7. This may lead to an increase in profits.</a:t>
            </a:r>
          </a:p>
          <a:p>
            <a:pPr marL="0" indent="0">
              <a:buNone/>
            </a:pPr>
            <a:r>
              <a:rPr lang="en-US" dirty="0" smtClean="0"/>
              <a:t>8. In addition, these people think that shareholders are the most important party.</a:t>
            </a:r>
            <a:endParaRPr lang="en-GB"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4</a:t>
            </a:fld>
            <a:endParaRPr lang="en-US">
              <a:solidFill>
                <a:srgbClr val="000000"/>
              </a:solidFill>
            </a:endParaRPr>
          </a:p>
        </p:txBody>
      </p:sp>
    </p:spTree>
    <p:extLst>
      <p:ext uri="{BB962C8B-B14F-4D97-AF65-F5344CB8AC3E}">
        <p14:creationId xmlns:p14="http://schemas.microsoft.com/office/powerpoint/2010/main" val="3558344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What is passive voice?</a:t>
            </a:r>
            <a:br>
              <a:rPr lang="en-US" sz="4400" b="1" dirty="0"/>
            </a:br>
            <a:endParaRPr lang="nl-NL" dirty="0"/>
          </a:p>
        </p:txBody>
      </p:sp>
      <p:sp>
        <p:nvSpPr>
          <p:cNvPr id="3" name="Content Placeholder 2"/>
          <p:cNvSpPr>
            <a:spLocks noGrp="1"/>
          </p:cNvSpPr>
          <p:nvPr>
            <p:ph idx="1"/>
          </p:nvPr>
        </p:nvSpPr>
        <p:spPr/>
        <p:txBody>
          <a:bodyPr/>
          <a:lstStyle/>
          <a:p>
            <a:pPr marL="0" indent="0">
              <a:buNone/>
            </a:pPr>
            <a:r>
              <a:rPr lang="en-US" sz="1800" dirty="0" smtClean="0"/>
              <a:t>In </a:t>
            </a:r>
            <a:r>
              <a:rPr lang="en-US" sz="1800" dirty="0"/>
              <a:t>English, all sentences are in either "active" or "passive" voice:</a:t>
            </a:r>
          </a:p>
          <a:p>
            <a:r>
              <a:rPr lang="en-US" sz="1800" b="1" dirty="0"/>
              <a:t>active:</a:t>
            </a:r>
            <a:r>
              <a:rPr lang="en-US" sz="1800" dirty="0"/>
              <a:t> </a:t>
            </a:r>
            <a:r>
              <a:rPr lang="en-US" sz="1800" u="sng" dirty="0"/>
              <a:t>Werner Heisenberg</a:t>
            </a:r>
            <a:r>
              <a:rPr lang="en-US" sz="1800" dirty="0"/>
              <a:t> formulated the uncertainty principle in 1927.</a:t>
            </a:r>
          </a:p>
          <a:p>
            <a:r>
              <a:rPr lang="en-US" sz="1800" b="1" dirty="0"/>
              <a:t>passive:</a:t>
            </a:r>
            <a:r>
              <a:rPr lang="en-US" sz="1800" dirty="0"/>
              <a:t> The uncertainty principle was formulated by </a:t>
            </a:r>
            <a:r>
              <a:rPr lang="en-US" sz="1800" u="sng" dirty="0"/>
              <a:t>Werner Heisenberg</a:t>
            </a:r>
            <a:r>
              <a:rPr lang="en-US" sz="1800" dirty="0"/>
              <a:t> in 1927.</a:t>
            </a:r>
          </a:p>
          <a:p>
            <a:pPr marL="0" indent="0">
              <a:buNone/>
            </a:pPr>
            <a:r>
              <a:rPr lang="en-US" sz="1800" dirty="0"/>
              <a:t>In an active sentence, the person or thing responsible for the action in the sentence comes first. In a passive sentence, the person or thing acted on comes first, and the actor is added at the end, introduced with the preposition "by." The passive form of the verb is signaled by a form of "to be": in the sentence above, "was formulated" is in passive voice while "formulated" is in active.</a:t>
            </a:r>
          </a:p>
          <a:p>
            <a:pPr marL="0" indent="0">
              <a:buNone/>
            </a:pPr>
            <a:endParaRPr lang="en-US" sz="1800" dirty="0" smtClean="0"/>
          </a:p>
          <a:p>
            <a:pPr marL="0" indent="0">
              <a:buNone/>
            </a:pPr>
            <a:r>
              <a:rPr lang="en-US" sz="1800" dirty="0" smtClean="0"/>
              <a:t>In </a:t>
            </a:r>
            <a:r>
              <a:rPr lang="en-US" sz="1800" dirty="0"/>
              <a:t>a passive sentence, we often omit the actor completely:</a:t>
            </a:r>
          </a:p>
          <a:p>
            <a:r>
              <a:rPr lang="en-US" sz="1800" dirty="0"/>
              <a:t> </a:t>
            </a:r>
            <a:r>
              <a:rPr lang="en-US" sz="1800" dirty="0" smtClean="0"/>
              <a:t>  The </a:t>
            </a:r>
            <a:r>
              <a:rPr lang="en-US" sz="1800" dirty="0"/>
              <a:t>uncertainty principle was formulated in 1927.</a:t>
            </a:r>
          </a:p>
          <a:p>
            <a:endParaRPr lang="nl-NL"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5</a:t>
            </a:fld>
            <a:endParaRPr lang="en-US">
              <a:solidFill>
                <a:srgbClr val="000000"/>
              </a:solidFill>
            </a:endParaRPr>
          </a:p>
        </p:txBody>
      </p:sp>
    </p:spTree>
    <p:extLst>
      <p:ext uri="{BB962C8B-B14F-4D97-AF65-F5344CB8AC3E}">
        <p14:creationId xmlns:p14="http://schemas.microsoft.com/office/powerpoint/2010/main" val="2002000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t/>
            </a:r>
            <a:br>
              <a:rPr lang="en-US" sz="4400" b="1" dirty="0" smtClean="0"/>
            </a:br>
            <a:r>
              <a:rPr lang="en-US" sz="4400" b="1" dirty="0" smtClean="0"/>
              <a:t>When </a:t>
            </a:r>
            <a:r>
              <a:rPr lang="en-US" sz="4400" b="1" dirty="0"/>
              <a:t>do I use passive voice?</a:t>
            </a:r>
            <a:br>
              <a:rPr lang="en-US" sz="4400" b="1" dirty="0"/>
            </a:br>
            <a:endParaRPr lang="nl-NL" dirty="0"/>
          </a:p>
        </p:txBody>
      </p:sp>
      <p:sp>
        <p:nvSpPr>
          <p:cNvPr id="3" name="Content Placeholder 2"/>
          <p:cNvSpPr>
            <a:spLocks noGrp="1"/>
          </p:cNvSpPr>
          <p:nvPr>
            <p:ph idx="1"/>
          </p:nvPr>
        </p:nvSpPr>
        <p:spPr/>
        <p:txBody>
          <a:bodyPr/>
          <a:lstStyle/>
          <a:p>
            <a:r>
              <a:rPr lang="en-US" sz="1600" dirty="0" smtClean="0"/>
              <a:t>In </a:t>
            </a:r>
            <a:r>
              <a:rPr lang="en-US" sz="1600" dirty="0"/>
              <a:t>some sentences, passive voice can be perfectly acceptable. You might use it in the following cases:</a:t>
            </a:r>
          </a:p>
          <a:p>
            <a:r>
              <a:rPr lang="en-US" sz="1600" dirty="0">
                <a:solidFill>
                  <a:srgbClr val="00B050"/>
                </a:solidFill>
              </a:rPr>
              <a:t>The actor is unknown</a:t>
            </a:r>
            <a:r>
              <a:rPr lang="en-US" sz="1600" dirty="0" smtClean="0"/>
              <a:t>: The </a:t>
            </a:r>
            <a:r>
              <a:rPr lang="en-US" sz="1600" dirty="0"/>
              <a:t>cave paintings of Lascaux were made in the Upper Old Stone Age. [We don't know who made them.]</a:t>
            </a:r>
          </a:p>
          <a:p>
            <a:r>
              <a:rPr lang="en-US" sz="1600" dirty="0">
                <a:solidFill>
                  <a:srgbClr val="00B050"/>
                </a:solidFill>
              </a:rPr>
              <a:t>The actor is </a:t>
            </a:r>
            <a:r>
              <a:rPr lang="en-US" sz="1600" dirty="0" smtClean="0">
                <a:solidFill>
                  <a:srgbClr val="00B050"/>
                </a:solidFill>
              </a:rPr>
              <a:t>irrelevant</a:t>
            </a:r>
            <a:r>
              <a:rPr lang="en-US" sz="1600" dirty="0" smtClean="0"/>
              <a:t>: An </a:t>
            </a:r>
            <a:r>
              <a:rPr lang="en-US" sz="1600" dirty="0"/>
              <a:t>experimental solar power plant will be built in the Australian desert. [We are not interested in who is building it.]</a:t>
            </a:r>
          </a:p>
          <a:p>
            <a:r>
              <a:rPr lang="en-US" sz="1600" dirty="0">
                <a:solidFill>
                  <a:srgbClr val="00B050"/>
                </a:solidFill>
              </a:rPr>
              <a:t>You want to be vague about who is responsible</a:t>
            </a:r>
            <a:r>
              <a:rPr lang="en-US" sz="1600" dirty="0" smtClean="0"/>
              <a:t>: Mistakes </a:t>
            </a:r>
            <a:r>
              <a:rPr lang="en-US" sz="1600" dirty="0"/>
              <a:t>were made. [Common in bureaucratic writing!]</a:t>
            </a:r>
          </a:p>
          <a:p>
            <a:r>
              <a:rPr lang="en-US" sz="1600" dirty="0">
                <a:solidFill>
                  <a:srgbClr val="00B050"/>
                </a:solidFill>
              </a:rPr>
              <a:t>You are talking about a general </a:t>
            </a:r>
            <a:r>
              <a:rPr lang="en-US" sz="1600" dirty="0" smtClean="0">
                <a:solidFill>
                  <a:srgbClr val="00B050"/>
                </a:solidFill>
              </a:rPr>
              <a:t>truth</a:t>
            </a:r>
            <a:r>
              <a:rPr lang="en-US" sz="1600" dirty="0" smtClean="0"/>
              <a:t>: Rules </a:t>
            </a:r>
            <a:r>
              <a:rPr lang="en-US" sz="1600" dirty="0"/>
              <a:t>are made to be broken. [By whomever, whenever.]</a:t>
            </a:r>
          </a:p>
          <a:p>
            <a:r>
              <a:rPr lang="en-US" sz="1600" dirty="0">
                <a:solidFill>
                  <a:srgbClr val="00B050"/>
                </a:solidFill>
              </a:rPr>
              <a:t>You want to emphasize the person or thing acted on. For example, it may be your main topic</a:t>
            </a:r>
            <a:r>
              <a:rPr lang="en-US" sz="1600" dirty="0" smtClean="0"/>
              <a:t>: </a:t>
            </a:r>
            <a:r>
              <a:rPr lang="en-US" sz="1600" u="sng" dirty="0" smtClean="0"/>
              <a:t>Insulin</a:t>
            </a:r>
            <a:r>
              <a:rPr lang="en-US" sz="1600" dirty="0" smtClean="0"/>
              <a:t> </a:t>
            </a:r>
            <a:r>
              <a:rPr lang="en-US" sz="1600" dirty="0"/>
              <a:t>was first discovered in 1921 by researchers at the University of Toronto. It is still the only treatment available for diabetes.</a:t>
            </a:r>
          </a:p>
          <a:p>
            <a:endParaRPr lang="nl-NL"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6</a:t>
            </a:fld>
            <a:endParaRPr lang="en-US">
              <a:solidFill>
                <a:srgbClr val="000000"/>
              </a:solidFill>
            </a:endParaRPr>
          </a:p>
        </p:txBody>
      </p:sp>
    </p:spTree>
    <p:extLst>
      <p:ext uri="{BB962C8B-B14F-4D97-AF65-F5344CB8AC3E}">
        <p14:creationId xmlns:p14="http://schemas.microsoft.com/office/powerpoint/2010/main" val="1893959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When do I use passive voice?</a:t>
            </a:r>
            <a:endParaRPr lang="nl-NL" dirty="0"/>
          </a:p>
        </p:txBody>
      </p:sp>
      <p:sp>
        <p:nvSpPr>
          <p:cNvPr id="3" name="Content Placeholder 2"/>
          <p:cNvSpPr>
            <a:spLocks noGrp="1"/>
          </p:cNvSpPr>
          <p:nvPr>
            <p:ph idx="1"/>
          </p:nvPr>
        </p:nvSpPr>
        <p:spPr>
          <a:xfrm>
            <a:off x="107504" y="1628800"/>
            <a:ext cx="8856984" cy="5229200"/>
          </a:xfrm>
        </p:spPr>
        <p:txBody>
          <a:bodyPr/>
          <a:lstStyle/>
          <a:p>
            <a:pPr marL="0" indent="0">
              <a:buNone/>
            </a:pPr>
            <a:r>
              <a:rPr lang="en-US" sz="2000" dirty="0" smtClean="0">
                <a:solidFill>
                  <a:srgbClr val="00B050"/>
                </a:solidFill>
              </a:rPr>
              <a:t>Passive </a:t>
            </a:r>
            <a:r>
              <a:rPr lang="en-US" sz="2000" dirty="0">
                <a:solidFill>
                  <a:srgbClr val="00B050"/>
                </a:solidFill>
              </a:rPr>
              <a:t>voice </a:t>
            </a:r>
            <a:r>
              <a:rPr lang="en-US" sz="2000" dirty="0"/>
              <a:t>is often </a:t>
            </a:r>
            <a:r>
              <a:rPr lang="en-US" sz="2000" dirty="0">
                <a:solidFill>
                  <a:srgbClr val="00B050"/>
                </a:solidFill>
              </a:rPr>
              <a:t>preferred in lab reports and scientific research papers</a:t>
            </a:r>
            <a:r>
              <a:rPr lang="en-US" sz="2000" dirty="0"/>
              <a:t>, most notably in the </a:t>
            </a:r>
            <a:r>
              <a:rPr lang="en-US" sz="2000" dirty="0">
                <a:solidFill>
                  <a:srgbClr val="00B050"/>
                </a:solidFill>
              </a:rPr>
              <a:t>Materials and Methods section</a:t>
            </a:r>
            <a:r>
              <a:rPr lang="en-US" sz="2000" dirty="0" smtClean="0"/>
              <a:t>:</a:t>
            </a:r>
          </a:p>
          <a:p>
            <a:pPr marL="0" indent="0">
              <a:buNone/>
            </a:pPr>
            <a:endParaRPr lang="en-US" sz="2000" dirty="0"/>
          </a:p>
          <a:p>
            <a:r>
              <a:rPr lang="en-US" sz="2000" dirty="0"/>
              <a:t>The sodium hydroxide was dissolved in water. This solution was then titrated with hydrochloric acid</a:t>
            </a:r>
            <a:r>
              <a:rPr lang="en-US" sz="2000" dirty="0" smtClean="0"/>
              <a:t>.</a:t>
            </a:r>
          </a:p>
          <a:p>
            <a:pPr marL="0" indent="0">
              <a:buNone/>
            </a:pPr>
            <a:endParaRPr lang="en-US" sz="2000" dirty="0" smtClean="0">
              <a:solidFill>
                <a:srgbClr val="00B050"/>
              </a:solidFill>
            </a:endParaRPr>
          </a:p>
          <a:p>
            <a:pPr marL="0" indent="0">
              <a:buNone/>
            </a:pPr>
            <a:r>
              <a:rPr lang="en-US" sz="2000" dirty="0" smtClean="0">
                <a:solidFill>
                  <a:srgbClr val="00B050"/>
                </a:solidFill>
              </a:rPr>
              <a:t>The </a:t>
            </a:r>
            <a:r>
              <a:rPr lang="en-US" sz="2000" dirty="0">
                <a:solidFill>
                  <a:srgbClr val="00B050"/>
                </a:solidFill>
              </a:rPr>
              <a:t>passive voice places the emphasis on your experiment rather than on you</a:t>
            </a:r>
            <a:r>
              <a:rPr lang="en-US" sz="2000" dirty="0"/>
              <a:t>.</a:t>
            </a:r>
          </a:p>
          <a:p>
            <a:pPr marL="0" indent="0">
              <a:buNone/>
            </a:pPr>
            <a:endParaRPr lang="en-US" sz="2000" dirty="0" smtClean="0"/>
          </a:p>
          <a:p>
            <a:pPr marL="0" indent="0">
              <a:buNone/>
            </a:pPr>
            <a:r>
              <a:rPr lang="en-US" sz="2000" dirty="0" smtClean="0"/>
              <a:t>Note</a:t>
            </a:r>
            <a:r>
              <a:rPr lang="en-US" sz="2000" dirty="0"/>
              <a:t>: </a:t>
            </a:r>
            <a:r>
              <a:rPr lang="en-US" sz="2000" dirty="0">
                <a:solidFill>
                  <a:srgbClr val="00B050"/>
                </a:solidFill>
              </a:rPr>
              <a:t>Over the past several years, there has been a movement within many science disciplines away from passive voice</a:t>
            </a:r>
            <a:r>
              <a:rPr lang="en-US" sz="2000" dirty="0"/>
              <a:t>. Scientists often now prefer active voice in most parts of their published reports, even occasionally using the subject "we" in the Materials and Methods section. </a:t>
            </a:r>
            <a:r>
              <a:rPr lang="en-US" sz="2000" dirty="0">
                <a:solidFill>
                  <a:srgbClr val="00B050"/>
                </a:solidFill>
              </a:rPr>
              <a:t>Check with your instructor or TA whether you can use the first person "I" or "we" in your lab reports to help avoid the passive</a:t>
            </a:r>
            <a:r>
              <a:rPr lang="en-US" sz="2000" dirty="0"/>
              <a:t>.</a:t>
            </a:r>
          </a:p>
          <a:p>
            <a:pPr marL="0" indent="0">
              <a:buNone/>
            </a:pPr>
            <a:endParaRPr lang="nl-NL"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7</a:t>
            </a:fld>
            <a:endParaRPr lang="en-US">
              <a:solidFill>
                <a:srgbClr val="000000"/>
              </a:solidFill>
            </a:endParaRPr>
          </a:p>
        </p:txBody>
      </p:sp>
    </p:spTree>
    <p:extLst>
      <p:ext uri="{BB962C8B-B14F-4D97-AF65-F5344CB8AC3E}">
        <p14:creationId xmlns:p14="http://schemas.microsoft.com/office/powerpoint/2010/main" val="2165584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t/>
            </a:r>
            <a:br>
              <a:rPr lang="en-US" sz="4400" b="1" dirty="0" smtClean="0"/>
            </a:br>
            <a:r>
              <a:rPr lang="en-US" sz="4400" b="1" dirty="0" smtClean="0"/>
              <a:t>When </a:t>
            </a:r>
            <a:r>
              <a:rPr lang="en-US" sz="4400" b="1" dirty="0"/>
              <a:t>should I avoid passive voice?</a:t>
            </a:r>
            <a:br>
              <a:rPr lang="en-US" sz="4400" b="1" dirty="0"/>
            </a:br>
            <a:endParaRPr lang="nl-NL" dirty="0"/>
          </a:p>
        </p:txBody>
      </p:sp>
      <p:sp>
        <p:nvSpPr>
          <p:cNvPr id="3" name="Content Placeholder 2"/>
          <p:cNvSpPr>
            <a:spLocks noGrp="1"/>
          </p:cNvSpPr>
          <p:nvPr>
            <p:ph idx="1"/>
          </p:nvPr>
        </p:nvSpPr>
        <p:spPr>
          <a:xfrm>
            <a:off x="1524000" y="1628800"/>
            <a:ext cx="7010400" cy="4391000"/>
          </a:xfrm>
        </p:spPr>
        <p:txBody>
          <a:bodyPr/>
          <a:lstStyle/>
          <a:p>
            <a:pPr marL="0" indent="0">
              <a:buNone/>
            </a:pPr>
            <a:r>
              <a:rPr lang="en-US" sz="1600" dirty="0" smtClean="0"/>
              <a:t>1) Passive </a:t>
            </a:r>
            <a:r>
              <a:rPr lang="en-US" sz="1600" dirty="0"/>
              <a:t>sentences can </a:t>
            </a:r>
            <a:r>
              <a:rPr lang="en-US" sz="1600" dirty="0" smtClean="0"/>
              <a:t>be </a:t>
            </a:r>
            <a:r>
              <a:rPr lang="en-US" sz="1600" dirty="0">
                <a:solidFill>
                  <a:srgbClr val="00B050"/>
                </a:solidFill>
              </a:rPr>
              <a:t>vague about who is responsible for the action</a:t>
            </a:r>
            <a:r>
              <a:rPr lang="en-US" sz="1600" dirty="0"/>
              <a:t>:</a:t>
            </a:r>
          </a:p>
          <a:p>
            <a:r>
              <a:rPr lang="en-US" sz="1600" dirty="0"/>
              <a:t>Both Othello and </a:t>
            </a:r>
            <a:r>
              <a:rPr lang="en-US" sz="1600" dirty="0" err="1"/>
              <a:t>Iago</a:t>
            </a:r>
            <a:r>
              <a:rPr lang="en-US" sz="1600" dirty="0"/>
              <a:t> desire Desdemona. She </a:t>
            </a:r>
            <a:r>
              <a:rPr lang="en-US" sz="1600" u="sng" dirty="0"/>
              <a:t>is courted.</a:t>
            </a:r>
            <a:r>
              <a:rPr lang="en-US" sz="1600" dirty="0"/>
              <a:t> [Who courts Desdemona? Othello? </a:t>
            </a:r>
            <a:r>
              <a:rPr lang="en-US" sz="1600" dirty="0" err="1"/>
              <a:t>Iago</a:t>
            </a:r>
            <a:r>
              <a:rPr lang="en-US" sz="1600" dirty="0"/>
              <a:t>? Both of them?]</a:t>
            </a:r>
          </a:p>
          <a:p>
            <a:pPr marL="0" indent="0">
              <a:buNone/>
            </a:pPr>
            <a:r>
              <a:rPr lang="en-US" sz="1600" dirty="0" smtClean="0"/>
              <a:t>2) Academic </a:t>
            </a:r>
            <a:r>
              <a:rPr lang="en-US" sz="1600" dirty="0"/>
              <a:t>writing often focuses on differences between the ideas of different researchers, or between your own ideas and those of the researchers you are discussing. Too many passive sentences can </a:t>
            </a:r>
            <a:r>
              <a:rPr lang="en-US" sz="1600" dirty="0">
                <a:solidFill>
                  <a:srgbClr val="00B050"/>
                </a:solidFill>
              </a:rPr>
              <a:t>create confusion</a:t>
            </a:r>
            <a:r>
              <a:rPr lang="en-US" sz="1600" dirty="0"/>
              <a:t>:</a:t>
            </a:r>
          </a:p>
          <a:p>
            <a:r>
              <a:rPr lang="en-US" sz="1600" dirty="0"/>
              <a:t>Research </a:t>
            </a:r>
            <a:r>
              <a:rPr lang="en-US" sz="1600" u="sng" dirty="0"/>
              <a:t>has been done</a:t>
            </a:r>
            <a:r>
              <a:rPr lang="en-US" sz="1600" dirty="0"/>
              <a:t> to discredit this theory. [Who did the research? You? Your professor? Another author?]</a:t>
            </a:r>
          </a:p>
          <a:p>
            <a:pPr marL="0" indent="0">
              <a:buNone/>
            </a:pPr>
            <a:r>
              <a:rPr lang="en-US" sz="1600" dirty="0"/>
              <a:t>Some students use passive sentences to hide holes in their research:</a:t>
            </a:r>
          </a:p>
          <a:p>
            <a:r>
              <a:rPr lang="en-US" sz="1600" dirty="0"/>
              <a:t>The telephone </a:t>
            </a:r>
            <a:r>
              <a:rPr lang="en-US" sz="1600" u="sng" dirty="0"/>
              <a:t>was invented</a:t>
            </a:r>
            <a:r>
              <a:rPr lang="en-US" sz="1600" dirty="0"/>
              <a:t> in the nineteenth century. [I couldn't find out who invented the telephone!]</a:t>
            </a:r>
          </a:p>
          <a:p>
            <a:pPr marL="0" indent="0">
              <a:buNone/>
            </a:pPr>
            <a:r>
              <a:rPr lang="en-US" sz="1600" dirty="0" smtClean="0"/>
              <a:t>3) Finally</a:t>
            </a:r>
            <a:r>
              <a:rPr lang="en-US" sz="1600" dirty="0"/>
              <a:t>, passive sentences often </a:t>
            </a:r>
            <a:r>
              <a:rPr lang="en-US" sz="1600" dirty="0">
                <a:solidFill>
                  <a:srgbClr val="00B050"/>
                </a:solidFill>
              </a:rPr>
              <a:t>sound wordy and indirect</a:t>
            </a:r>
            <a:r>
              <a:rPr lang="en-US" sz="1600" dirty="0"/>
              <a:t>. They can make the reader work unnecessarily hard. And since they are usually longer than active sentences, passive sentences take up precious room in your paper:</a:t>
            </a:r>
          </a:p>
          <a:p>
            <a:r>
              <a:rPr lang="en-US" sz="1600" dirty="0"/>
              <a:t>Since the car was being driven by Michael at the time of the accident, the damages should be paid for by him.</a:t>
            </a:r>
          </a:p>
          <a:p>
            <a:endParaRPr lang="nl-NL"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8</a:t>
            </a:fld>
            <a:endParaRPr lang="en-US">
              <a:solidFill>
                <a:srgbClr val="000000"/>
              </a:solidFill>
            </a:endParaRPr>
          </a:p>
        </p:txBody>
      </p:sp>
    </p:spTree>
    <p:extLst>
      <p:ext uri="{BB962C8B-B14F-4D97-AF65-F5344CB8AC3E}">
        <p14:creationId xmlns:p14="http://schemas.microsoft.com/office/powerpoint/2010/main" val="253629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Voice</a:t>
            </a:r>
            <a:endParaRPr lang="nl-NL" dirty="0"/>
          </a:p>
        </p:txBody>
      </p:sp>
      <p:sp>
        <p:nvSpPr>
          <p:cNvPr id="3" name="Content Placeholder 2"/>
          <p:cNvSpPr>
            <a:spLocks noGrp="1"/>
          </p:cNvSpPr>
          <p:nvPr>
            <p:ph idx="1"/>
          </p:nvPr>
        </p:nvSpPr>
        <p:spPr/>
        <p:txBody>
          <a:bodyPr/>
          <a:lstStyle/>
          <a:p>
            <a:pPr marL="0" indent="0">
              <a:buNone/>
            </a:pPr>
            <a:r>
              <a:rPr lang="en-US" sz="2000" dirty="0" smtClean="0"/>
              <a:t>Passive voice</a:t>
            </a:r>
          </a:p>
          <a:p>
            <a:r>
              <a:rPr lang="en-US" sz="2000" dirty="0" smtClean="0"/>
              <a:t>is commonly used in academic writing</a:t>
            </a:r>
          </a:p>
          <a:p>
            <a:r>
              <a:rPr lang="en-US" sz="2000" dirty="0" smtClean="0"/>
              <a:t>focuses on the action or process rather than the agent</a:t>
            </a:r>
          </a:p>
          <a:p>
            <a:r>
              <a:rPr lang="en-US" sz="2000" dirty="0" smtClean="0"/>
              <a:t>is particularly common in the subjects where the ‘what’ is more important than the ‘who’ (e.g. Sciences).</a:t>
            </a:r>
          </a:p>
          <a:p>
            <a:pPr marL="0" indent="0">
              <a:buNone/>
            </a:pPr>
            <a:endParaRPr lang="en-US" sz="2000" dirty="0"/>
          </a:p>
          <a:p>
            <a:pPr marL="0" indent="0">
              <a:buNone/>
            </a:pPr>
            <a:r>
              <a:rPr lang="en-US" sz="2000" dirty="0" smtClean="0"/>
              <a:t>Did you know that:</a:t>
            </a:r>
          </a:p>
          <a:p>
            <a:r>
              <a:rPr lang="en-US" sz="2000" dirty="0" smtClean="0"/>
              <a:t>it is common to omit the agent in academic writing</a:t>
            </a:r>
          </a:p>
          <a:p>
            <a:r>
              <a:rPr lang="en-US" sz="2000" dirty="0" smtClean="0"/>
              <a:t>the agent is left out because it is not important or because it can be understood from the context</a:t>
            </a:r>
          </a:p>
          <a:p>
            <a:r>
              <a:rPr lang="en-US" sz="2000" dirty="0"/>
              <a:t>86% of verbs in academic passive verbs corpus has no agent</a:t>
            </a:r>
          </a:p>
          <a:p>
            <a:endParaRPr lang="nl-NL" sz="2000" dirty="0"/>
          </a:p>
        </p:txBody>
      </p:sp>
      <p:sp>
        <p:nvSpPr>
          <p:cNvPr id="4" name="Slide Number Placeholder 3"/>
          <p:cNvSpPr>
            <a:spLocks noGrp="1"/>
          </p:cNvSpPr>
          <p:nvPr>
            <p:ph type="sldNum" sz="quarter" idx="12"/>
          </p:nvPr>
        </p:nvSpPr>
        <p:spPr/>
        <p:txBody>
          <a:bodyPr/>
          <a:lstStyle/>
          <a:p>
            <a:pPr>
              <a:defRPr/>
            </a:pPr>
            <a:fld id="{FEA78CDC-31F1-4134-8797-26C807A9210A}" type="slidenum">
              <a:rPr lang="en-US" smtClean="0">
                <a:solidFill>
                  <a:srgbClr val="000000"/>
                </a:solidFill>
              </a:rPr>
              <a:pPr>
                <a:defRPr/>
              </a:pPr>
              <a:t>9</a:t>
            </a:fld>
            <a:endParaRPr lang="en-US">
              <a:solidFill>
                <a:srgbClr val="000000"/>
              </a:solidFill>
            </a:endParaRPr>
          </a:p>
        </p:txBody>
      </p:sp>
    </p:spTree>
    <p:extLst>
      <p:ext uri="{BB962C8B-B14F-4D97-AF65-F5344CB8AC3E}">
        <p14:creationId xmlns:p14="http://schemas.microsoft.com/office/powerpoint/2010/main" val="635551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Echo">
  <a:themeElements>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fontScheme name="Ech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974</TotalTime>
  <Words>1264</Words>
  <Application>Microsoft Office PowerPoint</Application>
  <PresentationFormat>On-screen Show (4:3)</PresentationFormat>
  <Paragraphs>120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Echo</vt:lpstr>
      <vt:lpstr>EAP3 – Week 12</vt:lpstr>
      <vt:lpstr>PowerPoint Presentation</vt:lpstr>
      <vt:lpstr>Error Correction Exercise</vt:lpstr>
      <vt:lpstr>PowerPoint Presentation</vt:lpstr>
      <vt:lpstr>What is passive voice? </vt:lpstr>
      <vt:lpstr> When do I use passive voice? </vt:lpstr>
      <vt:lpstr>When do I use passive voice?</vt:lpstr>
      <vt:lpstr> When should I avoid passive voice? </vt:lpstr>
      <vt:lpstr>Passive Voice</vt:lpstr>
      <vt:lpstr>G&amp;V8, Ex 1.2</vt:lpstr>
      <vt:lpstr>Sentence Stress and ə</vt:lpstr>
      <vt:lpstr>Exam: Pronunciation</vt:lpstr>
      <vt:lpstr>Voiced and Voiceless </vt:lpstr>
      <vt:lpstr>Discussion</vt:lpstr>
      <vt:lpstr>Week 13</vt:lpstr>
    </vt:vector>
  </TitlesOfParts>
  <Company>TU Delft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EAP3 – Week 4</dc:title>
  <dc:creator>Froukje van Veggel - TBM</dc:creator>
  <cp:lastModifiedBy>Liza Berry - TBM</cp:lastModifiedBy>
  <cp:revision>79</cp:revision>
  <cp:lastPrinted>2012-11-26T13:57:17Z</cp:lastPrinted>
  <dcterms:created xsi:type="dcterms:W3CDTF">2012-09-20T10:56:34Z</dcterms:created>
  <dcterms:modified xsi:type="dcterms:W3CDTF">2013-05-30T11:40:15Z</dcterms:modified>
</cp:coreProperties>
</file>