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96" r:id="rId3"/>
    <p:sldId id="297" r:id="rId4"/>
    <p:sldId id="299" r:id="rId5"/>
  </p:sldIdLst>
  <p:sldSz cx="9144000" cy="6858000" type="screen4x3"/>
  <p:notesSz cx="6794500" cy="99314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2" y="1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5F46A-7F74-4D19-8314-B644C994CD9E}" type="datetimeFigureOut">
              <a:rPr lang="nl-NL" smtClean="0"/>
              <a:t>6-6-2013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121B8-C372-49B6-87FA-7B0BF3E4B2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59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A3118-F09D-48A3-8DDD-105FBBBDA3B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05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33ED3-7329-4907-BDAB-946BA8045ED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7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3D2AB-B433-433B-B681-58194D235E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78CDC-31F1-4134-8797-26C807A921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D7A8D-27B8-4F72-8D9E-8F3A7F733F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BF1D8-5C18-4166-A827-FCA2790CF6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6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D84D5-D14D-4150-9C56-456160D486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5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7FD0-BFEA-4E72-A9BC-1EBAB0E0C1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40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9092F-9D98-49B4-A228-FA34270C29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7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580A2-CACB-4963-AB52-B6E0C54EC7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9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4956B-C660-44CD-BF35-4B1769009F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8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83C59A-F308-4870-BC3C-B789FB1EE99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23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EAP3 – Week 13</a:t>
            </a:r>
            <a:endParaRPr lang="nl-NL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/>
              <a:t>Error Correction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/>
              <a:t>Essay Preparation</a:t>
            </a:r>
            <a:endParaRPr lang="en-US" sz="2800" dirty="0"/>
          </a:p>
          <a:p>
            <a:pPr marL="0" indent="0">
              <a:buFont typeface="Wingdings" pitchFamily="2" charset="2"/>
              <a:buNone/>
              <a:defRPr/>
            </a:pPr>
            <a:endParaRPr lang="nl-NL" sz="2800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2946B7-E509-4174-AF04-98C10586BB0D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correction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56792"/>
            <a:ext cx="7010400" cy="446300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GB" sz="1800" dirty="0" smtClean="0"/>
              <a:t>On one hand, companies cannot provide social help without profit. (A)</a:t>
            </a:r>
          </a:p>
          <a:p>
            <a:pPr>
              <a:buFont typeface="Wingdings" pitchFamily="2" charset="2"/>
              <a:buChar char="§"/>
            </a:pPr>
            <a:r>
              <a:rPr lang="en-GB" sz="1800" dirty="0" smtClean="0"/>
              <a:t>The company make </a:t>
            </a:r>
            <a:r>
              <a:rPr lang="en-GB" sz="1800" dirty="0" smtClean="0"/>
              <a:t>a profit</a:t>
            </a:r>
            <a:r>
              <a:rPr lang="en-GB" sz="1800" dirty="0" smtClean="0"/>
              <a:t>. (</a:t>
            </a:r>
            <a:r>
              <a:rPr lang="en-GB" sz="1800" dirty="0" err="1" smtClean="0"/>
              <a:t>Agr</a:t>
            </a:r>
            <a:r>
              <a:rPr lang="en-GB" sz="1800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GB" sz="1800" dirty="0" smtClean="0"/>
              <a:t>Make a conclusion (WW) </a:t>
            </a:r>
          </a:p>
          <a:p>
            <a:pPr>
              <a:buFont typeface="Wingdings" pitchFamily="2" charset="2"/>
              <a:buChar char="§"/>
            </a:pPr>
            <a:r>
              <a:rPr lang="en-GB" sz="1800" dirty="0" smtClean="0"/>
              <a:t>Companies should act in a social responsible manner. (</a:t>
            </a:r>
            <a:r>
              <a:rPr lang="en-GB" sz="1800" dirty="0" err="1" smtClean="0"/>
              <a:t>Adv</a:t>
            </a:r>
            <a:r>
              <a:rPr lang="en-GB" sz="1800" dirty="0" smtClean="0"/>
              <a:t>/</a:t>
            </a:r>
            <a:r>
              <a:rPr lang="en-GB" sz="1800" dirty="0" err="1" smtClean="0"/>
              <a:t>Adj</a:t>
            </a:r>
            <a:r>
              <a:rPr lang="en-GB" sz="1800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GB" sz="1800" dirty="0" smtClean="0"/>
              <a:t>I think the truth lies midway. (</a:t>
            </a:r>
            <a:r>
              <a:rPr lang="en-GB" sz="1800" dirty="0" smtClean="0"/>
              <a:t>WW/</a:t>
            </a:r>
            <a:r>
              <a:rPr lang="en-GB" sz="1800" dirty="0" err="1" smtClean="0"/>
              <a:t>st</a:t>
            </a:r>
            <a:r>
              <a:rPr lang="en-GB" sz="1800" dirty="0" smtClean="0"/>
              <a:t>)</a:t>
            </a:r>
            <a:endParaRPr lang="en-GB" sz="1800" dirty="0" smtClean="0"/>
          </a:p>
          <a:p>
            <a:pPr>
              <a:buFont typeface="Wingdings" pitchFamily="2" charset="2"/>
              <a:buChar char="§"/>
            </a:pPr>
            <a:r>
              <a:rPr lang="en-GB" sz="1800" dirty="0" smtClean="0"/>
              <a:t>Providing help to the workers and their family will benefit the company as well. (</a:t>
            </a:r>
            <a:r>
              <a:rPr lang="en-GB" sz="1800" dirty="0" err="1" smtClean="0"/>
              <a:t>Agr</a:t>
            </a:r>
            <a:r>
              <a:rPr lang="en-GB" sz="1800" dirty="0" smtClean="0"/>
              <a:t>/</a:t>
            </a:r>
            <a:r>
              <a:rPr lang="en-GB" sz="1800" dirty="0" err="1" smtClean="0"/>
              <a:t>st</a:t>
            </a:r>
            <a:r>
              <a:rPr lang="en-GB" sz="1800" dirty="0" smtClean="0"/>
              <a:t>)</a:t>
            </a:r>
            <a:endParaRPr lang="en-GB" sz="1800" dirty="0" smtClean="0"/>
          </a:p>
          <a:p>
            <a:pPr>
              <a:buFont typeface="Wingdings" pitchFamily="2" charset="2"/>
              <a:buChar char="§"/>
            </a:pPr>
            <a:r>
              <a:rPr lang="en-GB" sz="1800" dirty="0" smtClean="0"/>
              <a:t>Prioritising social responsibility can resolute in economic benefits. (WW)</a:t>
            </a:r>
          </a:p>
          <a:p>
            <a:pPr>
              <a:buFont typeface="Wingdings" pitchFamily="2" charset="2"/>
              <a:buChar char="§"/>
            </a:pPr>
            <a:r>
              <a:rPr lang="en-GB" sz="1800" dirty="0" smtClean="0"/>
              <a:t>Conclusively, it may be wise for companies to reconsider their policies. (WW)</a:t>
            </a:r>
          </a:p>
          <a:p>
            <a:pPr>
              <a:buFont typeface="Wingdings" pitchFamily="2" charset="2"/>
              <a:buChar char="§"/>
            </a:pPr>
            <a:r>
              <a:rPr lang="en-GB" sz="1800" dirty="0" smtClean="0"/>
              <a:t>… this isn’t realised in absence of those companies. (</a:t>
            </a:r>
            <a:r>
              <a:rPr lang="en-GB" sz="1800" dirty="0" err="1" smtClean="0"/>
              <a:t>Inf</a:t>
            </a:r>
            <a:r>
              <a:rPr lang="en-GB" sz="1800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GB" sz="1800" dirty="0"/>
              <a:t>Increase their wealthy </a:t>
            </a:r>
            <a:r>
              <a:rPr lang="en-GB" sz="1800" dirty="0" smtClean="0"/>
              <a:t>(WF)</a:t>
            </a:r>
            <a:endParaRPr lang="en-GB" sz="1800" dirty="0" smtClean="0"/>
          </a:p>
          <a:p>
            <a:pPr>
              <a:buFont typeface="Wingdings" pitchFamily="2" charset="2"/>
              <a:buChar char="§"/>
            </a:pPr>
            <a:endParaRPr lang="en-GB" sz="1800" dirty="0" smtClean="0"/>
          </a:p>
          <a:p>
            <a:pPr>
              <a:buFont typeface="Wingdings" pitchFamily="2" charset="2"/>
              <a:buChar char="§"/>
            </a:pPr>
            <a:endParaRPr lang="en-GB" sz="2000" dirty="0" smtClean="0"/>
          </a:p>
          <a:p>
            <a:pPr>
              <a:buFont typeface="Wingdings" pitchFamily="2" charset="2"/>
              <a:buChar char="§"/>
            </a:pP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1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correction: </a:t>
            </a:r>
            <a:r>
              <a:rPr lang="en-US" dirty="0" smtClean="0">
                <a:solidFill>
                  <a:srgbClr val="00B050"/>
                </a:solidFill>
              </a:rPr>
              <a:t>KEY</a:t>
            </a:r>
            <a:endParaRPr lang="nl-NL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56792"/>
            <a:ext cx="7010400" cy="446300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GB" sz="1800" dirty="0" smtClean="0"/>
              <a:t>On </a:t>
            </a:r>
            <a:r>
              <a:rPr lang="en-GB" sz="1800" dirty="0" smtClean="0">
                <a:solidFill>
                  <a:srgbClr val="00B050"/>
                </a:solidFill>
              </a:rPr>
              <a:t>the</a:t>
            </a:r>
            <a:r>
              <a:rPr lang="en-GB" sz="1800" dirty="0" smtClean="0"/>
              <a:t> one hand, companies cannot provide social help without profit. (A)</a:t>
            </a:r>
          </a:p>
          <a:p>
            <a:pPr>
              <a:buFont typeface="Wingdings" pitchFamily="2" charset="2"/>
              <a:buChar char="§"/>
            </a:pPr>
            <a:r>
              <a:rPr lang="en-GB" sz="1800" dirty="0" smtClean="0"/>
              <a:t>The company </a:t>
            </a:r>
            <a:r>
              <a:rPr lang="en-GB" sz="1800" dirty="0" smtClean="0">
                <a:solidFill>
                  <a:srgbClr val="00B050"/>
                </a:solidFill>
              </a:rPr>
              <a:t>makes</a:t>
            </a:r>
            <a:r>
              <a:rPr lang="en-GB" sz="1800" dirty="0" smtClean="0"/>
              <a:t> </a:t>
            </a:r>
            <a:r>
              <a:rPr lang="en-GB" sz="1800" dirty="0" smtClean="0"/>
              <a:t>a profit</a:t>
            </a:r>
            <a:r>
              <a:rPr lang="en-GB" sz="1800" dirty="0" smtClean="0"/>
              <a:t>. (</a:t>
            </a:r>
            <a:r>
              <a:rPr lang="en-GB" sz="1800" dirty="0" err="1" smtClean="0"/>
              <a:t>Agr</a:t>
            </a:r>
            <a:r>
              <a:rPr lang="en-GB" sz="1800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00B050"/>
                </a:solidFill>
              </a:rPr>
              <a:t>Draw</a:t>
            </a:r>
            <a:r>
              <a:rPr lang="en-GB" sz="1800" dirty="0" smtClean="0"/>
              <a:t> a conclusion (WW) </a:t>
            </a:r>
          </a:p>
          <a:p>
            <a:pPr>
              <a:buFont typeface="Wingdings" pitchFamily="2" charset="2"/>
              <a:buChar char="§"/>
            </a:pPr>
            <a:r>
              <a:rPr lang="en-GB" sz="1800" dirty="0" smtClean="0"/>
              <a:t>Companies should act in a </a:t>
            </a:r>
            <a:r>
              <a:rPr lang="en-GB" sz="1800" dirty="0" smtClean="0">
                <a:solidFill>
                  <a:srgbClr val="00B050"/>
                </a:solidFill>
              </a:rPr>
              <a:t>socially</a:t>
            </a:r>
            <a:r>
              <a:rPr lang="en-GB" sz="1800" dirty="0" smtClean="0"/>
              <a:t> responsible manner. (</a:t>
            </a:r>
            <a:r>
              <a:rPr lang="en-GB" sz="1800" dirty="0" err="1" smtClean="0"/>
              <a:t>Adv</a:t>
            </a:r>
            <a:r>
              <a:rPr lang="en-GB" sz="1800" dirty="0" smtClean="0"/>
              <a:t>/</a:t>
            </a:r>
            <a:r>
              <a:rPr lang="en-GB" sz="1800" dirty="0" err="1" smtClean="0"/>
              <a:t>Adj</a:t>
            </a:r>
            <a:r>
              <a:rPr lang="en-GB" sz="1800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GB" sz="1800" dirty="0"/>
              <a:t>T</a:t>
            </a:r>
            <a:r>
              <a:rPr lang="en-GB" sz="1800" dirty="0" smtClean="0"/>
              <a:t>he </a:t>
            </a:r>
            <a:r>
              <a:rPr lang="en-GB" sz="1800" dirty="0" smtClean="0"/>
              <a:t>truth lies </a:t>
            </a:r>
            <a:r>
              <a:rPr lang="en-GB" sz="1800" dirty="0" smtClean="0">
                <a:solidFill>
                  <a:srgbClr val="00B050"/>
                </a:solidFill>
              </a:rPr>
              <a:t>in the middle</a:t>
            </a:r>
            <a:r>
              <a:rPr lang="en-GB" sz="1800" dirty="0" smtClean="0"/>
              <a:t>. (</a:t>
            </a:r>
            <a:r>
              <a:rPr lang="en-GB" sz="1800" dirty="0" smtClean="0"/>
              <a:t>WW/</a:t>
            </a:r>
            <a:r>
              <a:rPr lang="en-GB" sz="1800" dirty="0" err="1" smtClean="0"/>
              <a:t>st</a:t>
            </a:r>
            <a:r>
              <a:rPr lang="en-GB" sz="1800" dirty="0" smtClean="0"/>
              <a:t>)</a:t>
            </a:r>
            <a:endParaRPr lang="en-GB" sz="1800" dirty="0" smtClean="0"/>
          </a:p>
          <a:p>
            <a:pPr>
              <a:buFont typeface="Wingdings" pitchFamily="2" charset="2"/>
              <a:buChar char="§"/>
            </a:pPr>
            <a:r>
              <a:rPr lang="en-GB" sz="1800" dirty="0" smtClean="0"/>
              <a:t>In addition, providing </a:t>
            </a:r>
            <a:r>
              <a:rPr lang="en-GB" sz="1800" dirty="0" smtClean="0"/>
              <a:t>help to the workers and their </a:t>
            </a:r>
            <a:r>
              <a:rPr lang="en-GB" sz="1800" dirty="0" smtClean="0">
                <a:solidFill>
                  <a:srgbClr val="00B050"/>
                </a:solidFill>
              </a:rPr>
              <a:t>families</a:t>
            </a:r>
            <a:r>
              <a:rPr lang="en-GB" sz="1800" dirty="0" smtClean="0"/>
              <a:t> will benefit the </a:t>
            </a:r>
            <a:r>
              <a:rPr lang="en-GB" sz="1800" dirty="0" smtClean="0"/>
              <a:t>company. </a:t>
            </a:r>
            <a:r>
              <a:rPr lang="en-GB" sz="1800" dirty="0" smtClean="0"/>
              <a:t>(</a:t>
            </a:r>
            <a:r>
              <a:rPr lang="en-GB" sz="1800" dirty="0" err="1" smtClean="0"/>
              <a:t>Agr</a:t>
            </a:r>
            <a:r>
              <a:rPr lang="en-GB" sz="1800" dirty="0" smtClean="0"/>
              <a:t>/</a:t>
            </a:r>
            <a:r>
              <a:rPr lang="en-GB" sz="1800" dirty="0" err="1" smtClean="0"/>
              <a:t>st</a:t>
            </a:r>
            <a:r>
              <a:rPr lang="en-GB" sz="1800" dirty="0" smtClean="0"/>
              <a:t>)</a:t>
            </a:r>
            <a:endParaRPr lang="en-GB" sz="1800" dirty="0" smtClean="0"/>
          </a:p>
          <a:p>
            <a:pPr>
              <a:buFont typeface="Wingdings" pitchFamily="2" charset="2"/>
              <a:buChar char="§"/>
            </a:pPr>
            <a:r>
              <a:rPr lang="en-GB" sz="1800" dirty="0" smtClean="0"/>
              <a:t>Prioritising social responsibility can </a:t>
            </a:r>
            <a:r>
              <a:rPr lang="en-GB" sz="1800" dirty="0" smtClean="0">
                <a:solidFill>
                  <a:srgbClr val="00B050"/>
                </a:solidFill>
              </a:rPr>
              <a:t>result</a:t>
            </a:r>
            <a:r>
              <a:rPr lang="en-GB" sz="1800" dirty="0" smtClean="0"/>
              <a:t> in economic benefits. (WW)</a:t>
            </a:r>
          </a:p>
          <a:p>
            <a:pPr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00B050"/>
                </a:solidFill>
              </a:rPr>
              <a:t>In conclusion/ In short/ In summary</a:t>
            </a:r>
            <a:r>
              <a:rPr lang="en-GB" sz="1800" dirty="0" smtClean="0"/>
              <a:t>, it may be wise for companies to reconsider their policies. (WW)</a:t>
            </a:r>
          </a:p>
          <a:p>
            <a:pPr>
              <a:buFont typeface="Wingdings" pitchFamily="2" charset="2"/>
              <a:buChar char="§"/>
            </a:pPr>
            <a:r>
              <a:rPr lang="en-GB" sz="1800" dirty="0" smtClean="0"/>
              <a:t>… this </a:t>
            </a:r>
            <a:r>
              <a:rPr lang="en-GB" sz="1800" dirty="0" smtClean="0">
                <a:solidFill>
                  <a:srgbClr val="00B050"/>
                </a:solidFill>
              </a:rPr>
              <a:t>is not </a:t>
            </a:r>
            <a:r>
              <a:rPr lang="en-GB" sz="1800" dirty="0" smtClean="0"/>
              <a:t>realised in absence of those </a:t>
            </a:r>
            <a:r>
              <a:rPr lang="en-GB" sz="1800" dirty="0" smtClean="0"/>
              <a:t>companies/these companies</a:t>
            </a:r>
            <a:r>
              <a:rPr lang="en-GB" sz="1800" smtClean="0"/>
              <a:t>’ absence. </a:t>
            </a:r>
            <a:r>
              <a:rPr lang="en-GB" sz="1800" dirty="0" smtClean="0"/>
              <a:t>(</a:t>
            </a:r>
            <a:r>
              <a:rPr lang="en-GB" sz="1800" dirty="0" err="1" smtClean="0"/>
              <a:t>Inf</a:t>
            </a:r>
            <a:r>
              <a:rPr lang="en-GB" sz="1800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GB" sz="1800" dirty="0"/>
              <a:t>Increase their </a:t>
            </a:r>
            <a:r>
              <a:rPr lang="en-GB" sz="1800" dirty="0" smtClean="0">
                <a:solidFill>
                  <a:srgbClr val="00B050"/>
                </a:solidFill>
              </a:rPr>
              <a:t>wealth</a:t>
            </a:r>
            <a:r>
              <a:rPr lang="en-GB" sz="1800" dirty="0" smtClean="0"/>
              <a:t> </a:t>
            </a:r>
            <a:r>
              <a:rPr lang="en-GB" sz="1800" dirty="0" smtClean="0"/>
              <a:t>(WF)</a:t>
            </a:r>
            <a:endParaRPr lang="en-GB" sz="1800" dirty="0" smtClean="0"/>
          </a:p>
          <a:p>
            <a:pPr>
              <a:buFont typeface="Wingdings" pitchFamily="2" charset="2"/>
              <a:buChar char="§"/>
            </a:pPr>
            <a:endParaRPr lang="en-GB" sz="1800" dirty="0" smtClean="0"/>
          </a:p>
          <a:p>
            <a:pPr>
              <a:buFont typeface="Wingdings" pitchFamily="2" charset="2"/>
              <a:buChar char="§"/>
            </a:pPr>
            <a:endParaRPr lang="en-GB" sz="2000" dirty="0" smtClean="0"/>
          </a:p>
          <a:p>
            <a:pPr>
              <a:buFont typeface="Wingdings" pitchFamily="2" charset="2"/>
              <a:buChar char="§"/>
            </a:pP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3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Essay Preparation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/>
              <a:t>the different essay types (Unit 1)</a:t>
            </a:r>
          </a:p>
          <a:p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structure</a:t>
            </a:r>
            <a:r>
              <a:rPr lang="nl-NL" sz="2400" dirty="0"/>
              <a:t> the different </a:t>
            </a:r>
            <a:r>
              <a:rPr lang="nl-NL" sz="2400" dirty="0" err="1"/>
              <a:t>parts</a:t>
            </a:r>
            <a:r>
              <a:rPr lang="nl-NL" sz="2400" dirty="0"/>
              <a:t> of </a:t>
            </a:r>
            <a:r>
              <a:rPr lang="nl-NL" sz="2400" dirty="0" err="1"/>
              <a:t>an</a:t>
            </a:r>
            <a:r>
              <a:rPr lang="nl-NL" sz="2400" dirty="0"/>
              <a:t> essay: </a:t>
            </a:r>
            <a:r>
              <a:rPr lang="nl-NL" sz="2400" dirty="0" err="1"/>
              <a:t>introduction</a:t>
            </a:r>
            <a:r>
              <a:rPr lang="nl-NL" sz="2400" dirty="0"/>
              <a:t>, body, </a:t>
            </a:r>
            <a:r>
              <a:rPr lang="nl-NL" sz="2400" dirty="0" err="1"/>
              <a:t>conclusion</a:t>
            </a:r>
            <a:r>
              <a:rPr lang="nl-NL" sz="2400" dirty="0"/>
              <a:t> (Unit 1)</a:t>
            </a:r>
          </a:p>
          <a:p>
            <a:r>
              <a:rPr lang="nl-NL" sz="2400" dirty="0" err="1" smtClean="0"/>
              <a:t>linking</a:t>
            </a:r>
            <a:r>
              <a:rPr lang="nl-NL" sz="2400" dirty="0" smtClean="0"/>
              <a:t> </a:t>
            </a:r>
            <a:r>
              <a:rPr lang="nl-NL" sz="2400" dirty="0" err="1"/>
              <a:t>words</a:t>
            </a:r>
            <a:r>
              <a:rPr lang="nl-NL" sz="2400" dirty="0"/>
              <a:t> (Units 9, Ex. 8.9, 9. 118, Ex. 8.10, p. 119, Ex. 10.10, p. 145, Ex. 10.11, p. 146)</a:t>
            </a:r>
          </a:p>
          <a:p>
            <a:r>
              <a:rPr lang="nl-NL" sz="2400" dirty="0" err="1" smtClean="0"/>
              <a:t>hedging</a:t>
            </a:r>
            <a:r>
              <a:rPr lang="nl-NL" sz="2400" dirty="0" smtClean="0"/>
              <a:t> </a:t>
            </a:r>
            <a:r>
              <a:rPr lang="nl-NL" sz="2400" dirty="0" err="1"/>
              <a:t>language</a:t>
            </a:r>
            <a:r>
              <a:rPr lang="nl-NL" sz="2400" dirty="0"/>
              <a:t> </a:t>
            </a:r>
            <a:r>
              <a:rPr lang="nl-NL" sz="2400" dirty="0" smtClean="0"/>
              <a:t>(e.g. Units 5 </a:t>
            </a:r>
            <a:r>
              <a:rPr lang="nl-NL" sz="2400" dirty="0" err="1" smtClean="0"/>
              <a:t>and</a:t>
            </a:r>
            <a:r>
              <a:rPr lang="nl-NL" sz="2400" smtClean="0"/>
              <a:t> 6)</a:t>
            </a:r>
            <a:endParaRPr lang="nl-NL" sz="2400" dirty="0"/>
          </a:p>
          <a:p>
            <a:r>
              <a:rPr lang="nl-NL" sz="2400" dirty="0" err="1" smtClean="0"/>
              <a:t>reporting</a:t>
            </a:r>
            <a:r>
              <a:rPr lang="nl-NL" sz="2400" dirty="0" smtClean="0"/>
              <a:t> </a:t>
            </a:r>
            <a:r>
              <a:rPr lang="nl-NL" sz="2400" dirty="0" err="1"/>
              <a:t>verbs</a:t>
            </a:r>
            <a:r>
              <a:rPr lang="nl-NL" sz="2400" dirty="0"/>
              <a:t> (Unit 3.11, p. 51, Unit 4.10, pp. 60-61)</a:t>
            </a:r>
          </a:p>
          <a:p>
            <a:r>
              <a:rPr lang="nl-NL" sz="2400" dirty="0" smtClean="0"/>
              <a:t>in-</a:t>
            </a:r>
            <a:r>
              <a:rPr lang="nl-NL" sz="2400" dirty="0" err="1" smtClean="0"/>
              <a:t>text</a:t>
            </a:r>
            <a:r>
              <a:rPr lang="nl-NL" sz="2400" dirty="0" smtClean="0"/>
              <a:t> </a:t>
            </a:r>
            <a:r>
              <a:rPr lang="nl-NL" sz="2400" dirty="0" err="1"/>
              <a:t>references</a:t>
            </a:r>
            <a:r>
              <a:rPr lang="nl-NL" sz="2400" dirty="0"/>
              <a:t> (Unit 3, ex. 3.10, pp. 48-49)</a:t>
            </a:r>
          </a:p>
          <a:p>
            <a:r>
              <a:rPr lang="nl-NL" sz="2400" dirty="0" err="1" smtClean="0"/>
              <a:t>academic</a:t>
            </a:r>
            <a:r>
              <a:rPr lang="nl-NL" sz="2400" dirty="0" smtClean="0"/>
              <a:t> </a:t>
            </a:r>
            <a:r>
              <a:rPr lang="nl-NL" sz="2400" dirty="0" err="1"/>
              <a:t>vocabulary</a:t>
            </a:r>
            <a:r>
              <a:rPr lang="nl-NL" sz="2400" dirty="0"/>
              <a:t> (Word </a:t>
            </a:r>
            <a:r>
              <a:rPr lang="nl-NL" sz="2400" dirty="0" err="1"/>
              <a:t>Lists</a:t>
            </a:r>
            <a:r>
              <a:rPr lang="nl-NL" sz="2400" dirty="0"/>
              <a:t>)</a:t>
            </a:r>
          </a:p>
          <a:p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ho">
  <a:themeElements>
    <a:clrScheme name="Echo 8">
      <a:dk1>
        <a:srgbClr val="000000"/>
      </a:dk1>
      <a:lt1>
        <a:srgbClr val="FFFFFF"/>
      </a:lt1>
      <a:dk2>
        <a:srgbClr val="000000"/>
      </a:dk2>
      <a:lt2>
        <a:srgbClr val="666699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336699"/>
      </a:hlink>
      <a:folHlink>
        <a:srgbClr val="808080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282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Echo</vt:lpstr>
      <vt:lpstr>EAP3 – Week 13</vt:lpstr>
      <vt:lpstr>Error correction</vt:lpstr>
      <vt:lpstr>Error correction: KEY</vt:lpstr>
      <vt:lpstr>Essay Preparation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EAP3 – Week 4</dc:title>
  <dc:creator>Froukje van Veggel - TBM</dc:creator>
  <cp:lastModifiedBy>Liza Berry - TBM</cp:lastModifiedBy>
  <cp:revision>86</cp:revision>
  <cp:lastPrinted>2012-11-26T13:57:17Z</cp:lastPrinted>
  <dcterms:created xsi:type="dcterms:W3CDTF">2012-09-20T10:56:34Z</dcterms:created>
  <dcterms:modified xsi:type="dcterms:W3CDTF">2013-06-06T13:42:33Z</dcterms:modified>
</cp:coreProperties>
</file>