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9" r:id="rId2"/>
    <p:sldId id="303" r:id="rId3"/>
    <p:sldId id="301" r:id="rId4"/>
    <p:sldId id="304" r:id="rId5"/>
    <p:sldId id="281" r:id="rId6"/>
    <p:sldId id="283" r:id="rId7"/>
    <p:sldId id="282" r:id="rId8"/>
    <p:sldId id="287" r:id="rId9"/>
    <p:sldId id="288" r:id="rId10"/>
    <p:sldId id="284" r:id="rId11"/>
    <p:sldId id="300" r:id="rId12"/>
    <p:sldId id="289" r:id="rId13"/>
    <p:sldId id="305" r:id="rId14"/>
    <p:sldId id="306" r:id="rId15"/>
    <p:sldId id="290" r:id="rId16"/>
    <p:sldId id="298" r:id="rId17"/>
    <p:sldId id="299" r:id="rId18"/>
    <p:sldId id="291" r:id="rId19"/>
    <p:sldId id="292" r:id="rId20"/>
    <p:sldId id="293" r:id="rId21"/>
    <p:sldId id="294" r:id="rId22"/>
    <p:sldId id="295" r:id="rId23"/>
    <p:sldId id="296" r:id="rId24"/>
    <p:sldId id="297" r:id="rId25"/>
  </p:sldIdLst>
  <p:sldSz cx="9144000" cy="6858000" type="screen4x3"/>
  <p:notesSz cx="6794500" cy="99314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46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lvl1pPr>
          </a:lstStyle>
          <a:p>
            <a:fld id="{2935F46A-7F74-4D19-8314-B644C994CD9E}" type="datetimeFigureOut">
              <a:rPr lang="nl-NL" smtClean="0"/>
              <a:t>6-5-2013</a:t>
            </a:fld>
            <a:endParaRPr lang="nl-NL"/>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18050"/>
            <a:ext cx="5435600" cy="44688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lIns="91440" tIns="45720" rIns="91440" bIns="45720" rtlCol="0" anchor="b"/>
          <a:lstStyle>
            <a:lvl1pPr algn="r">
              <a:defRPr sz="1200"/>
            </a:lvl1pPr>
          </a:lstStyle>
          <a:p>
            <a:fld id="{693121B8-C372-49B6-87FA-7B0BF3E4B2A9}" type="slidenum">
              <a:rPr lang="nl-NL" smtClean="0"/>
              <a:t>‹#›</a:t>
            </a:fld>
            <a:endParaRPr lang="nl-NL"/>
          </a:p>
        </p:txBody>
      </p:sp>
    </p:spTree>
    <p:extLst>
      <p:ext uri="{BB962C8B-B14F-4D97-AF65-F5344CB8AC3E}">
        <p14:creationId xmlns:p14="http://schemas.microsoft.com/office/powerpoint/2010/main" val="55159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p:spPr>
        <p:txBody>
          <a:bodyPr/>
          <a:lstStyle/>
          <a:p>
            <a:r>
              <a:rPr lang="en-GB" smtClean="0"/>
              <a:t>P 128-129 of the course book give more in-text reference variations than we have encountered on p. 29 of the course book.</a:t>
            </a:r>
            <a:endParaRPr lang="nl-NL" smtClean="0"/>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9A01F7-AF1A-4D47-AAB1-6369DB8B23DF}" type="slidenum">
              <a:rPr lang="en-US" smtClean="0"/>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p:spPr>
        <p:txBody>
          <a:bodyPr/>
          <a:lstStyle/>
          <a:p>
            <a:r>
              <a:rPr lang="en-GB" smtClean="0"/>
              <a:t>P 128-129 of the course book give more in-text reference variations than we have encountered on p. 29 of the course book.</a:t>
            </a:r>
            <a:endParaRPr lang="nl-NL" smtClean="0"/>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9A01F7-AF1A-4D47-AAB1-6369DB8B23DF}" type="slidenum">
              <a:rPr lang="en-US" smtClean="0"/>
              <a:pPr/>
              <a:t>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23906"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smtClean="0"/>
              <a:t>Click to edit Master title style</a:t>
            </a:r>
          </a:p>
        </p:txBody>
      </p:sp>
      <p:sp>
        <p:nvSpPr>
          <p:cNvPr id="123907"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7086600" y="6248400"/>
            <a:ext cx="1524000" cy="457200"/>
          </a:xfrm>
        </p:spPr>
        <p:txBody>
          <a:bodyPr/>
          <a:lstStyle>
            <a:lvl1pPr>
              <a:defRPr/>
            </a:lvl1pPr>
          </a:lstStyle>
          <a:p>
            <a:pPr>
              <a:defRPr/>
            </a:pPr>
            <a:endParaRPr lang="en-US">
              <a:solidFill>
                <a:srgbClr val="000000"/>
              </a:solidFill>
            </a:endParaRPr>
          </a:p>
        </p:txBody>
      </p:sp>
      <p:sp>
        <p:nvSpPr>
          <p:cNvPr id="9" name="Rectangle 5"/>
          <p:cNvSpPr>
            <a:spLocks noGrp="1" noChangeArrowheads="1"/>
          </p:cNvSpPr>
          <p:nvPr>
            <p:ph type="ftr" sz="quarter" idx="11"/>
          </p:nvPr>
        </p:nvSpPr>
        <p:spPr>
          <a:xfrm>
            <a:off x="3810000" y="6248400"/>
            <a:ext cx="2895600" cy="457200"/>
          </a:xfrm>
        </p:spPr>
        <p:txBody>
          <a:bodyPr/>
          <a:lstStyle>
            <a:lvl1pPr>
              <a:defRPr/>
            </a:lvl1pPr>
          </a:lstStyle>
          <a:p>
            <a:pPr>
              <a:defRPr/>
            </a:pPr>
            <a:endParaRPr lang="en-US">
              <a:solidFill>
                <a:srgbClr val="000000"/>
              </a:solidFill>
            </a:endParaRPr>
          </a:p>
        </p:txBody>
      </p:sp>
      <p:sp>
        <p:nvSpPr>
          <p:cNvPr id="10" name="Rectangle 6"/>
          <p:cNvSpPr>
            <a:spLocks noGrp="1" noChangeArrowheads="1"/>
          </p:cNvSpPr>
          <p:nvPr>
            <p:ph type="sldNum" sz="quarter" idx="12"/>
          </p:nvPr>
        </p:nvSpPr>
        <p:spPr>
          <a:xfrm>
            <a:off x="2209800" y="6248400"/>
            <a:ext cx="1219200" cy="457200"/>
          </a:xfrm>
        </p:spPr>
        <p:txBody>
          <a:bodyPr/>
          <a:lstStyle>
            <a:lvl1pPr>
              <a:defRPr/>
            </a:lvl1pPr>
          </a:lstStyle>
          <a:p>
            <a:pPr>
              <a:defRPr/>
            </a:pPr>
            <a:fld id="{DA7A3118-F09D-48A3-8DDD-105FBBBDA3B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005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EE33ED3-7329-4907-BDAB-946BA8045ED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567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013D2AB-B433-433B-B681-58194D235E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8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EA78CDC-31F1-4134-8797-26C807A921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54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3D7A8D-27B8-4F72-8D9E-8F3A7F733F5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84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77BF1D8-5C18-4166-A827-FCA2790CF6D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636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8CD84D5-D14D-4150-9C56-456160D486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48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43D7FD0-BFEA-4E72-A9BC-1EBAB0E0C1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240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459092F-9D98-49B4-A228-FA34270C29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86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98580A2-CACB-4963-AB52-B6E0C54EC7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309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E4956B-C660-44CD-BF35-4B1769009F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44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4" name="Rectangle 4"/>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endParaRPr lang="en-US">
              <a:solidFill>
                <a:srgbClr val="000000"/>
              </a:solidFill>
            </a:endParaRPr>
          </a:p>
        </p:txBody>
      </p:sp>
      <p:sp>
        <p:nvSpPr>
          <p:cNvPr id="122885" name="Rectangle 5"/>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fontAlgn="base">
              <a:spcBef>
                <a:spcPct val="0"/>
              </a:spcBef>
              <a:spcAft>
                <a:spcPct val="0"/>
              </a:spcAft>
              <a:defRPr/>
            </a:pPr>
            <a:endParaRPr lang="en-US">
              <a:solidFill>
                <a:srgbClr val="000000"/>
              </a:solidFill>
            </a:endParaRPr>
          </a:p>
        </p:txBody>
      </p:sp>
      <p:sp>
        <p:nvSpPr>
          <p:cNvPr id="122886" name="Rectangle 6"/>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defRPr/>
            </a:pPr>
            <a:fld id="{0C83C59A-F308-4870-BC3C-B789FB1EE99B}"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1032" name="Oval 8"/>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3" name="Oval 9"/>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4" name="Oval 10"/>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Tree>
    <p:extLst>
      <p:ext uri="{BB962C8B-B14F-4D97-AF65-F5344CB8AC3E}">
        <p14:creationId xmlns:p14="http://schemas.microsoft.com/office/powerpoint/2010/main" val="614235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ibweb.anglia.ac.uk/referencing/harvard.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4000" b="1" dirty="0" smtClean="0"/>
              <a:t>EAP3 – Week </a:t>
            </a:r>
            <a:r>
              <a:rPr lang="en-US" sz="4000" b="1" dirty="0"/>
              <a:t>9</a:t>
            </a:r>
            <a:endParaRPr lang="nl-NL" sz="4000" b="1" dirty="0" smtClean="0"/>
          </a:p>
        </p:txBody>
      </p:sp>
      <p:sp>
        <p:nvSpPr>
          <p:cNvPr id="3" name="Content Placeholder 2"/>
          <p:cNvSpPr>
            <a:spLocks noGrp="1"/>
          </p:cNvSpPr>
          <p:nvPr>
            <p:ph idx="1"/>
          </p:nvPr>
        </p:nvSpPr>
        <p:spPr/>
        <p:txBody>
          <a:bodyPr/>
          <a:lstStyle/>
          <a:p>
            <a:pPr marL="0" indent="0">
              <a:buFont typeface="Wingdings" pitchFamily="2" charset="2"/>
              <a:buNone/>
              <a:defRPr/>
            </a:pPr>
            <a:r>
              <a:rPr lang="nl-NL" sz="2800" dirty="0" smtClean="0"/>
              <a:t>Error </a:t>
            </a:r>
            <a:r>
              <a:rPr lang="nl-NL" sz="2800" dirty="0" err="1" smtClean="0"/>
              <a:t>Correction</a:t>
            </a:r>
            <a:endParaRPr lang="nl-NL" sz="2800" dirty="0" smtClean="0"/>
          </a:p>
          <a:p>
            <a:pPr marL="0" indent="0">
              <a:buFont typeface="Wingdings" pitchFamily="2" charset="2"/>
              <a:buNone/>
              <a:defRPr/>
            </a:pPr>
            <a:r>
              <a:rPr lang="nl-NL" sz="2800" dirty="0" err="1" smtClean="0"/>
              <a:t>Relative</a:t>
            </a:r>
            <a:r>
              <a:rPr lang="nl-NL" sz="2800" dirty="0" smtClean="0"/>
              <a:t> </a:t>
            </a:r>
            <a:r>
              <a:rPr lang="nl-NL" sz="2800" dirty="0" err="1" smtClean="0"/>
              <a:t>Clauses</a:t>
            </a:r>
            <a:endParaRPr lang="nl-NL" sz="2800" dirty="0" smtClean="0"/>
          </a:p>
          <a:p>
            <a:pPr marL="0" indent="0">
              <a:buFont typeface="Wingdings" pitchFamily="2" charset="2"/>
              <a:buNone/>
              <a:defRPr/>
            </a:pPr>
            <a:r>
              <a:rPr lang="nl-NL" sz="2800" dirty="0" err="1" smtClean="0"/>
              <a:t>Hedging</a:t>
            </a:r>
            <a:endParaRPr lang="nl-NL" sz="2800" dirty="0" smtClean="0"/>
          </a:p>
          <a:p>
            <a:pPr marL="0" indent="0">
              <a:buFont typeface="Wingdings" pitchFamily="2" charset="2"/>
              <a:buNone/>
              <a:defRPr/>
            </a:pPr>
            <a:r>
              <a:rPr lang="nl-NL" sz="2800" dirty="0" err="1" smtClean="0"/>
              <a:t>Writing</a:t>
            </a:r>
            <a:r>
              <a:rPr lang="nl-NL" sz="2800" dirty="0" smtClean="0"/>
              <a:t> </a:t>
            </a:r>
            <a:r>
              <a:rPr lang="nl-NL" sz="2800" dirty="0" err="1" smtClean="0"/>
              <a:t>conclusions</a:t>
            </a:r>
            <a:endParaRPr lang="nl-NL" sz="2800" dirty="0"/>
          </a:p>
        </p:txBody>
      </p:sp>
      <p:sp>
        <p:nvSpPr>
          <p:cNvPr id="20484" name="Slide Number Placeholder 3"/>
          <p:cNvSpPr>
            <a:spLocks noGrp="1"/>
          </p:cNvSpPr>
          <p:nvPr>
            <p:ph type="sldNum" sz="quarter" idx="12"/>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2946B7-E509-4174-AF04-98C10586BB0D}" type="slidenum">
              <a:rPr lang="en-US" smtClean="0">
                <a:solidFill>
                  <a:srgbClr val="000000"/>
                </a:solidFill>
              </a:rPr>
              <a:pPr/>
              <a:t>1</a:t>
            </a:fld>
            <a:endParaRPr lang="en-US" smtClean="0">
              <a:solidFill>
                <a:srgbClr val="000000"/>
              </a:solidFill>
            </a:endParaRPr>
          </a:p>
        </p:txBody>
      </p:sp>
    </p:spTree>
    <p:extLst>
      <p:ext uri="{BB962C8B-B14F-4D97-AF65-F5344CB8AC3E}">
        <p14:creationId xmlns:p14="http://schemas.microsoft.com/office/powerpoint/2010/main" val="34888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RC: </a:t>
            </a:r>
            <a:r>
              <a:rPr lang="nl-NL" dirty="0" err="1" smtClean="0"/>
              <a:t>some</a:t>
            </a:r>
            <a:r>
              <a:rPr lang="nl-NL" dirty="0" smtClean="0"/>
              <a:t> </a:t>
            </a:r>
            <a:r>
              <a:rPr lang="nl-NL" dirty="0" err="1" smtClean="0"/>
              <a:t>rules</a:t>
            </a:r>
            <a:r>
              <a:rPr lang="nl-NL" dirty="0" smtClean="0"/>
              <a:t> 1</a:t>
            </a:r>
            <a:endParaRPr lang="en-US" dirty="0"/>
          </a:p>
        </p:txBody>
      </p:sp>
      <p:sp>
        <p:nvSpPr>
          <p:cNvPr id="3" name="Content Placeholder 2"/>
          <p:cNvSpPr>
            <a:spLocks noGrp="1"/>
          </p:cNvSpPr>
          <p:nvPr>
            <p:ph idx="1"/>
          </p:nvPr>
        </p:nvSpPr>
        <p:spPr>
          <a:xfrm>
            <a:off x="1524000" y="1340768"/>
            <a:ext cx="7620000" cy="5517232"/>
          </a:xfrm>
        </p:spPr>
        <p:txBody>
          <a:bodyPr/>
          <a:lstStyle/>
          <a:p>
            <a:pPr marL="457200" indent="-457200">
              <a:buFont typeface="+mj-lt"/>
              <a:buAutoNum type="arabicPeriod"/>
            </a:pPr>
            <a:r>
              <a:rPr lang="nl-NL" sz="1800" b="1" i="1" dirty="0" smtClean="0"/>
              <a:t>“</a:t>
            </a:r>
            <a:r>
              <a:rPr lang="nl-NL" sz="1800" b="1" i="1" dirty="0" err="1" smtClean="0"/>
              <a:t>Whom</a:t>
            </a:r>
            <a:r>
              <a:rPr lang="nl-NL" sz="1800" b="1" i="1" dirty="0" smtClean="0"/>
              <a:t>”</a:t>
            </a:r>
            <a:r>
              <a:rPr lang="nl-NL" sz="1800" b="1" dirty="0" smtClean="0"/>
              <a:t> </a:t>
            </a:r>
            <a:r>
              <a:rPr lang="nl-NL" sz="1800" b="1" dirty="0" smtClean="0"/>
              <a:t>is </a:t>
            </a:r>
            <a:r>
              <a:rPr lang="nl-NL" sz="1800" b="1" dirty="0" err="1" smtClean="0"/>
              <a:t>extremely</a:t>
            </a:r>
            <a:r>
              <a:rPr lang="nl-NL" sz="1800" b="1" dirty="0" smtClean="0"/>
              <a:t> </a:t>
            </a:r>
            <a:r>
              <a:rPr lang="nl-NL" sz="1800" b="1" dirty="0" err="1" smtClean="0"/>
              <a:t>formal</a:t>
            </a:r>
            <a:r>
              <a:rPr lang="nl-NL" sz="1800" b="1" dirty="0" smtClean="0"/>
              <a:t> </a:t>
            </a:r>
            <a:r>
              <a:rPr lang="nl-NL" sz="1800" b="1" dirty="0" err="1" smtClean="0"/>
              <a:t>and</a:t>
            </a:r>
            <a:r>
              <a:rPr lang="nl-NL" sz="1800" b="1" dirty="0" smtClean="0"/>
              <a:t> </a:t>
            </a:r>
            <a:r>
              <a:rPr lang="nl-NL" sz="1800" b="1" dirty="0" err="1" smtClean="0"/>
              <a:t>seldom</a:t>
            </a:r>
            <a:r>
              <a:rPr lang="nl-NL" sz="1800" b="1" dirty="0" smtClean="0"/>
              <a:t> </a:t>
            </a:r>
            <a:r>
              <a:rPr lang="nl-NL" sz="1800" b="1" dirty="0" err="1" smtClean="0"/>
              <a:t>used</a:t>
            </a:r>
            <a:r>
              <a:rPr lang="nl-NL" sz="1800" b="1" dirty="0" smtClean="0"/>
              <a:t> in English</a:t>
            </a:r>
          </a:p>
          <a:p>
            <a:pPr marL="457200" indent="-457200">
              <a:buFont typeface="+mj-lt"/>
              <a:buAutoNum type="arabicPeriod"/>
            </a:pPr>
            <a:endParaRPr lang="nl-NL" sz="1800" dirty="0"/>
          </a:p>
          <a:p>
            <a:pPr marL="457200" indent="-457200">
              <a:buFont typeface="+mj-lt"/>
              <a:buAutoNum type="arabicPeriod"/>
            </a:pPr>
            <a:r>
              <a:rPr lang="nl-NL" sz="1800" b="1" dirty="0" smtClean="0"/>
              <a:t>In </a:t>
            </a:r>
            <a:r>
              <a:rPr lang="nl-NL" sz="1800" b="1" dirty="0" err="1" smtClean="0"/>
              <a:t>academic</a:t>
            </a:r>
            <a:r>
              <a:rPr lang="nl-NL" sz="1800" b="1" dirty="0" smtClean="0"/>
              <a:t> </a:t>
            </a:r>
            <a:r>
              <a:rPr lang="nl-NL" sz="1800" b="1" dirty="0" err="1" smtClean="0"/>
              <a:t>writing</a:t>
            </a:r>
            <a:r>
              <a:rPr lang="nl-NL" sz="1800" b="1" dirty="0" smtClean="0"/>
              <a:t>, </a:t>
            </a:r>
            <a:r>
              <a:rPr lang="nl-NL" sz="1800" b="1" dirty="0" smtClean="0"/>
              <a:t>“</a:t>
            </a:r>
            <a:r>
              <a:rPr lang="nl-NL" sz="1800" b="1" i="1" dirty="0" err="1" smtClean="0"/>
              <a:t>who</a:t>
            </a:r>
            <a:r>
              <a:rPr lang="nl-NL" sz="1800" b="1" i="1" dirty="0" smtClean="0"/>
              <a:t>”</a:t>
            </a:r>
            <a:r>
              <a:rPr lang="nl-NL" sz="1800" b="1" dirty="0" smtClean="0"/>
              <a:t> </a:t>
            </a:r>
            <a:r>
              <a:rPr lang="nl-NL" sz="1800" b="1" dirty="0" smtClean="0"/>
              <a:t>is more </a:t>
            </a:r>
            <a:r>
              <a:rPr lang="nl-NL" sz="1800" b="1" dirty="0" err="1" smtClean="0"/>
              <a:t>usual</a:t>
            </a:r>
            <a:r>
              <a:rPr lang="nl-NL" sz="1800" b="1" dirty="0" smtClean="0"/>
              <a:t> </a:t>
            </a:r>
            <a:r>
              <a:rPr lang="nl-NL" sz="1800" b="1" dirty="0" err="1" smtClean="0"/>
              <a:t>than</a:t>
            </a:r>
            <a:r>
              <a:rPr lang="nl-NL" sz="1800" b="1" dirty="0" smtClean="0"/>
              <a:t> </a:t>
            </a:r>
            <a:r>
              <a:rPr lang="nl-NL" sz="1800" b="1" dirty="0" err="1" smtClean="0"/>
              <a:t>that</a:t>
            </a:r>
            <a:r>
              <a:rPr lang="nl-NL" sz="1800" b="1" dirty="0" smtClean="0"/>
              <a:t> </a:t>
            </a:r>
            <a:r>
              <a:rPr lang="nl-NL" sz="1800" b="1" dirty="0" err="1" smtClean="0"/>
              <a:t>to</a:t>
            </a:r>
            <a:r>
              <a:rPr lang="nl-NL" sz="1800" b="1" dirty="0" smtClean="0"/>
              <a:t> </a:t>
            </a:r>
            <a:r>
              <a:rPr lang="nl-NL" sz="1800" b="1" dirty="0" err="1" smtClean="0"/>
              <a:t>add</a:t>
            </a:r>
            <a:r>
              <a:rPr lang="nl-NL" sz="1800" b="1" dirty="0" smtClean="0"/>
              <a:t> information </a:t>
            </a:r>
            <a:r>
              <a:rPr lang="nl-NL" sz="1800" b="1" dirty="0" err="1" smtClean="0"/>
              <a:t>about</a:t>
            </a:r>
            <a:r>
              <a:rPr lang="nl-NL" sz="1800" b="1" dirty="0" smtClean="0"/>
              <a:t> </a:t>
            </a:r>
            <a:r>
              <a:rPr lang="nl-NL" sz="1800" b="1" dirty="0" err="1" smtClean="0"/>
              <a:t>people</a:t>
            </a:r>
            <a:r>
              <a:rPr lang="nl-NL" sz="1800" b="1" dirty="0" smtClean="0"/>
              <a:t>.</a:t>
            </a:r>
          </a:p>
          <a:p>
            <a:pPr>
              <a:buFont typeface="Wingdings"/>
              <a:buChar char="à"/>
            </a:pPr>
            <a:r>
              <a:rPr lang="nl-NL" sz="1800" dirty="0" smtClean="0">
                <a:sym typeface="Wingdings" pitchFamily="2" charset="2"/>
              </a:rPr>
              <a:t>  Ben Johnson was </a:t>
            </a:r>
            <a:r>
              <a:rPr lang="nl-NL" sz="1800" dirty="0" err="1" smtClean="0">
                <a:sym typeface="Wingdings" pitchFamily="2" charset="2"/>
              </a:rPr>
              <a:t>an</a:t>
            </a:r>
            <a:r>
              <a:rPr lang="nl-NL" sz="1800" dirty="0" smtClean="0">
                <a:sym typeface="Wingdings" pitchFamily="2" charset="2"/>
              </a:rPr>
              <a:t> English poet </a:t>
            </a:r>
            <a:r>
              <a:rPr lang="nl-NL" sz="1800" dirty="0" err="1" smtClean="0">
                <a:sym typeface="Wingdings" pitchFamily="2" charset="2"/>
              </a:rPr>
              <a:t>and</a:t>
            </a:r>
            <a:r>
              <a:rPr lang="nl-NL" sz="1800" dirty="0" smtClean="0">
                <a:sym typeface="Wingdings" pitchFamily="2" charset="2"/>
              </a:rPr>
              <a:t> </a:t>
            </a:r>
            <a:r>
              <a:rPr lang="nl-NL" sz="1800" dirty="0" err="1" smtClean="0">
                <a:sym typeface="Wingdings" pitchFamily="2" charset="2"/>
              </a:rPr>
              <a:t>playwright</a:t>
            </a:r>
            <a:r>
              <a:rPr lang="nl-NL" sz="1800" dirty="0" smtClean="0">
                <a:sym typeface="Wingdings" pitchFamily="2" charset="2"/>
              </a:rPr>
              <a:t> </a:t>
            </a:r>
            <a:r>
              <a:rPr lang="nl-NL" sz="1800" b="1" dirty="0" err="1" smtClean="0">
                <a:sym typeface="Wingdings" pitchFamily="2" charset="2"/>
              </a:rPr>
              <a:t>who</a:t>
            </a:r>
            <a:r>
              <a:rPr lang="nl-NL" sz="1800" dirty="0" smtClean="0">
                <a:sym typeface="Wingdings" pitchFamily="2" charset="2"/>
              </a:rPr>
              <a:t> (</a:t>
            </a:r>
            <a:r>
              <a:rPr lang="nl-NL" sz="1800" dirty="0" err="1" smtClean="0">
                <a:sym typeface="Wingdings" pitchFamily="2" charset="2"/>
              </a:rPr>
              <a:t>that</a:t>
            </a:r>
            <a:r>
              <a:rPr lang="nl-NL" sz="1800" dirty="0" smtClean="0">
                <a:sym typeface="Wingdings" pitchFamily="2" charset="2"/>
              </a:rPr>
              <a:t>) </a:t>
            </a:r>
            <a:r>
              <a:rPr lang="nl-NL" sz="1800" dirty="0" err="1" smtClean="0">
                <a:sym typeface="Wingdings" pitchFamily="2" charset="2"/>
              </a:rPr>
              <a:t>lived</a:t>
            </a:r>
            <a:r>
              <a:rPr lang="nl-NL" sz="1800" dirty="0" smtClean="0">
                <a:sym typeface="Wingdings" pitchFamily="2" charset="2"/>
              </a:rPr>
              <a:t> </a:t>
            </a:r>
            <a:r>
              <a:rPr lang="nl-NL" sz="1800" dirty="0" err="1" smtClean="0">
                <a:sym typeface="Wingdings" pitchFamily="2" charset="2"/>
              </a:rPr>
              <a:t>from</a:t>
            </a:r>
            <a:endParaRPr lang="nl-NL" sz="1800" dirty="0" smtClean="0">
              <a:sym typeface="Wingdings" pitchFamily="2" charset="2"/>
            </a:endParaRPr>
          </a:p>
          <a:p>
            <a:pPr marL="0" indent="0">
              <a:buNone/>
            </a:pPr>
            <a:r>
              <a:rPr lang="nl-NL" sz="1800" dirty="0">
                <a:sym typeface="Wingdings" pitchFamily="2" charset="2"/>
              </a:rPr>
              <a:t> </a:t>
            </a:r>
            <a:r>
              <a:rPr lang="nl-NL" sz="1800" dirty="0" smtClean="0">
                <a:sym typeface="Wingdings" pitchFamily="2" charset="2"/>
              </a:rPr>
              <a:t>       1572 – 1637.</a:t>
            </a:r>
            <a:endParaRPr lang="nl-NL" sz="1800" dirty="0" smtClean="0"/>
          </a:p>
          <a:p>
            <a:pPr marL="457200" indent="-457200">
              <a:buFont typeface="+mj-lt"/>
              <a:buAutoNum type="arabicPeriod"/>
            </a:pPr>
            <a:endParaRPr lang="nl-NL" sz="1800" dirty="0" smtClean="0"/>
          </a:p>
          <a:p>
            <a:pPr marL="457200" indent="-457200">
              <a:buAutoNum type="arabicPeriod" startAt="3"/>
            </a:pPr>
            <a:r>
              <a:rPr lang="nl-NL" sz="1800" b="1" dirty="0" smtClean="0"/>
              <a:t>The </a:t>
            </a:r>
            <a:r>
              <a:rPr lang="nl-NL" sz="1800" b="1" dirty="0" err="1" smtClean="0"/>
              <a:t>relative</a:t>
            </a:r>
            <a:r>
              <a:rPr lang="nl-NL" sz="1800" b="1" dirty="0" smtClean="0"/>
              <a:t> </a:t>
            </a:r>
            <a:r>
              <a:rPr lang="nl-NL" sz="1800" b="1" dirty="0" err="1" smtClean="0"/>
              <a:t>pronoun</a:t>
            </a:r>
            <a:r>
              <a:rPr lang="nl-NL" sz="1800" b="1" dirty="0" smtClean="0"/>
              <a:t> </a:t>
            </a:r>
            <a:r>
              <a:rPr lang="nl-NL" sz="1800" b="1" dirty="0" err="1" smtClean="0"/>
              <a:t>can</a:t>
            </a:r>
            <a:r>
              <a:rPr lang="nl-NL" sz="1800" b="1" dirty="0" smtClean="0"/>
              <a:t> </a:t>
            </a:r>
            <a:r>
              <a:rPr lang="nl-NL" sz="1800" b="1" dirty="0" err="1" smtClean="0"/>
              <a:t>be</a:t>
            </a:r>
            <a:r>
              <a:rPr lang="nl-NL" sz="1800" b="1" dirty="0" smtClean="0"/>
              <a:t> </a:t>
            </a:r>
            <a:r>
              <a:rPr lang="nl-NL" sz="1800" b="1" dirty="0" err="1" smtClean="0"/>
              <a:t>left</a:t>
            </a:r>
            <a:r>
              <a:rPr lang="nl-NL" sz="1800" b="1" dirty="0" smtClean="0"/>
              <a:t> out in a </a:t>
            </a:r>
            <a:r>
              <a:rPr lang="nl-NL" sz="1800" b="1" dirty="0" err="1" smtClean="0"/>
              <a:t>defining</a:t>
            </a:r>
            <a:r>
              <a:rPr lang="nl-NL" sz="1800" b="1" dirty="0" smtClean="0"/>
              <a:t> </a:t>
            </a:r>
            <a:r>
              <a:rPr lang="nl-NL" sz="1800" b="1" dirty="0" err="1" smtClean="0"/>
              <a:t>relative</a:t>
            </a:r>
            <a:r>
              <a:rPr lang="nl-NL" sz="1800" b="1" dirty="0" smtClean="0"/>
              <a:t> </a:t>
            </a:r>
          </a:p>
          <a:p>
            <a:pPr marL="0" indent="0">
              <a:buNone/>
            </a:pPr>
            <a:r>
              <a:rPr lang="nl-NL" sz="1800" b="1" dirty="0"/>
              <a:t> </a:t>
            </a:r>
            <a:r>
              <a:rPr lang="nl-NL" sz="1800" b="1" dirty="0" smtClean="0"/>
              <a:t>       clause </a:t>
            </a:r>
            <a:r>
              <a:rPr lang="nl-NL" sz="1800" b="1" dirty="0" err="1" smtClean="0"/>
              <a:t>if</a:t>
            </a:r>
            <a:r>
              <a:rPr lang="nl-NL" sz="1800" b="1" dirty="0" smtClean="0"/>
              <a:t> the </a:t>
            </a:r>
            <a:r>
              <a:rPr lang="nl-NL" sz="1800" b="1" dirty="0" err="1" smtClean="0"/>
              <a:t>relative</a:t>
            </a:r>
            <a:r>
              <a:rPr lang="nl-NL" sz="1800" b="1" dirty="0" smtClean="0"/>
              <a:t> </a:t>
            </a:r>
            <a:r>
              <a:rPr lang="nl-NL" sz="1800" b="1" dirty="0" err="1" smtClean="0"/>
              <a:t>pronoun</a:t>
            </a:r>
            <a:r>
              <a:rPr lang="nl-NL" sz="1800" b="1" dirty="0" smtClean="0"/>
              <a:t> is the object </a:t>
            </a:r>
            <a:r>
              <a:rPr lang="nl-NL" sz="1800" b="1" dirty="0" err="1" smtClean="0"/>
              <a:t>and</a:t>
            </a:r>
            <a:r>
              <a:rPr lang="nl-NL" sz="1800" b="1" dirty="0" smtClean="0"/>
              <a:t> is </a:t>
            </a:r>
            <a:r>
              <a:rPr lang="nl-NL" sz="1800" b="1" dirty="0" err="1" smtClean="0"/>
              <a:t>followed</a:t>
            </a:r>
            <a:r>
              <a:rPr lang="nl-NL" sz="1800" b="1" dirty="0" smtClean="0"/>
              <a:t> </a:t>
            </a:r>
            <a:r>
              <a:rPr lang="nl-NL" sz="1800" b="1" dirty="0" err="1" smtClean="0"/>
              <a:t>by</a:t>
            </a:r>
            <a:r>
              <a:rPr lang="nl-NL" sz="1800" b="1" dirty="0" smtClean="0"/>
              <a:t> </a:t>
            </a:r>
            <a:r>
              <a:rPr lang="nl-NL" sz="1800" b="1" dirty="0" smtClean="0"/>
              <a:t>	subject </a:t>
            </a:r>
            <a:r>
              <a:rPr lang="nl-NL" sz="1800" b="1" dirty="0" err="1" smtClean="0"/>
              <a:t>and</a:t>
            </a:r>
            <a:r>
              <a:rPr lang="nl-NL" sz="1800" b="1" dirty="0" smtClean="0"/>
              <a:t> </a:t>
            </a:r>
            <a:r>
              <a:rPr lang="nl-NL" sz="1800" b="1" dirty="0" err="1" smtClean="0"/>
              <a:t>finite</a:t>
            </a:r>
            <a:r>
              <a:rPr lang="nl-NL" sz="1800" b="1" dirty="0" smtClean="0"/>
              <a:t> </a:t>
            </a:r>
            <a:r>
              <a:rPr lang="nl-NL" sz="1800" b="1" dirty="0" err="1" smtClean="0"/>
              <a:t>verb</a:t>
            </a:r>
            <a:r>
              <a:rPr lang="nl-NL" sz="1800" b="1" dirty="0" smtClean="0"/>
              <a:t> in the clause. </a:t>
            </a:r>
          </a:p>
          <a:p>
            <a:pPr>
              <a:buFont typeface="Wingdings"/>
              <a:buChar char="à"/>
            </a:pPr>
            <a:r>
              <a:rPr lang="nl-NL" sz="1800" dirty="0" smtClean="0">
                <a:sym typeface="Wingdings" pitchFamily="2" charset="2"/>
              </a:rPr>
              <a:t>  The drug (</a:t>
            </a:r>
            <a:r>
              <a:rPr lang="nl-NL" sz="1800" b="1" dirty="0" err="1" smtClean="0">
                <a:sym typeface="Wingdings" pitchFamily="2" charset="2"/>
              </a:rPr>
              <a:t>that</a:t>
            </a:r>
            <a:r>
              <a:rPr lang="nl-NL" sz="1800" b="1" dirty="0" smtClean="0">
                <a:sym typeface="Wingdings" pitchFamily="2" charset="2"/>
              </a:rPr>
              <a:t>/</a:t>
            </a:r>
            <a:r>
              <a:rPr lang="nl-NL" sz="1800" b="1" dirty="0" err="1" smtClean="0">
                <a:sym typeface="Wingdings" pitchFamily="2" charset="2"/>
              </a:rPr>
              <a:t>which</a:t>
            </a:r>
            <a:r>
              <a:rPr lang="nl-NL" sz="1800" dirty="0" smtClean="0">
                <a:sym typeface="Wingdings" pitchFamily="2" charset="2"/>
              </a:rPr>
              <a:t>) </a:t>
            </a:r>
            <a:r>
              <a:rPr lang="nl-NL" sz="1800" dirty="0" err="1" smtClean="0">
                <a:sym typeface="Wingdings" pitchFamily="2" charset="2"/>
              </a:rPr>
              <a:t>Wools</a:t>
            </a:r>
            <a:r>
              <a:rPr lang="nl-NL" sz="1800" dirty="0" smtClean="0">
                <a:sym typeface="Wingdings" pitchFamily="2" charset="2"/>
              </a:rPr>
              <a:t> is </a:t>
            </a:r>
            <a:r>
              <a:rPr lang="nl-NL" sz="1800" dirty="0" err="1" smtClean="0">
                <a:sym typeface="Wingdings" pitchFamily="2" charset="2"/>
              </a:rPr>
              <a:t>testing</a:t>
            </a:r>
            <a:r>
              <a:rPr lang="nl-NL" sz="1800" dirty="0" smtClean="0">
                <a:sym typeface="Wingdings" pitchFamily="2" charset="2"/>
              </a:rPr>
              <a:t> offers </a:t>
            </a:r>
            <a:r>
              <a:rPr lang="nl-NL" sz="1800" dirty="0" err="1" smtClean="0">
                <a:sym typeface="Wingdings" pitchFamily="2" charset="2"/>
              </a:rPr>
              <a:t>protection</a:t>
            </a:r>
            <a:r>
              <a:rPr lang="nl-NL" sz="1800" dirty="0" smtClean="0">
                <a:sym typeface="Wingdings" pitchFamily="2" charset="2"/>
              </a:rPr>
              <a:t> </a:t>
            </a:r>
            <a:r>
              <a:rPr lang="nl-NL" sz="1800" dirty="0" err="1" smtClean="0">
                <a:sym typeface="Wingdings" pitchFamily="2" charset="2"/>
              </a:rPr>
              <a:t>for</a:t>
            </a:r>
            <a:r>
              <a:rPr lang="nl-NL" sz="1800" dirty="0" smtClean="0">
                <a:sym typeface="Wingdings" pitchFamily="2" charset="2"/>
              </a:rPr>
              <a:t> </a:t>
            </a:r>
          </a:p>
          <a:p>
            <a:pPr marL="0" indent="0">
              <a:buNone/>
            </a:pPr>
            <a:r>
              <a:rPr lang="nl-NL" sz="1800" dirty="0">
                <a:sym typeface="Wingdings" pitchFamily="2" charset="2"/>
              </a:rPr>
              <a:t> </a:t>
            </a:r>
            <a:r>
              <a:rPr lang="nl-NL" sz="1800" dirty="0" smtClean="0">
                <a:sym typeface="Wingdings" pitchFamily="2" charset="2"/>
              </a:rPr>
              <a:t>        </a:t>
            </a:r>
            <a:r>
              <a:rPr lang="nl-NL" sz="1800" dirty="0" err="1" smtClean="0">
                <a:sym typeface="Wingdings" pitchFamily="2" charset="2"/>
              </a:rPr>
              <a:t>hypertension</a:t>
            </a:r>
            <a:r>
              <a:rPr lang="nl-NL" sz="1800" dirty="0" smtClean="0">
                <a:sym typeface="Wingdings" pitchFamily="2" charset="2"/>
              </a:rPr>
              <a:t>.</a:t>
            </a:r>
          </a:p>
          <a:p>
            <a:pPr>
              <a:buFont typeface="Wingdings"/>
              <a:buChar char="à"/>
            </a:pPr>
            <a:r>
              <a:rPr lang="en-US" sz="1800" dirty="0" smtClean="0">
                <a:sym typeface="Wingdings" pitchFamily="2" charset="2"/>
              </a:rPr>
              <a:t>  Wools is testing the drug that/which offers protection for   </a:t>
            </a:r>
          </a:p>
          <a:p>
            <a:pPr marL="0" indent="0">
              <a:buNone/>
            </a:pPr>
            <a:r>
              <a:rPr lang="en-US" sz="1800" dirty="0">
                <a:sym typeface="Wingdings" pitchFamily="2" charset="2"/>
              </a:rPr>
              <a:t> </a:t>
            </a:r>
            <a:r>
              <a:rPr lang="en-US" sz="1800" dirty="0" smtClean="0">
                <a:sym typeface="Wingdings" pitchFamily="2" charset="2"/>
              </a:rPr>
              <a:t>       hypertension.</a:t>
            </a:r>
            <a:endParaRPr lang="nl-NL" sz="1800" dirty="0" smtClean="0">
              <a:sym typeface="Wingdings" pitchFamily="2" charset="2"/>
            </a:endParaRPr>
          </a:p>
          <a:p>
            <a:pPr marL="0" indent="0">
              <a:buNone/>
            </a:pPr>
            <a:endParaRPr lang="nl-NL" sz="1800" dirty="0" smtClean="0">
              <a:sym typeface="Wingdings" pitchFamily="2" charset="2"/>
            </a:endParaRPr>
          </a:p>
          <a:p>
            <a:pPr marL="0" indent="0">
              <a:buNone/>
            </a:pPr>
            <a:r>
              <a:rPr lang="nl-NL" sz="1800" b="1" dirty="0"/>
              <a:t> </a:t>
            </a:r>
            <a:r>
              <a:rPr lang="nl-NL" sz="1800" b="1" dirty="0" smtClean="0"/>
              <a:t>      </a:t>
            </a:r>
            <a:r>
              <a:rPr lang="nl-NL" sz="1800" b="1" dirty="0" err="1" smtClean="0"/>
              <a:t>However</a:t>
            </a:r>
            <a:r>
              <a:rPr lang="nl-NL" sz="1800" b="1" dirty="0" smtClean="0"/>
              <a:t>, in </a:t>
            </a:r>
            <a:r>
              <a:rPr lang="nl-NL" sz="1800" b="1" dirty="0" err="1" smtClean="0"/>
              <a:t>academic</a:t>
            </a:r>
            <a:r>
              <a:rPr lang="nl-NL" sz="1800" b="1" dirty="0" smtClean="0"/>
              <a:t> </a:t>
            </a:r>
            <a:r>
              <a:rPr lang="nl-NL" sz="1800" b="1" dirty="0" err="1" smtClean="0"/>
              <a:t>writing</a:t>
            </a:r>
            <a:r>
              <a:rPr lang="nl-NL" sz="1800" b="1" dirty="0" smtClean="0"/>
              <a:t> the </a:t>
            </a:r>
            <a:r>
              <a:rPr lang="nl-NL" sz="1800" b="1" dirty="0" err="1" smtClean="0"/>
              <a:t>pronoun</a:t>
            </a:r>
            <a:r>
              <a:rPr lang="nl-NL" sz="1800" b="1" dirty="0" smtClean="0"/>
              <a:t> is </a:t>
            </a:r>
            <a:r>
              <a:rPr lang="nl-NL" sz="1800" b="1" dirty="0" err="1" smtClean="0"/>
              <a:t>usually</a:t>
            </a:r>
            <a:r>
              <a:rPr lang="nl-NL" sz="1800" b="1" dirty="0" smtClean="0"/>
              <a:t> </a:t>
            </a:r>
            <a:r>
              <a:rPr lang="nl-NL" sz="1800" b="1" dirty="0" err="1" smtClean="0"/>
              <a:t>retained</a:t>
            </a:r>
            <a:r>
              <a:rPr lang="nl-NL" sz="1800" b="1" dirty="0" smtClean="0"/>
              <a:t>.</a:t>
            </a:r>
          </a:p>
          <a:p>
            <a:pPr marL="0" indent="0">
              <a:buNone/>
            </a:pPr>
            <a:endParaRPr lang="nl-NL" sz="2000" dirty="0" smtClean="0"/>
          </a:p>
        </p:txBody>
      </p:sp>
      <p:sp>
        <p:nvSpPr>
          <p:cNvPr id="4" name="Slide Number Placeholder 3"/>
          <p:cNvSpPr>
            <a:spLocks noGrp="1"/>
          </p:cNvSpPr>
          <p:nvPr>
            <p:ph type="sldNum" sz="quarter" idx="12"/>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4018414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RC: </a:t>
            </a:r>
            <a:r>
              <a:rPr lang="nl-NL" dirty="0" err="1" smtClean="0"/>
              <a:t>some</a:t>
            </a:r>
            <a:r>
              <a:rPr lang="nl-NL" dirty="0" smtClean="0"/>
              <a:t> </a:t>
            </a:r>
            <a:r>
              <a:rPr lang="nl-NL" dirty="0" err="1" smtClean="0"/>
              <a:t>rules</a:t>
            </a:r>
            <a:r>
              <a:rPr lang="nl-NL" dirty="0" smtClean="0"/>
              <a:t> 2</a:t>
            </a:r>
            <a:endParaRPr lang="en-US" dirty="0"/>
          </a:p>
        </p:txBody>
      </p:sp>
      <p:sp>
        <p:nvSpPr>
          <p:cNvPr id="3" name="Content Placeholder 2"/>
          <p:cNvSpPr>
            <a:spLocks noGrp="1"/>
          </p:cNvSpPr>
          <p:nvPr>
            <p:ph idx="1"/>
          </p:nvPr>
        </p:nvSpPr>
        <p:spPr>
          <a:xfrm>
            <a:off x="1524000" y="1412776"/>
            <a:ext cx="7010400" cy="4607024"/>
          </a:xfrm>
        </p:spPr>
        <p:txBody>
          <a:bodyPr/>
          <a:lstStyle/>
          <a:p>
            <a:pPr marL="0" lvl="0" indent="0">
              <a:buClr>
                <a:srgbClr val="000000"/>
              </a:buClr>
              <a:buNone/>
            </a:pPr>
            <a:r>
              <a:rPr lang="nl-NL" sz="2000" b="1" dirty="0" smtClean="0">
                <a:solidFill>
                  <a:srgbClr val="000000"/>
                </a:solidFill>
              </a:rPr>
              <a:t>3) </a:t>
            </a:r>
            <a:r>
              <a:rPr lang="nl-NL" sz="2000" b="1" dirty="0" smtClean="0">
                <a:solidFill>
                  <a:srgbClr val="000000"/>
                </a:solidFill>
              </a:rPr>
              <a:t>“</a:t>
            </a:r>
            <a:r>
              <a:rPr lang="nl-NL" sz="1800" b="1" dirty="0" err="1" smtClean="0">
                <a:solidFill>
                  <a:srgbClr val="000000"/>
                </a:solidFill>
              </a:rPr>
              <a:t>Whose</a:t>
            </a:r>
            <a:r>
              <a:rPr lang="nl-NL" sz="1800" b="1" dirty="0" smtClean="0">
                <a:solidFill>
                  <a:srgbClr val="000000"/>
                </a:solidFill>
              </a:rPr>
              <a:t>” </a:t>
            </a:r>
            <a:r>
              <a:rPr lang="nl-NL" sz="1800" b="1" dirty="0" err="1" smtClean="0">
                <a:solidFill>
                  <a:srgbClr val="000000"/>
                </a:solidFill>
              </a:rPr>
              <a:t>can</a:t>
            </a:r>
            <a:r>
              <a:rPr lang="nl-NL" sz="1800" b="1" dirty="0" smtClean="0">
                <a:solidFill>
                  <a:srgbClr val="000000"/>
                </a:solidFill>
              </a:rPr>
              <a:t> </a:t>
            </a:r>
            <a:r>
              <a:rPr lang="nl-NL" sz="1800" b="1" dirty="0" err="1" smtClean="0">
                <a:solidFill>
                  <a:srgbClr val="000000"/>
                </a:solidFill>
              </a:rPr>
              <a:t>be</a:t>
            </a:r>
            <a:r>
              <a:rPr lang="nl-NL" sz="1800" b="1" dirty="0" smtClean="0">
                <a:solidFill>
                  <a:srgbClr val="000000"/>
                </a:solidFill>
              </a:rPr>
              <a:t> </a:t>
            </a:r>
            <a:r>
              <a:rPr lang="nl-NL" sz="1800" b="1" dirty="0" err="1" smtClean="0">
                <a:solidFill>
                  <a:srgbClr val="000000"/>
                </a:solidFill>
              </a:rPr>
              <a:t>used</a:t>
            </a:r>
            <a:r>
              <a:rPr lang="nl-NL" sz="1800" b="1" dirty="0" smtClean="0">
                <a:solidFill>
                  <a:srgbClr val="000000"/>
                </a:solidFill>
              </a:rPr>
              <a:t> </a:t>
            </a:r>
            <a:r>
              <a:rPr lang="nl-NL" sz="1800" b="1" dirty="0" err="1" smtClean="0">
                <a:solidFill>
                  <a:srgbClr val="000000"/>
                </a:solidFill>
              </a:rPr>
              <a:t>with</a:t>
            </a:r>
            <a:r>
              <a:rPr lang="nl-NL" sz="1800" b="1" dirty="0" smtClean="0">
                <a:solidFill>
                  <a:srgbClr val="000000"/>
                </a:solidFill>
              </a:rPr>
              <a:t> </a:t>
            </a:r>
            <a:r>
              <a:rPr lang="nl-NL" sz="1800" b="1" dirty="0" err="1" smtClean="0">
                <a:solidFill>
                  <a:srgbClr val="000000"/>
                </a:solidFill>
              </a:rPr>
              <a:t>animate</a:t>
            </a:r>
            <a:r>
              <a:rPr lang="nl-NL" sz="1800" b="1" dirty="0" smtClean="0">
                <a:solidFill>
                  <a:srgbClr val="000000"/>
                </a:solidFill>
              </a:rPr>
              <a:t> </a:t>
            </a:r>
            <a:r>
              <a:rPr lang="nl-NL" sz="1800" b="1" dirty="0" err="1" smtClean="0">
                <a:solidFill>
                  <a:srgbClr val="000000"/>
                </a:solidFill>
              </a:rPr>
              <a:t>and</a:t>
            </a:r>
            <a:r>
              <a:rPr lang="nl-NL" sz="1800" b="1" dirty="0" smtClean="0">
                <a:solidFill>
                  <a:srgbClr val="000000"/>
                </a:solidFill>
              </a:rPr>
              <a:t> </a:t>
            </a:r>
            <a:r>
              <a:rPr lang="nl-NL" sz="1800" b="1" dirty="0" err="1" smtClean="0">
                <a:solidFill>
                  <a:srgbClr val="000000"/>
                </a:solidFill>
              </a:rPr>
              <a:t>inanimate</a:t>
            </a:r>
            <a:r>
              <a:rPr lang="nl-NL" sz="1800" b="1" dirty="0" smtClean="0">
                <a:solidFill>
                  <a:srgbClr val="000000"/>
                </a:solidFill>
              </a:rPr>
              <a:t> </a:t>
            </a:r>
            <a:r>
              <a:rPr lang="nl-NL" sz="1800" b="1" dirty="0" err="1" smtClean="0">
                <a:solidFill>
                  <a:srgbClr val="000000"/>
                </a:solidFill>
              </a:rPr>
              <a:t>nouns</a:t>
            </a:r>
            <a:r>
              <a:rPr lang="nl-NL" sz="1800" b="1" dirty="0" smtClean="0">
                <a:solidFill>
                  <a:srgbClr val="000000"/>
                </a:solidFill>
              </a:rPr>
              <a:t>  </a:t>
            </a:r>
            <a:r>
              <a:rPr lang="nl-NL" sz="1800" b="1" dirty="0" err="1" smtClean="0">
                <a:solidFill>
                  <a:srgbClr val="000000"/>
                </a:solidFill>
              </a:rPr>
              <a:t>and</a:t>
            </a:r>
            <a:r>
              <a:rPr lang="nl-NL" sz="1800" b="1" dirty="0" smtClean="0">
                <a:solidFill>
                  <a:srgbClr val="000000"/>
                </a:solidFill>
              </a:rPr>
              <a:t> in </a:t>
            </a:r>
            <a:r>
              <a:rPr lang="nl-NL" sz="1800" b="1" dirty="0" err="1" smtClean="0">
                <a:solidFill>
                  <a:srgbClr val="000000"/>
                </a:solidFill>
              </a:rPr>
              <a:t>both</a:t>
            </a:r>
            <a:r>
              <a:rPr lang="nl-NL" sz="1800" b="1" dirty="0" smtClean="0">
                <a:solidFill>
                  <a:srgbClr val="000000"/>
                </a:solidFill>
              </a:rPr>
              <a:t> </a:t>
            </a:r>
            <a:r>
              <a:rPr lang="nl-NL" sz="1800" b="1" dirty="0" err="1" smtClean="0">
                <a:solidFill>
                  <a:srgbClr val="000000"/>
                </a:solidFill>
              </a:rPr>
              <a:t>defining</a:t>
            </a:r>
            <a:r>
              <a:rPr lang="nl-NL" sz="1800" b="1" dirty="0" smtClean="0">
                <a:solidFill>
                  <a:srgbClr val="000000"/>
                </a:solidFill>
              </a:rPr>
              <a:t> </a:t>
            </a:r>
            <a:r>
              <a:rPr lang="nl-NL" sz="1800" b="1" dirty="0" err="1" smtClean="0">
                <a:solidFill>
                  <a:srgbClr val="000000"/>
                </a:solidFill>
              </a:rPr>
              <a:t>and</a:t>
            </a:r>
            <a:r>
              <a:rPr lang="nl-NL" sz="1800" b="1" dirty="0" smtClean="0">
                <a:solidFill>
                  <a:srgbClr val="000000"/>
                </a:solidFill>
              </a:rPr>
              <a:t> non-</a:t>
            </a:r>
            <a:r>
              <a:rPr lang="nl-NL" sz="1800" b="1" dirty="0" err="1" smtClean="0">
                <a:solidFill>
                  <a:srgbClr val="000000"/>
                </a:solidFill>
              </a:rPr>
              <a:t>defining</a:t>
            </a:r>
            <a:r>
              <a:rPr lang="nl-NL" sz="1800" b="1" dirty="0" smtClean="0">
                <a:solidFill>
                  <a:srgbClr val="000000"/>
                </a:solidFill>
              </a:rPr>
              <a:t> </a:t>
            </a:r>
            <a:r>
              <a:rPr lang="nl-NL" sz="1800" b="1" dirty="0" err="1" smtClean="0">
                <a:solidFill>
                  <a:srgbClr val="000000"/>
                </a:solidFill>
              </a:rPr>
              <a:t>relative</a:t>
            </a:r>
            <a:r>
              <a:rPr lang="nl-NL" sz="1800" b="1" dirty="0" smtClean="0">
                <a:solidFill>
                  <a:srgbClr val="000000"/>
                </a:solidFill>
              </a:rPr>
              <a:t> </a:t>
            </a:r>
            <a:r>
              <a:rPr lang="nl-NL" sz="1800" b="1" dirty="0" err="1" smtClean="0">
                <a:solidFill>
                  <a:srgbClr val="000000"/>
                </a:solidFill>
              </a:rPr>
              <a:t>clauses</a:t>
            </a:r>
            <a:r>
              <a:rPr lang="nl-NL" sz="1800" b="1" dirty="0" smtClean="0">
                <a:solidFill>
                  <a:srgbClr val="000000"/>
                </a:solidFill>
              </a:rPr>
              <a:t>.</a:t>
            </a:r>
          </a:p>
          <a:p>
            <a:pPr marL="0" lvl="0" indent="0">
              <a:buClr>
                <a:srgbClr val="000000"/>
              </a:buClr>
              <a:buNone/>
            </a:pPr>
            <a:endParaRPr lang="nl-NL" sz="1800" dirty="0">
              <a:solidFill>
                <a:srgbClr val="000000"/>
              </a:solidFill>
            </a:endParaRPr>
          </a:p>
          <a:p>
            <a:pPr lvl="0">
              <a:buClr>
                <a:srgbClr val="000000"/>
              </a:buClr>
              <a:buFont typeface="Wingdings"/>
              <a:buChar char="à"/>
            </a:pPr>
            <a:r>
              <a:rPr lang="nl-NL" sz="1800" dirty="0" err="1" smtClean="0">
                <a:solidFill>
                  <a:srgbClr val="000000"/>
                </a:solidFill>
                <a:sym typeface="Wingdings" pitchFamily="2" charset="2"/>
              </a:rPr>
              <a:t>This</a:t>
            </a:r>
            <a:r>
              <a:rPr lang="nl-NL" sz="1800" dirty="0" smtClean="0">
                <a:solidFill>
                  <a:srgbClr val="000000"/>
                </a:solidFill>
                <a:sym typeface="Wingdings" pitchFamily="2" charset="2"/>
              </a:rPr>
              <a:t> is a policy </a:t>
            </a:r>
            <a:r>
              <a:rPr lang="nl-NL" sz="1800" b="1" dirty="0" err="1" smtClean="0">
                <a:solidFill>
                  <a:srgbClr val="000000"/>
                </a:solidFill>
                <a:sym typeface="Wingdings" pitchFamily="2" charset="2"/>
              </a:rPr>
              <a:t>whose</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importance</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cannot</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be</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underestimated</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inanimate</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defining</a:t>
            </a:r>
            <a:r>
              <a:rPr lang="nl-NL" sz="1800" dirty="0" smtClean="0">
                <a:solidFill>
                  <a:srgbClr val="000000"/>
                </a:solidFill>
                <a:sym typeface="Wingdings" pitchFamily="2" charset="2"/>
              </a:rPr>
              <a:t>)</a:t>
            </a:r>
          </a:p>
          <a:p>
            <a:pPr lvl="0">
              <a:buClr>
                <a:srgbClr val="000000"/>
              </a:buClr>
              <a:buFont typeface="Wingdings"/>
              <a:buChar char="à"/>
            </a:pPr>
            <a:r>
              <a:rPr lang="nl-NL" sz="1800" dirty="0" smtClean="0">
                <a:solidFill>
                  <a:srgbClr val="000000"/>
                </a:solidFill>
                <a:sym typeface="Wingdings" pitchFamily="2" charset="2"/>
              </a:rPr>
              <a:t>Einstein, </a:t>
            </a:r>
            <a:r>
              <a:rPr lang="nl-NL" sz="1800" b="1" dirty="0" err="1" smtClean="0">
                <a:solidFill>
                  <a:srgbClr val="000000"/>
                </a:solidFill>
                <a:sym typeface="Wingdings" pitchFamily="2" charset="2"/>
              </a:rPr>
              <a:t>whos</a:t>
            </a:r>
            <a:r>
              <a:rPr lang="nl-NL" sz="1800" dirty="0" err="1" smtClean="0">
                <a:solidFill>
                  <a:srgbClr val="000000"/>
                </a:solidFill>
                <a:sym typeface="Wingdings" pitchFamily="2" charset="2"/>
              </a:rPr>
              <a:t>e</a:t>
            </a:r>
            <a:r>
              <a:rPr lang="nl-NL" sz="1800" dirty="0" smtClean="0">
                <a:solidFill>
                  <a:srgbClr val="000000"/>
                </a:solidFill>
                <a:sym typeface="Wingdings" pitchFamily="2" charset="2"/>
              </a:rPr>
              <a:t> General </a:t>
            </a:r>
            <a:r>
              <a:rPr lang="nl-NL" sz="1800" dirty="0" err="1" smtClean="0">
                <a:solidFill>
                  <a:srgbClr val="000000"/>
                </a:solidFill>
                <a:sym typeface="Wingdings" pitchFamily="2" charset="2"/>
              </a:rPr>
              <a:t>Theory</a:t>
            </a:r>
            <a:r>
              <a:rPr lang="nl-NL" sz="1800" dirty="0" smtClean="0">
                <a:solidFill>
                  <a:srgbClr val="000000"/>
                </a:solidFill>
                <a:sym typeface="Wingdings" pitchFamily="2" charset="2"/>
              </a:rPr>
              <a:t> of </a:t>
            </a:r>
            <a:r>
              <a:rPr lang="nl-NL" sz="1800" dirty="0" err="1" smtClean="0">
                <a:solidFill>
                  <a:srgbClr val="000000"/>
                </a:solidFill>
                <a:sym typeface="Wingdings" pitchFamily="2" charset="2"/>
              </a:rPr>
              <a:t>Relativity</a:t>
            </a:r>
            <a:r>
              <a:rPr lang="nl-NL" sz="1800" dirty="0" smtClean="0">
                <a:solidFill>
                  <a:srgbClr val="000000"/>
                </a:solidFill>
                <a:sym typeface="Wingdings" pitchFamily="2" charset="2"/>
              </a:rPr>
              <a:t> was </a:t>
            </a:r>
            <a:r>
              <a:rPr lang="nl-NL" sz="1800" dirty="0" err="1" smtClean="0">
                <a:solidFill>
                  <a:srgbClr val="000000"/>
                </a:solidFill>
                <a:sym typeface="Wingdings" pitchFamily="2" charset="2"/>
              </a:rPr>
              <a:t>so</a:t>
            </a:r>
            <a:r>
              <a:rPr lang="nl-NL" sz="1800" dirty="0" smtClean="0">
                <a:solidFill>
                  <a:srgbClr val="000000"/>
                </a:solidFill>
                <a:sym typeface="Wingdings" pitchFamily="2" charset="2"/>
              </a:rPr>
              <a:t> important, </a:t>
            </a:r>
            <a:r>
              <a:rPr lang="nl-NL" sz="1800" dirty="0" err="1" smtClean="0">
                <a:solidFill>
                  <a:srgbClr val="000000"/>
                </a:solidFill>
                <a:sym typeface="Wingdings" pitchFamily="2" charset="2"/>
              </a:rPr>
              <a:t>taught</a:t>
            </a:r>
            <a:r>
              <a:rPr lang="nl-NL" sz="1800" dirty="0" smtClean="0">
                <a:solidFill>
                  <a:srgbClr val="000000"/>
                </a:solidFill>
                <a:sym typeface="Wingdings" pitchFamily="2" charset="2"/>
              </a:rPr>
              <a:t> at </a:t>
            </a:r>
            <a:r>
              <a:rPr lang="nl-NL" sz="1800" dirty="0" err="1" smtClean="0">
                <a:solidFill>
                  <a:srgbClr val="000000"/>
                </a:solidFill>
                <a:sym typeface="Wingdings" pitchFamily="2" charset="2"/>
              </a:rPr>
              <a:t>many</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universities</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animate</a:t>
            </a:r>
            <a:r>
              <a:rPr lang="nl-NL" sz="1800" dirty="0" smtClean="0">
                <a:solidFill>
                  <a:srgbClr val="000000"/>
                </a:solidFill>
                <a:sym typeface="Wingdings" pitchFamily="2" charset="2"/>
              </a:rPr>
              <a:t>, non-</a:t>
            </a:r>
            <a:r>
              <a:rPr lang="nl-NL" sz="1800" dirty="0" err="1" smtClean="0">
                <a:solidFill>
                  <a:srgbClr val="000000"/>
                </a:solidFill>
                <a:sym typeface="Wingdings" pitchFamily="2" charset="2"/>
              </a:rPr>
              <a:t>def</a:t>
            </a:r>
            <a:r>
              <a:rPr lang="nl-NL" sz="1800" dirty="0" smtClean="0">
                <a:solidFill>
                  <a:srgbClr val="000000"/>
                </a:solidFill>
                <a:sym typeface="Wingdings" pitchFamily="2" charset="2"/>
              </a:rPr>
              <a:t>)</a:t>
            </a:r>
          </a:p>
          <a:p>
            <a:pPr marL="0" lvl="0" indent="0">
              <a:buClr>
                <a:srgbClr val="000000"/>
              </a:buClr>
              <a:buNone/>
            </a:pPr>
            <a:endParaRPr lang="nl-NL" sz="1800" dirty="0">
              <a:solidFill>
                <a:srgbClr val="000000"/>
              </a:solidFill>
              <a:sym typeface="Wingdings" pitchFamily="2" charset="2"/>
            </a:endParaRPr>
          </a:p>
          <a:p>
            <a:pPr marL="0" lvl="0" indent="0">
              <a:buClr>
                <a:srgbClr val="000000"/>
              </a:buClr>
              <a:buNone/>
            </a:pPr>
            <a:r>
              <a:rPr lang="nl-NL" sz="1800" dirty="0" smtClean="0">
                <a:solidFill>
                  <a:srgbClr val="000000"/>
                </a:solidFill>
              </a:rPr>
              <a:t>4) </a:t>
            </a:r>
            <a:r>
              <a:rPr lang="nl-NL" sz="1800" b="1" dirty="0" err="1" smtClean="0">
                <a:solidFill>
                  <a:srgbClr val="000000"/>
                </a:solidFill>
              </a:rPr>
              <a:t>Which</a:t>
            </a:r>
            <a:r>
              <a:rPr lang="nl-NL" sz="1800" b="1" dirty="0" smtClean="0">
                <a:solidFill>
                  <a:srgbClr val="000000"/>
                </a:solidFill>
              </a:rPr>
              <a:t> </a:t>
            </a:r>
            <a:r>
              <a:rPr lang="nl-NL" sz="1800" b="1" dirty="0">
                <a:solidFill>
                  <a:srgbClr val="000000"/>
                </a:solidFill>
              </a:rPr>
              <a:t>or </a:t>
            </a:r>
            <a:r>
              <a:rPr lang="nl-NL" sz="1800" b="1" dirty="0" err="1" smtClean="0">
                <a:solidFill>
                  <a:srgbClr val="000000"/>
                </a:solidFill>
              </a:rPr>
              <a:t>that</a:t>
            </a:r>
            <a:r>
              <a:rPr lang="nl-NL" sz="1800" dirty="0" smtClean="0">
                <a:solidFill>
                  <a:srgbClr val="000000"/>
                </a:solidFill>
              </a:rPr>
              <a:t>?</a:t>
            </a:r>
          </a:p>
          <a:p>
            <a:pPr marL="0" lvl="0" indent="0">
              <a:buClr>
                <a:srgbClr val="000000"/>
              </a:buClr>
              <a:buNone/>
            </a:pPr>
            <a:r>
              <a:rPr lang="nl-NL" sz="1800" dirty="0" smtClean="0">
                <a:solidFill>
                  <a:srgbClr val="000000"/>
                </a:solidFill>
              </a:rPr>
              <a:t>	</a:t>
            </a:r>
            <a:r>
              <a:rPr lang="nl-NL" sz="1800" b="1" dirty="0" err="1" smtClean="0">
                <a:solidFill>
                  <a:srgbClr val="000000"/>
                </a:solidFill>
              </a:rPr>
              <a:t>which</a:t>
            </a:r>
            <a:r>
              <a:rPr lang="nl-NL" sz="1800" b="1" dirty="0" smtClean="0">
                <a:solidFill>
                  <a:srgbClr val="000000"/>
                </a:solidFill>
              </a:rPr>
              <a:t>/</a:t>
            </a:r>
            <a:r>
              <a:rPr lang="nl-NL" sz="1800" b="1" dirty="0" err="1" smtClean="0">
                <a:solidFill>
                  <a:srgbClr val="000000"/>
                </a:solidFill>
              </a:rPr>
              <a:t>that</a:t>
            </a:r>
            <a:r>
              <a:rPr lang="nl-NL" sz="1800" b="1" dirty="0" smtClean="0">
                <a:solidFill>
                  <a:srgbClr val="000000"/>
                </a:solidFill>
              </a:rPr>
              <a:t> </a:t>
            </a:r>
            <a:r>
              <a:rPr lang="nl-NL" sz="1800" b="1" dirty="0" err="1" smtClean="0">
                <a:solidFill>
                  <a:srgbClr val="000000"/>
                </a:solidFill>
              </a:rPr>
              <a:t>used</a:t>
            </a:r>
            <a:r>
              <a:rPr lang="nl-NL" sz="1800" b="1" dirty="0" smtClean="0">
                <a:solidFill>
                  <a:srgbClr val="000000"/>
                </a:solidFill>
              </a:rPr>
              <a:t> </a:t>
            </a:r>
            <a:r>
              <a:rPr lang="nl-NL" sz="1800" b="1" dirty="0" err="1">
                <a:solidFill>
                  <a:srgbClr val="000000"/>
                </a:solidFill>
              </a:rPr>
              <a:t>interchangeably</a:t>
            </a:r>
            <a:r>
              <a:rPr lang="nl-NL" sz="1800" b="1" dirty="0">
                <a:solidFill>
                  <a:srgbClr val="000000"/>
                </a:solidFill>
              </a:rPr>
              <a:t> in </a:t>
            </a:r>
            <a:r>
              <a:rPr lang="nl-NL" sz="1800" b="1" dirty="0" err="1">
                <a:solidFill>
                  <a:srgbClr val="000000"/>
                </a:solidFill>
              </a:rPr>
              <a:t>defining</a:t>
            </a:r>
            <a:r>
              <a:rPr lang="nl-NL" sz="1800" b="1" dirty="0">
                <a:solidFill>
                  <a:srgbClr val="000000"/>
                </a:solidFill>
              </a:rPr>
              <a:t> </a:t>
            </a:r>
            <a:r>
              <a:rPr lang="nl-NL" sz="1800" b="1" dirty="0" err="1">
                <a:solidFill>
                  <a:srgbClr val="000000"/>
                </a:solidFill>
              </a:rPr>
              <a:t>relative</a:t>
            </a:r>
            <a:r>
              <a:rPr lang="nl-NL" sz="1800" b="1" dirty="0">
                <a:solidFill>
                  <a:srgbClr val="000000"/>
                </a:solidFill>
              </a:rPr>
              <a:t> </a:t>
            </a:r>
            <a:r>
              <a:rPr lang="nl-NL" sz="1800" b="1" dirty="0" smtClean="0">
                <a:solidFill>
                  <a:srgbClr val="000000"/>
                </a:solidFill>
              </a:rPr>
              <a:t>	</a:t>
            </a:r>
            <a:r>
              <a:rPr lang="nl-NL" sz="1800" b="1" dirty="0" err="1" smtClean="0">
                <a:solidFill>
                  <a:srgbClr val="000000"/>
                </a:solidFill>
              </a:rPr>
              <a:t>clauses</a:t>
            </a:r>
            <a:endParaRPr lang="nl-NL" sz="1800" b="1" dirty="0" smtClean="0">
              <a:solidFill>
                <a:srgbClr val="000000"/>
              </a:solidFill>
            </a:endParaRPr>
          </a:p>
          <a:p>
            <a:pPr lvl="0">
              <a:buClr>
                <a:srgbClr val="000000"/>
              </a:buClr>
              <a:buFont typeface="Wingdings"/>
              <a:buChar char="à"/>
            </a:pPr>
            <a:r>
              <a:rPr lang="nl-NL" sz="1800" dirty="0" smtClean="0">
                <a:solidFill>
                  <a:srgbClr val="000000"/>
                </a:solidFill>
                <a:sym typeface="Wingdings" pitchFamily="2" charset="2"/>
              </a:rPr>
              <a:t>I </a:t>
            </a:r>
            <a:r>
              <a:rPr lang="nl-NL" sz="1800" dirty="0" err="1" smtClean="0">
                <a:solidFill>
                  <a:srgbClr val="000000"/>
                </a:solidFill>
                <a:sym typeface="Wingdings" pitchFamily="2" charset="2"/>
              </a:rPr>
              <a:t>looked</a:t>
            </a:r>
            <a:r>
              <a:rPr lang="nl-NL" sz="1800" dirty="0" smtClean="0">
                <a:solidFill>
                  <a:srgbClr val="000000"/>
                </a:solidFill>
                <a:sym typeface="Wingdings" pitchFamily="2" charset="2"/>
              </a:rPr>
              <a:t> at a </a:t>
            </a:r>
            <a:r>
              <a:rPr lang="nl-NL" sz="1800" dirty="0" err="1" smtClean="0">
                <a:solidFill>
                  <a:srgbClr val="000000"/>
                </a:solidFill>
                <a:sym typeface="Wingdings" pitchFamily="2" charset="2"/>
              </a:rPr>
              <a:t>variety</a:t>
            </a:r>
            <a:r>
              <a:rPr lang="nl-NL" sz="1800" dirty="0" smtClean="0">
                <a:solidFill>
                  <a:srgbClr val="000000"/>
                </a:solidFill>
                <a:sym typeface="Wingdings" pitchFamily="2" charset="2"/>
              </a:rPr>
              <a:t> of changes </a:t>
            </a:r>
            <a:r>
              <a:rPr lang="nl-NL" sz="1800" b="1" dirty="0" err="1" smtClean="0">
                <a:solidFill>
                  <a:srgbClr val="000000"/>
                </a:solidFill>
                <a:sym typeface="Wingdings" pitchFamily="2" charset="2"/>
              </a:rPr>
              <a:t>which</a:t>
            </a:r>
            <a:r>
              <a:rPr lang="nl-NL" sz="1800" b="1" dirty="0" smtClean="0">
                <a:solidFill>
                  <a:srgbClr val="000000"/>
                </a:solidFill>
                <a:sym typeface="Wingdings" pitchFamily="2" charset="2"/>
              </a:rPr>
              <a:t>/</a:t>
            </a:r>
            <a:r>
              <a:rPr lang="nl-NL" sz="1800" b="1" dirty="0" err="1" smtClean="0">
                <a:solidFill>
                  <a:srgbClr val="000000"/>
                </a:solidFill>
                <a:sym typeface="Wingdings" pitchFamily="2" charset="2"/>
              </a:rPr>
              <a:t>that</a:t>
            </a:r>
            <a:r>
              <a:rPr lang="nl-NL" sz="1800" dirty="0" smtClean="0">
                <a:solidFill>
                  <a:srgbClr val="000000"/>
                </a:solidFill>
                <a:sym typeface="Wingdings" pitchFamily="2" charset="2"/>
              </a:rPr>
              <a:t>  had </a:t>
            </a:r>
            <a:r>
              <a:rPr lang="nl-NL" sz="1800" dirty="0" err="1" smtClean="0">
                <a:solidFill>
                  <a:srgbClr val="000000"/>
                </a:solidFill>
                <a:sym typeface="Wingdings" pitchFamily="2" charset="2"/>
              </a:rPr>
              <a:t>occurred</a:t>
            </a:r>
            <a:r>
              <a:rPr lang="nl-NL" sz="1800" dirty="0" smtClean="0">
                <a:solidFill>
                  <a:srgbClr val="000000"/>
                </a:solidFill>
                <a:sym typeface="Wingdings" pitchFamily="2" charset="2"/>
              </a:rPr>
              <a:t> in different </a:t>
            </a:r>
            <a:r>
              <a:rPr lang="nl-NL" sz="1800" dirty="0" err="1" smtClean="0">
                <a:solidFill>
                  <a:srgbClr val="000000"/>
                </a:solidFill>
                <a:sym typeface="Wingdings" pitchFamily="2" charset="2"/>
              </a:rPr>
              <a:t>fields</a:t>
            </a:r>
            <a:r>
              <a:rPr lang="nl-NL" sz="1800" dirty="0" smtClean="0">
                <a:solidFill>
                  <a:srgbClr val="000000"/>
                </a:solidFill>
                <a:sym typeface="Wingdings" pitchFamily="2" charset="2"/>
              </a:rPr>
              <a:t>.</a:t>
            </a:r>
          </a:p>
          <a:p>
            <a:pPr marL="0" lvl="0" indent="0">
              <a:buClr>
                <a:srgbClr val="000000"/>
              </a:buClr>
              <a:buNone/>
            </a:pPr>
            <a:r>
              <a:rPr lang="nl-NL" sz="1800" dirty="0" smtClean="0">
                <a:solidFill>
                  <a:srgbClr val="000000"/>
                </a:solidFill>
              </a:rPr>
              <a:t>	</a:t>
            </a:r>
            <a:r>
              <a:rPr lang="nl-NL" sz="1800" b="1" dirty="0" smtClean="0">
                <a:solidFill>
                  <a:srgbClr val="000000"/>
                </a:solidFill>
              </a:rPr>
              <a:t>‘</a:t>
            </a:r>
            <a:r>
              <a:rPr lang="nl-NL" sz="1800" b="1" dirty="0" err="1" smtClean="0">
                <a:solidFill>
                  <a:srgbClr val="000000"/>
                </a:solidFill>
              </a:rPr>
              <a:t>that</a:t>
            </a:r>
            <a:r>
              <a:rPr lang="nl-NL" sz="1800" b="1" dirty="0" smtClean="0">
                <a:solidFill>
                  <a:srgbClr val="000000"/>
                </a:solidFill>
              </a:rPr>
              <a:t>’ </a:t>
            </a:r>
            <a:r>
              <a:rPr lang="nl-NL" sz="1800" b="1" i="1" dirty="0" err="1" smtClean="0">
                <a:solidFill>
                  <a:srgbClr val="000000"/>
                </a:solidFill>
              </a:rPr>
              <a:t>cannot</a:t>
            </a:r>
            <a:r>
              <a:rPr lang="nl-NL" sz="1800" b="1" dirty="0" smtClean="0">
                <a:solidFill>
                  <a:srgbClr val="000000"/>
                </a:solidFill>
              </a:rPr>
              <a:t> </a:t>
            </a:r>
            <a:r>
              <a:rPr lang="nl-NL" sz="1800" b="1" dirty="0" err="1" smtClean="0">
                <a:solidFill>
                  <a:srgbClr val="000000"/>
                </a:solidFill>
              </a:rPr>
              <a:t>be</a:t>
            </a:r>
            <a:r>
              <a:rPr lang="nl-NL" sz="1800" b="1" dirty="0" smtClean="0">
                <a:solidFill>
                  <a:srgbClr val="000000"/>
                </a:solidFill>
              </a:rPr>
              <a:t> </a:t>
            </a:r>
            <a:r>
              <a:rPr lang="nl-NL" sz="1800" b="1" dirty="0" err="1">
                <a:solidFill>
                  <a:srgbClr val="000000"/>
                </a:solidFill>
              </a:rPr>
              <a:t>used</a:t>
            </a:r>
            <a:r>
              <a:rPr lang="nl-NL" sz="1800" b="1" dirty="0">
                <a:solidFill>
                  <a:srgbClr val="000000"/>
                </a:solidFill>
              </a:rPr>
              <a:t> in non-</a:t>
            </a:r>
            <a:r>
              <a:rPr lang="nl-NL" sz="1800" b="1" dirty="0" err="1">
                <a:solidFill>
                  <a:srgbClr val="000000"/>
                </a:solidFill>
              </a:rPr>
              <a:t>defining</a:t>
            </a:r>
            <a:r>
              <a:rPr lang="nl-NL" sz="1800" b="1" dirty="0">
                <a:solidFill>
                  <a:srgbClr val="000000"/>
                </a:solidFill>
              </a:rPr>
              <a:t> </a:t>
            </a:r>
            <a:r>
              <a:rPr lang="nl-NL" sz="1800" b="1" dirty="0" err="1">
                <a:solidFill>
                  <a:srgbClr val="000000"/>
                </a:solidFill>
              </a:rPr>
              <a:t>relative</a:t>
            </a:r>
            <a:r>
              <a:rPr lang="nl-NL" sz="1800" b="1" dirty="0">
                <a:solidFill>
                  <a:srgbClr val="000000"/>
                </a:solidFill>
              </a:rPr>
              <a:t> </a:t>
            </a:r>
            <a:r>
              <a:rPr lang="nl-NL" sz="1800" b="1" dirty="0" err="1" smtClean="0">
                <a:solidFill>
                  <a:srgbClr val="000000"/>
                </a:solidFill>
              </a:rPr>
              <a:t>clauses</a:t>
            </a:r>
            <a:endParaRPr lang="nl-NL" sz="1800" b="1" dirty="0" smtClean="0">
              <a:solidFill>
                <a:srgbClr val="000000"/>
              </a:solidFill>
            </a:endParaRPr>
          </a:p>
          <a:p>
            <a:pPr lvl="0">
              <a:buClr>
                <a:srgbClr val="000000"/>
              </a:buClr>
              <a:buFont typeface="Wingdings"/>
              <a:buChar char="à"/>
            </a:pPr>
            <a:r>
              <a:rPr lang="nl-NL" sz="1800" dirty="0" smtClean="0">
                <a:solidFill>
                  <a:srgbClr val="000000"/>
                </a:solidFill>
                <a:sym typeface="Wingdings" pitchFamily="2" charset="2"/>
              </a:rPr>
              <a:t>The system, </a:t>
            </a:r>
            <a:r>
              <a:rPr lang="nl-NL" sz="1800" b="1" dirty="0" err="1" smtClean="0">
                <a:solidFill>
                  <a:srgbClr val="000000"/>
                </a:solidFill>
                <a:sym typeface="Wingdings" pitchFamily="2" charset="2"/>
              </a:rPr>
              <a:t>which</a:t>
            </a:r>
            <a:r>
              <a:rPr lang="nl-NL" sz="1800" dirty="0" smtClean="0">
                <a:solidFill>
                  <a:srgbClr val="000000"/>
                </a:solidFill>
                <a:sym typeface="Wingdings" pitchFamily="2" charset="2"/>
              </a:rPr>
              <a:t> </a:t>
            </a:r>
            <a:r>
              <a:rPr lang="nl-NL" sz="1800" dirty="0" smtClean="0">
                <a:solidFill>
                  <a:srgbClr val="000000"/>
                </a:solidFill>
                <a:sym typeface="Wingdings" pitchFamily="2" charset="2"/>
              </a:rPr>
              <a:t>was </a:t>
            </a:r>
            <a:r>
              <a:rPr lang="nl-NL" sz="1800" dirty="0" err="1" smtClean="0">
                <a:solidFill>
                  <a:srgbClr val="000000"/>
                </a:solidFill>
                <a:sym typeface="Wingdings" pitchFamily="2" charset="2"/>
              </a:rPr>
              <a:t>introduced</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by</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Rowland</a:t>
            </a:r>
            <a:r>
              <a:rPr lang="nl-NL" sz="1800" dirty="0" smtClean="0">
                <a:solidFill>
                  <a:srgbClr val="000000"/>
                </a:solidFill>
                <a:sym typeface="Wingdings" pitchFamily="2" charset="2"/>
              </a:rPr>
              <a:t> Hill, was </a:t>
            </a:r>
          </a:p>
          <a:p>
            <a:pPr marL="0" lvl="0" indent="0">
              <a:buClr>
                <a:srgbClr val="000000"/>
              </a:buClr>
              <a:buNone/>
            </a:pPr>
            <a:r>
              <a:rPr lang="nl-NL" sz="1800" dirty="0">
                <a:solidFill>
                  <a:srgbClr val="000000"/>
                </a:solidFill>
                <a:sym typeface="Wingdings" pitchFamily="2" charset="2"/>
              </a:rPr>
              <a:t> </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extremely</a:t>
            </a:r>
            <a:r>
              <a:rPr lang="nl-NL" sz="1800" dirty="0" smtClean="0">
                <a:solidFill>
                  <a:srgbClr val="000000"/>
                </a:solidFill>
                <a:sym typeface="Wingdings" pitchFamily="2" charset="2"/>
              </a:rPr>
              <a:t> </a:t>
            </a:r>
            <a:r>
              <a:rPr lang="nl-NL" sz="1800" dirty="0" err="1" smtClean="0">
                <a:solidFill>
                  <a:srgbClr val="000000"/>
                </a:solidFill>
                <a:sym typeface="Wingdings" pitchFamily="2" charset="2"/>
              </a:rPr>
              <a:t>advanced</a:t>
            </a:r>
            <a:r>
              <a:rPr lang="nl-NL" sz="1800" dirty="0" smtClean="0">
                <a:solidFill>
                  <a:srgbClr val="000000"/>
                </a:solidFill>
                <a:sym typeface="Wingdings" pitchFamily="2" charset="2"/>
              </a:rPr>
              <a:t>.</a:t>
            </a:r>
            <a:endParaRPr lang="nl-NL" sz="1800" dirty="0" smtClean="0">
              <a:solidFill>
                <a:srgbClr val="000000"/>
              </a:solidFill>
            </a:endParaRPr>
          </a:p>
          <a:p>
            <a:pPr marL="800100" lvl="1" indent="-342900">
              <a:buClr>
                <a:srgbClr val="FF9900"/>
              </a:buClr>
              <a:buFont typeface="+mj-lt"/>
              <a:buAutoNum type="arabicPeriod"/>
            </a:pPr>
            <a:endParaRPr lang="en-US" sz="1800" dirty="0">
              <a:solidFill>
                <a:srgbClr val="000000"/>
              </a:solidFill>
            </a:endParaRPr>
          </a:p>
          <a:p>
            <a:pPr lvl="1">
              <a:buClr>
                <a:srgbClr val="FF9900"/>
              </a:buClr>
            </a:pPr>
            <a:endParaRPr lang="nl-NL" sz="1800" dirty="0">
              <a:solidFill>
                <a:srgbClr val="000000"/>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r>
              <a:rPr lang="en-US" dirty="0" smtClean="0">
                <a:solidFill>
                  <a:srgbClr val="000000"/>
                </a:solidFill>
              </a:rPr>
              <a:t>  </a:t>
            </a:r>
            <a:fld id="{FEA78CDC-31F1-4134-8797-26C807A9210A}"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145950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 G&amp;V7, Ex.1.2.a</a:t>
            </a:r>
            <a:endParaRPr lang="nl-NL" dirty="0"/>
          </a:p>
        </p:txBody>
      </p:sp>
      <p:sp>
        <p:nvSpPr>
          <p:cNvPr id="3" name="Content Placeholder 2"/>
          <p:cNvSpPr>
            <a:spLocks noGrp="1"/>
          </p:cNvSpPr>
          <p:nvPr>
            <p:ph idx="1"/>
          </p:nvPr>
        </p:nvSpPr>
        <p:spPr>
          <a:xfrm>
            <a:off x="1524000" y="1412776"/>
            <a:ext cx="7010400" cy="4607024"/>
          </a:xfrm>
        </p:spPr>
        <p:txBody>
          <a:bodyPr/>
          <a:lstStyle/>
          <a:p>
            <a:pPr marL="0" indent="0">
              <a:buNone/>
            </a:pPr>
            <a:r>
              <a:rPr lang="en-US" sz="1600" b="1" dirty="0">
                <a:solidFill>
                  <a:schemeClr val="tx1"/>
                </a:solidFill>
              </a:rPr>
              <a:t>Sample </a:t>
            </a:r>
            <a:r>
              <a:rPr lang="en-US" sz="1600" b="1" dirty="0" smtClean="0">
                <a:solidFill>
                  <a:schemeClr val="tx1"/>
                </a:solidFill>
              </a:rPr>
              <a:t>answers </a:t>
            </a:r>
          </a:p>
          <a:p>
            <a:pPr marL="0" indent="0">
              <a:buNone/>
            </a:pPr>
            <a:r>
              <a:rPr lang="en-US" sz="1600" dirty="0" smtClean="0">
                <a:solidFill>
                  <a:srgbClr val="00B050"/>
                </a:solidFill>
              </a:rPr>
              <a:t>Green: DRC </a:t>
            </a:r>
            <a:r>
              <a:rPr lang="en-US" sz="1600" dirty="0" smtClean="0">
                <a:solidFill>
                  <a:schemeClr val="tx1"/>
                </a:solidFill>
              </a:rPr>
              <a:t>-</a:t>
            </a:r>
            <a:r>
              <a:rPr lang="en-US" sz="1600" dirty="0" smtClean="0">
                <a:solidFill>
                  <a:srgbClr val="00B050"/>
                </a:solidFill>
              </a:rPr>
              <a:t> </a:t>
            </a:r>
            <a:r>
              <a:rPr lang="en-US" sz="1600" dirty="0" smtClean="0">
                <a:solidFill>
                  <a:srgbClr val="0070C0"/>
                </a:solidFill>
              </a:rPr>
              <a:t>Blue: NDRC </a:t>
            </a:r>
          </a:p>
          <a:p>
            <a:pPr marL="0" indent="0">
              <a:buNone/>
            </a:pPr>
            <a:endParaRPr lang="en-US" sz="1600" dirty="0" smtClean="0">
              <a:solidFill>
                <a:srgbClr val="0070C0"/>
              </a:solidFill>
            </a:endParaRPr>
          </a:p>
          <a:p>
            <a:pPr marL="0" indent="0">
              <a:buNone/>
            </a:pPr>
            <a:r>
              <a:rPr lang="en-US" sz="1600" i="1" dirty="0" smtClean="0"/>
              <a:t>2. </a:t>
            </a:r>
            <a:r>
              <a:rPr lang="en-US" sz="1600" i="1" dirty="0" smtClean="0">
                <a:solidFill>
                  <a:srgbClr val="00B050"/>
                </a:solidFill>
              </a:rPr>
              <a:t>Ben Johnson </a:t>
            </a:r>
            <a:r>
              <a:rPr lang="en-US" sz="1600" dirty="0" smtClean="0">
                <a:solidFill>
                  <a:srgbClr val="00B050"/>
                </a:solidFill>
              </a:rPr>
              <a:t>was an English poet and playwright who lived from 1572 to 1637.</a:t>
            </a:r>
            <a:r>
              <a:rPr lang="en-US" sz="1600" dirty="0" smtClean="0"/>
              <a:t>/ </a:t>
            </a:r>
            <a:r>
              <a:rPr lang="en-US" sz="1600" dirty="0" smtClean="0">
                <a:solidFill>
                  <a:srgbClr val="0070C0"/>
                </a:solidFill>
              </a:rPr>
              <a:t>Ben Johnson, who lived from 1572 to 1637, was an English poet and playwright.</a:t>
            </a:r>
          </a:p>
          <a:p>
            <a:pPr marL="0" indent="0">
              <a:buNone/>
            </a:pPr>
            <a:r>
              <a:rPr lang="en-US" sz="1600" dirty="0" smtClean="0"/>
              <a:t>3) </a:t>
            </a:r>
            <a:r>
              <a:rPr lang="en-US" sz="1600" dirty="0" smtClean="0">
                <a:solidFill>
                  <a:srgbClr val="00B050"/>
                </a:solidFill>
              </a:rPr>
              <a:t>An organic compound is any member of a large class of chemical compounds whose molecules contain carbon. (!)/ </a:t>
            </a:r>
            <a:r>
              <a:rPr lang="en-US" sz="1600" dirty="0">
                <a:solidFill>
                  <a:srgbClr val="0070C0"/>
                </a:solidFill>
              </a:rPr>
              <a:t>An organic </a:t>
            </a:r>
            <a:r>
              <a:rPr lang="en-US" sz="1600" dirty="0" smtClean="0">
                <a:solidFill>
                  <a:srgbClr val="0070C0"/>
                </a:solidFill>
              </a:rPr>
              <a:t>compound, </a:t>
            </a:r>
            <a:r>
              <a:rPr lang="en-US" sz="1600" dirty="0">
                <a:solidFill>
                  <a:srgbClr val="0070C0"/>
                </a:solidFill>
              </a:rPr>
              <a:t>whose molecules contain </a:t>
            </a:r>
            <a:r>
              <a:rPr lang="en-US" sz="1600" dirty="0" smtClean="0">
                <a:solidFill>
                  <a:srgbClr val="0070C0"/>
                </a:solidFill>
              </a:rPr>
              <a:t>carbon, is </a:t>
            </a:r>
            <a:r>
              <a:rPr lang="en-US" sz="1600" dirty="0">
                <a:solidFill>
                  <a:srgbClr val="0070C0"/>
                </a:solidFill>
              </a:rPr>
              <a:t>any member of a large class of chemical </a:t>
            </a:r>
            <a:r>
              <a:rPr lang="en-US" sz="1600" dirty="0" smtClean="0">
                <a:solidFill>
                  <a:srgbClr val="0070C0"/>
                </a:solidFill>
              </a:rPr>
              <a:t>compounds. (!)</a:t>
            </a:r>
          </a:p>
          <a:p>
            <a:pPr marL="0" indent="0">
              <a:buNone/>
            </a:pPr>
            <a:r>
              <a:rPr lang="en-US" sz="1600" dirty="0" smtClean="0">
                <a:solidFill>
                  <a:schemeClr val="tx1"/>
                </a:solidFill>
              </a:rPr>
              <a:t>4) </a:t>
            </a:r>
            <a:r>
              <a:rPr lang="en-US" sz="1600" dirty="0" smtClean="0">
                <a:solidFill>
                  <a:srgbClr val="00B050"/>
                </a:solidFill>
              </a:rPr>
              <a:t>The patient whose case is described here was 25 years old.</a:t>
            </a:r>
            <a:r>
              <a:rPr lang="en-US" sz="1600" dirty="0" smtClean="0">
                <a:solidFill>
                  <a:schemeClr val="tx1"/>
                </a:solidFill>
              </a:rPr>
              <a:t>/ </a:t>
            </a:r>
            <a:r>
              <a:rPr lang="en-US" sz="1600" dirty="0">
                <a:solidFill>
                  <a:srgbClr val="0070C0"/>
                </a:solidFill>
              </a:rPr>
              <a:t>The </a:t>
            </a:r>
            <a:r>
              <a:rPr lang="en-US" sz="1600" dirty="0" smtClean="0">
                <a:solidFill>
                  <a:srgbClr val="0070C0"/>
                </a:solidFill>
              </a:rPr>
              <a:t>patient, </a:t>
            </a:r>
            <a:r>
              <a:rPr lang="en-US" sz="1600" dirty="0">
                <a:solidFill>
                  <a:srgbClr val="0070C0"/>
                </a:solidFill>
              </a:rPr>
              <a:t>whose case is described </a:t>
            </a:r>
            <a:r>
              <a:rPr lang="en-US" sz="1600" dirty="0" smtClean="0">
                <a:solidFill>
                  <a:srgbClr val="0070C0"/>
                </a:solidFill>
              </a:rPr>
              <a:t>here, </a:t>
            </a:r>
            <a:r>
              <a:rPr lang="en-US" sz="1600" dirty="0">
                <a:solidFill>
                  <a:srgbClr val="0070C0"/>
                </a:solidFill>
              </a:rPr>
              <a:t>was 25 years </a:t>
            </a:r>
            <a:r>
              <a:rPr lang="en-US" sz="1600" dirty="0" smtClean="0">
                <a:solidFill>
                  <a:srgbClr val="0070C0"/>
                </a:solidFill>
              </a:rPr>
              <a:t>old</a:t>
            </a:r>
            <a:r>
              <a:rPr lang="en-US" sz="1600" dirty="0" smtClean="0">
                <a:solidFill>
                  <a:schemeClr val="tx1"/>
                </a:solidFill>
              </a:rPr>
              <a:t>.</a:t>
            </a:r>
          </a:p>
          <a:p>
            <a:pPr marL="0" indent="0">
              <a:buNone/>
            </a:pPr>
            <a:r>
              <a:rPr lang="en-US" sz="1600" dirty="0" smtClean="0">
                <a:solidFill>
                  <a:schemeClr val="tx1"/>
                </a:solidFill>
              </a:rPr>
              <a:t>5) </a:t>
            </a:r>
            <a:r>
              <a:rPr lang="en-US" sz="1600" dirty="0" smtClean="0">
                <a:solidFill>
                  <a:srgbClr val="00B050"/>
                </a:solidFill>
              </a:rPr>
              <a:t>Anaerobic digestion is a simple process whereby organic matter is broken down by micro-organisms.</a:t>
            </a:r>
            <a:r>
              <a:rPr lang="en-US" sz="1600" dirty="0" smtClean="0">
                <a:solidFill>
                  <a:schemeClr val="tx1"/>
                </a:solidFill>
              </a:rPr>
              <a:t>/</a:t>
            </a:r>
            <a:r>
              <a:rPr lang="en-US" sz="1600" dirty="0" smtClean="0">
                <a:solidFill>
                  <a:srgbClr val="000000"/>
                </a:solidFill>
              </a:rPr>
              <a:t> </a:t>
            </a:r>
            <a:r>
              <a:rPr lang="en-US" sz="1600" dirty="0">
                <a:solidFill>
                  <a:srgbClr val="0070C0"/>
                </a:solidFill>
              </a:rPr>
              <a:t>Anaerobic </a:t>
            </a:r>
            <a:r>
              <a:rPr lang="en-US" sz="1600" dirty="0" smtClean="0">
                <a:solidFill>
                  <a:srgbClr val="0070C0"/>
                </a:solidFill>
              </a:rPr>
              <a:t>digestion, </a:t>
            </a:r>
            <a:r>
              <a:rPr lang="en-US" sz="1600" dirty="0">
                <a:solidFill>
                  <a:srgbClr val="0070C0"/>
                </a:solidFill>
              </a:rPr>
              <a:t>whereby organic matter is broken down by </a:t>
            </a:r>
            <a:r>
              <a:rPr lang="en-US" sz="1600" dirty="0" smtClean="0">
                <a:solidFill>
                  <a:srgbClr val="0070C0"/>
                </a:solidFill>
              </a:rPr>
              <a:t>micro-organisms, </a:t>
            </a:r>
            <a:r>
              <a:rPr lang="en-US" sz="1600" dirty="0">
                <a:solidFill>
                  <a:srgbClr val="0070C0"/>
                </a:solidFill>
              </a:rPr>
              <a:t>is a simple </a:t>
            </a:r>
            <a:r>
              <a:rPr lang="en-US" sz="1600" dirty="0" smtClean="0">
                <a:solidFill>
                  <a:srgbClr val="0070C0"/>
                </a:solidFill>
              </a:rPr>
              <a:t>process</a:t>
            </a:r>
            <a:r>
              <a:rPr lang="en-US" sz="1600" dirty="0" smtClean="0">
                <a:solidFill>
                  <a:schemeClr val="tx1"/>
                </a:solidFill>
              </a:rPr>
              <a:t>.</a:t>
            </a:r>
          </a:p>
          <a:p>
            <a:pPr marL="0" indent="0">
              <a:buNone/>
            </a:pPr>
            <a:r>
              <a:rPr lang="en-US" sz="1600" dirty="0" smtClean="0">
                <a:solidFill>
                  <a:schemeClr val="tx1"/>
                </a:solidFill>
              </a:rPr>
              <a:t>6) </a:t>
            </a:r>
            <a:r>
              <a:rPr lang="en-US" sz="1600" dirty="0" smtClean="0">
                <a:solidFill>
                  <a:srgbClr val="0070C0"/>
                </a:solidFill>
              </a:rPr>
              <a:t>The company is in the second stage of business development, where/when activities and customer base are expanded.</a:t>
            </a:r>
          </a:p>
          <a:p>
            <a:pPr marL="0" indent="0">
              <a:buNone/>
            </a:pPr>
            <a:endParaRPr lang="en-US" sz="2000" dirty="0" smtClean="0">
              <a:solidFill>
                <a:schemeClr val="tx1"/>
              </a:solidFill>
            </a:endParaRP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77886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with “when”/”where”</a:t>
            </a:r>
            <a:endParaRPr lang="en-GB" dirty="0"/>
          </a:p>
        </p:txBody>
      </p:sp>
      <p:sp>
        <p:nvSpPr>
          <p:cNvPr id="3" name="Content Placeholder 2"/>
          <p:cNvSpPr>
            <a:spLocks noGrp="1"/>
          </p:cNvSpPr>
          <p:nvPr>
            <p:ph idx="1"/>
          </p:nvPr>
        </p:nvSpPr>
        <p:spPr/>
        <p:txBody>
          <a:bodyPr/>
          <a:lstStyle/>
          <a:p>
            <a:pPr marL="514350" indent="-514350">
              <a:buAutoNum type="arabicPeriod"/>
            </a:pPr>
            <a:r>
              <a:rPr lang="en-GB" dirty="0" smtClean="0"/>
              <a:t>In </a:t>
            </a:r>
            <a:r>
              <a:rPr lang="en-GB" dirty="0"/>
              <a:t>the more primitive areas, </a:t>
            </a:r>
            <a:r>
              <a:rPr lang="en-GB" b="1" dirty="0"/>
              <a:t>where</a:t>
            </a:r>
            <a:r>
              <a:rPr lang="en-GB" dirty="0"/>
              <a:t> the capacity to absorb and utilize external assistance is limited, some activities may be of such obvious </a:t>
            </a:r>
            <a:r>
              <a:rPr lang="en-GB" dirty="0" smtClean="0"/>
              <a:t>priority. </a:t>
            </a:r>
          </a:p>
          <a:p>
            <a:pPr marL="514350" indent="-514350">
              <a:buAutoNum type="arabicPeriod"/>
            </a:pPr>
            <a:r>
              <a:rPr lang="en-GB" dirty="0"/>
              <a:t>In what are often highly technical arguments </a:t>
            </a:r>
            <a:r>
              <a:rPr lang="en-GB" b="1" dirty="0"/>
              <a:t>where </a:t>
            </a:r>
            <a:r>
              <a:rPr lang="en-GB" dirty="0"/>
              <a:t>tone matters a lot, he sounds like a </a:t>
            </a:r>
            <a:r>
              <a:rPr lang="en-GB" dirty="0" smtClean="0"/>
              <a:t>politician.</a:t>
            </a:r>
            <a:endParaRPr lang="en-GB"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276917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with “when”/”where”</a:t>
            </a:r>
            <a:endParaRPr lang="en-GB" dirty="0"/>
          </a:p>
        </p:txBody>
      </p:sp>
      <p:sp>
        <p:nvSpPr>
          <p:cNvPr id="3" name="Content Placeholder 2"/>
          <p:cNvSpPr>
            <a:spLocks noGrp="1"/>
          </p:cNvSpPr>
          <p:nvPr>
            <p:ph idx="1"/>
          </p:nvPr>
        </p:nvSpPr>
        <p:spPr/>
        <p:txBody>
          <a:bodyPr/>
          <a:lstStyle/>
          <a:p>
            <a:pPr marL="0" indent="0">
              <a:buNone/>
            </a:pPr>
            <a:r>
              <a:rPr lang="en-GB" dirty="0" smtClean="0"/>
              <a:t>1. Mr Wright </a:t>
            </a:r>
            <a:r>
              <a:rPr lang="en-GB" dirty="0"/>
              <a:t>was making his first operational parachute drop </a:t>
            </a:r>
            <a:r>
              <a:rPr lang="en-GB" b="1" dirty="0"/>
              <a:t>when</a:t>
            </a:r>
            <a:r>
              <a:rPr lang="en-GB" dirty="0"/>
              <a:t> </a:t>
            </a:r>
            <a:r>
              <a:rPr lang="en-GB" dirty="0" smtClean="0"/>
              <a:t>his aircraft came under fire </a:t>
            </a:r>
            <a:r>
              <a:rPr lang="en-GB" dirty="0"/>
              <a:t>over Arnhem in September </a:t>
            </a:r>
            <a:r>
              <a:rPr lang="en-GB" dirty="0" smtClean="0"/>
              <a:t>1944.</a:t>
            </a:r>
            <a:endParaRPr lang="en-GB"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82091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RC: </a:t>
            </a:r>
            <a:r>
              <a:rPr lang="en-US" dirty="0" smtClean="0">
                <a:solidFill>
                  <a:srgbClr val="000000"/>
                </a:solidFill>
              </a:rPr>
              <a:t>G&amp;V7, Ex.1.2.b</a:t>
            </a:r>
            <a:endParaRPr lang="nl-NL" dirty="0"/>
          </a:p>
        </p:txBody>
      </p:sp>
      <p:sp>
        <p:nvSpPr>
          <p:cNvPr id="3" name="Content Placeholder 2"/>
          <p:cNvSpPr>
            <a:spLocks noGrp="1"/>
          </p:cNvSpPr>
          <p:nvPr>
            <p:ph idx="1"/>
          </p:nvPr>
        </p:nvSpPr>
        <p:spPr/>
        <p:txBody>
          <a:bodyPr/>
          <a:lstStyle/>
          <a:p>
            <a:pPr marL="0" indent="0">
              <a:buNone/>
            </a:pPr>
            <a:r>
              <a:rPr lang="en-US" sz="2000" dirty="0" smtClean="0"/>
              <a:t>Suggested answers:</a:t>
            </a:r>
          </a:p>
          <a:p>
            <a:pPr marL="0" indent="0">
              <a:buNone/>
            </a:pPr>
            <a:endParaRPr lang="en-US" sz="2000" dirty="0"/>
          </a:p>
          <a:p>
            <a:r>
              <a:rPr lang="en-US" sz="2000" dirty="0" smtClean="0"/>
              <a:t>Another influential social </a:t>
            </a:r>
            <a:r>
              <a:rPr lang="en-US" sz="2000" dirty="0" err="1" smtClean="0"/>
              <a:t>entrepeneur</a:t>
            </a:r>
            <a:r>
              <a:rPr lang="en-US" sz="2000" dirty="0" smtClean="0"/>
              <a:t> is the Bangladeshi banker </a:t>
            </a:r>
            <a:r>
              <a:rPr lang="en-US" sz="2000" dirty="0" err="1" smtClean="0"/>
              <a:t>Muhammed</a:t>
            </a:r>
            <a:r>
              <a:rPr lang="en-US" sz="2000" dirty="0" smtClean="0"/>
              <a:t> Yunus, who was born in 1940. He was previously a professor of economics at Chittagong University, where he developed the idea of ‘microcredit’.</a:t>
            </a:r>
          </a:p>
          <a:p>
            <a:pPr marL="0" indent="0">
              <a:buNone/>
            </a:pPr>
            <a:endParaRPr lang="en-US" sz="2000" dirty="0"/>
          </a:p>
          <a:p>
            <a:r>
              <a:rPr lang="en-US" sz="2000" dirty="0" err="1" smtClean="0"/>
              <a:t>Muhammed</a:t>
            </a:r>
            <a:r>
              <a:rPr lang="en-US" sz="2000" dirty="0" smtClean="0"/>
              <a:t> Yunus, born in 1940, was a professor of economics at Chittagong University when he developed the idea of ‘microcredit’.</a:t>
            </a:r>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57041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Hedging</a:t>
            </a:r>
            <a:r>
              <a:rPr lang="nl-NL" dirty="0" smtClean="0"/>
              <a:t>: KEY 7.4, p. 103</a:t>
            </a:r>
            <a:endParaRPr lang="en-US" dirty="0"/>
          </a:p>
        </p:txBody>
      </p:sp>
      <p:sp>
        <p:nvSpPr>
          <p:cNvPr id="3" name="Content Placeholder 2"/>
          <p:cNvSpPr>
            <a:spLocks noGrp="1"/>
          </p:cNvSpPr>
          <p:nvPr>
            <p:ph idx="1"/>
          </p:nvPr>
        </p:nvSpPr>
        <p:spPr/>
        <p:txBody>
          <a:bodyPr/>
          <a:lstStyle/>
          <a:p>
            <a:pPr marL="514350" indent="-514350">
              <a:buAutoNum type="arabicPeriod"/>
            </a:pPr>
            <a:r>
              <a:rPr lang="nl-NL" dirty="0" smtClean="0"/>
              <a:t>… (</a:t>
            </a:r>
            <a:r>
              <a:rPr lang="nl-NL" dirty="0" err="1" smtClean="0"/>
              <a:t>whose</a:t>
            </a:r>
            <a:r>
              <a:rPr lang="nl-NL" dirty="0" smtClean="0"/>
              <a:t> impact) </a:t>
            </a:r>
            <a:r>
              <a:rPr lang="nl-NL" dirty="0" err="1" smtClean="0"/>
              <a:t>remains</a:t>
            </a:r>
            <a:r>
              <a:rPr lang="nl-NL" dirty="0" smtClean="0"/>
              <a:t> </a:t>
            </a:r>
            <a:r>
              <a:rPr lang="nl-NL" dirty="0" err="1" smtClean="0"/>
              <a:t>largely</a:t>
            </a:r>
            <a:r>
              <a:rPr lang="nl-NL" dirty="0" smtClean="0"/>
              <a:t> </a:t>
            </a:r>
            <a:r>
              <a:rPr lang="nl-NL" dirty="0" err="1" smtClean="0"/>
              <a:t>unrecognised</a:t>
            </a:r>
            <a:endParaRPr lang="nl-NL" dirty="0" smtClean="0"/>
          </a:p>
          <a:p>
            <a:pPr marL="514350" indent="-514350">
              <a:buAutoNum type="arabicPeriod"/>
            </a:pPr>
            <a:r>
              <a:rPr lang="nl-NL" dirty="0" smtClean="0"/>
              <a:t>… (</a:t>
            </a:r>
            <a:r>
              <a:rPr lang="nl-NL" dirty="0" err="1" smtClean="0"/>
              <a:t>who</a:t>
            </a:r>
            <a:r>
              <a:rPr lang="nl-NL" dirty="0" smtClean="0"/>
              <a:t> is) </a:t>
            </a:r>
            <a:r>
              <a:rPr lang="nl-NL" dirty="0" err="1" smtClean="0"/>
              <a:t>relatively</a:t>
            </a:r>
            <a:r>
              <a:rPr lang="nl-NL" dirty="0" smtClean="0"/>
              <a:t> </a:t>
            </a:r>
            <a:r>
              <a:rPr lang="nl-NL" dirty="0" err="1" smtClean="0"/>
              <a:t>unknown</a:t>
            </a:r>
            <a:endParaRPr lang="nl-NL" dirty="0" smtClean="0"/>
          </a:p>
          <a:p>
            <a:pPr marL="514350" indent="-514350">
              <a:buAutoNum type="arabicPeriod"/>
            </a:pPr>
            <a:r>
              <a:rPr lang="nl-NL" dirty="0" smtClean="0"/>
              <a:t>… </a:t>
            </a:r>
            <a:r>
              <a:rPr lang="nl-NL" dirty="0" err="1" smtClean="0"/>
              <a:t>virtually</a:t>
            </a:r>
            <a:r>
              <a:rPr lang="nl-NL" dirty="0" smtClean="0"/>
              <a:t> his </a:t>
            </a:r>
            <a:r>
              <a:rPr lang="nl-NL" dirty="0" err="1" smtClean="0"/>
              <a:t>entire</a:t>
            </a:r>
            <a:r>
              <a:rPr lang="nl-NL" dirty="0" smtClean="0"/>
              <a:t> adult life</a:t>
            </a:r>
          </a:p>
          <a:p>
            <a:pPr marL="514350" indent="-514350">
              <a:buAutoNum type="arabicPeriod"/>
            </a:pPr>
            <a:r>
              <a:rPr lang="nl-NL" dirty="0" smtClean="0"/>
              <a:t>… </a:t>
            </a:r>
            <a:r>
              <a:rPr lang="nl-NL" dirty="0" err="1" smtClean="0"/>
              <a:t>probably</a:t>
            </a:r>
            <a:r>
              <a:rPr lang="nl-NL" dirty="0" smtClean="0"/>
              <a:t> </a:t>
            </a:r>
            <a:r>
              <a:rPr lang="nl-NL" dirty="0" err="1" smtClean="0"/>
              <a:t>shortened</a:t>
            </a:r>
            <a:r>
              <a:rPr lang="nl-NL" dirty="0" smtClean="0"/>
              <a:t> the </a:t>
            </a:r>
            <a:r>
              <a:rPr lang="nl-NL" dirty="0" err="1" smtClean="0"/>
              <a:t>duration</a:t>
            </a:r>
            <a:r>
              <a:rPr lang="nl-NL" dirty="0" smtClean="0"/>
              <a:t> of the war.</a:t>
            </a:r>
          </a:p>
          <a:p>
            <a:pPr marL="514350" indent="-514350">
              <a:buAutoNum type="arabicPeriod"/>
            </a:pPr>
            <a:r>
              <a:rPr lang="nl-NL" dirty="0" smtClean="0"/>
              <a:t>… Europe was </a:t>
            </a:r>
            <a:r>
              <a:rPr lang="nl-NL" dirty="0" err="1" smtClean="0"/>
              <a:t>probably</a:t>
            </a:r>
            <a:r>
              <a:rPr lang="nl-NL" dirty="0" smtClean="0"/>
              <a:t> </a:t>
            </a:r>
            <a:r>
              <a:rPr lang="nl-NL" dirty="0" err="1" smtClean="0"/>
              <a:t>one</a:t>
            </a:r>
            <a:r>
              <a:rPr lang="nl-NL" dirty="0" smtClean="0"/>
              <a:t> of the most </a:t>
            </a:r>
            <a:r>
              <a:rPr lang="nl-NL" dirty="0" err="1" smtClean="0"/>
              <a:t>dangerous</a:t>
            </a:r>
            <a:r>
              <a:rPr lang="nl-NL" dirty="0" smtClean="0"/>
              <a:t> </a:t>
            </a:r>
            <a:r>
              <a:rPr lang="nl-NL" dirty="0" err="1" smtClean="0"/>
              <a:t>places</a:t>
            </a:r>
            <a:r>
              <a:rPr lang="nl-NL" dirty="0" smtClean="0"/>
              <a:t> on </a:t>
            </a:r>
            <a:r>
              <a:rPr lang="nl-NL" dirty="0" err="1" smtClean="0"/>
              <a:t>earth</a:t>
            </a:r>
            <a:r>
              <a:rPr lang="nl-NL" dirty="0" smtClean="0"/>
              <a:t>.</a:t>
            </a:r>
            <a:endParaRPr lang="en-US"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898943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Hedging</a:t>
            </a:r>
            <a:r>
              <a:rPr lang="nl-NL" dirty="0" smtClean="0"/>
              <a:t> in </a:t>
            </a:r>
            <a:r>
              <a:rPr lang="nl-NL" dirty="0" err="1" smtClean="0"/>
              <a:t>introduction</a:t>
            </a:r>
            <a:r>
              <a:rPr lang="nl-NL" dirty="0" smtClean="0"/>
              <a:t> 6.6.3</a:t>
            </a:r>
            <a:endParaRPr lang="en-US" dirty="0"/>
          </a:p>
        </p:txBody>
      </p:sp>
      <p:sp>
        <p:nvSpPr>
          <p:cNvPr id="3" name="Content Placeholder 2"/>
          <p:cNvSpPr>
            <a:spLocks noGrp="1"/>
          </p:cNvSpPr>
          <p:nvPr>
            <p:ph idx="1"/>
          </p:nvPr>
        </p:nvSpPr>
        <p:spPr/>
        <p:txBody>
          <a:bodyPr/>
          <a:lstStyle/>
          <a:p>
            <a:pPr marL="0" indent="0">
              <a:buNone/>
            </a:pPr>
            <a:r>
              <a:rPr lang="nl-NL" sz="2000" dirty="0" smtClean="0"/>
              <a:t>Large </a:t>
            </a:r>
            <a:r>
              <a:rPr lang="nl-NL" sz="2000" dirty="0" err="1" smtClean="0"/>
              <a:t>international</a:t>
            </a:r>
            <a:r>
              <a:rPr lang="nl-NL" sz="2000" dirty="0" smtClean="0"/>
              <a:t> companies </a:t>
            </a:r>
            <a:r>
              <a:rPr lang="nl-NL" sz="2000" dirty="0" err="1" smtClean="0"/>
              <a:t>play</a:t>
            </a:r>
            <a:r>
              <a:rPr lang="nl-NL" sz="2000" dirty="0" smtClean="0"/>
              <a:t> </a:t>
            </a:r>
            <a:r>
              <a:rPr lang="nl-NL" sz="2000" dirty="0" err="1" smtClean="0"/>
              <a:t>an</a:t>
            </a:r>
            <a:r>
              <a:rPr lang="nl-NL" sz="2000" dirty="0" smtClean="0"/>
              <a:t> </a:t>
            </a:r>
            <a:r>
              <a:rPr lang="nl-NL" sz="2000" dirty="0" err="1" smtClean="0"/>
              <a:t>increasing</a:t>
            </a:r>
            <a:r>
              <a:rPr lang="nl-NL" sz="2000" dirty="0" smtClean="0"/>
              <a:t> </a:t>
            </a:r>
            <a:r>
              <a:rPr lang="nl-NL" sz="2000" dirty="0" err="1" smtClean="0"/>
              <a:t>role</a:t>
            </a:r>
            <a:r>
              <a:rPr lang="nl-NL" sz="2000" dirty="0" smtClean="0"/>
              <a:t> in the </a:t>
            </a:r>
            <a:r>
              <a:rPr lang="nl-NL" sz="2000" dirty="0" err="1" smtClean="0"/>
              <a:t>everyday</a:t>
            </a:r>
            <a:r>
              <a:rPr lang="nl-NL" sz="2000" dirty="0" smtClean="0"/>
              <a:t> </a:t>
            </a:r>
            <a:r>
              <a:rPr lang="nl-NL" sz="2000" dirty="0" err="1" smtClean="0"/>
              <a:t>lives</a:t>
            </a:r>
            <a:r>
              <a:rPr lang="nl-NL" sz="2000" dirty="0" smtClean="0"/>
              <a:t> of </a:t>
            </a:r>
            <a:r>
              <a:rPr lang="nl-NL" sz="2000" dirty="0" err="1" smtClean="0"/>
              <a:t>people</a:t>
            </a:r>
            <a:r>
              <a:rPr lang="nl-NL" sz="2000" dirty="0" smtClean="0"/>
              <a:t> </a:t>
            </a:r>
            <a:r>
              <a:rPr lang="nl-NL" sz="2000" dirty="0" err="1" smtClean="0"/>
              <a:t>across</a:t>
            </a:r>
            <a:r>
              <a:rPr lang="nl-NL" sz="2000" dirty="0" smtClean="0"/>
              <a:t> the </a:t>
            </a:r>
            <a:r>
              <a:rPr lang="nl-NL" sz="2000" dirty="0" err="1" smtClean="0"/>
              <a:t>world</a:t>
            </a:r>
            <a:r>
              <a:rPr lang="nl-NL" sz="2000" dirty="0" smtClean="0"/>
              <a:t>. It </a:t>
            </a:r>
            <a:r>
              <a:rPr lang="nl-NL" sz="2000" dirty="0" smtClean="0">
                <a:solidFill>
                  <a:srgbClr val="00B050"/>
                </a:solidFill>
              </a:rPr>
              <a:t>is</a:t>
            </a:r>
            <a:r>
              <a:rPr lang="nl-NL" sz="2000" dirty="0" smtClean="0"/>
              <a:t> </a:t>
            </a:r>
            <a:r>
              <a:rPr lang="nl-NL" sz="2000" dirty="0" err="1" smtClean="0">
                <a:solidFill>
                  <a:srgbClr val="00B050"/>
                </a:solidFill>
              </a:rPr>
              <a:t>perhaps</a:t>
            </a:r>
            <a:r>
              <a:rPr lang="nl-NL" sz="2000" dirty="0" smtClean="0"/>
              <a:t> in </a:t>
            </a:r>
            <a:r>
              <a:rPr lang="nl-NL" sz="2000" dirty="0" err="1" smtClean="0"/>
              <a:t>developing</a:t>
            </a:r>
            <a:r>
              <a:rPr lang="nl-NL" sz="2000" dirty="0" smtClean="0"/>
              <a:t> </a:t>
            </a:r>
            <a:r>
              <a:rPr lang="nl-NL" sz="2000" dirty="0" err="1" smtClean="0"/>
              <a:t>countries</a:t>
            </a:r>
            <a:r>
              <a:rPr lang="nl-NL" sz="2000" dirty="0" smtClean="0"/>
              <a:t> </a:t>
            </a:r>
            <a:r>
              <a:rPr lang="nl-NL" sz="2000" dirty="0" err="1" smtClean="0"/>
              <a:t>that</a:t>
            </a:r>
            <a:r>
              <a:rPr lang="nl-NL" sz="2000" dirty="0" smtClean="0"/>
              <a:t> </a:t>
            </a:r>
            <a:r>
              <a:rPr lang="nl-NL" sz="2000" dirty="0" err="1" smtClean="0"/>
              <a:t>they</a:t>
            </a:r>
            <a:r>
              <a:rPr lang="nl-NL" sz="2000" dirty="0" smtClean="0"/>
              <a:t> have most impact. In </a:t>
            </a:r>
            <a:r>
              <a:rPr lang="nl-NL" sz="2000" dirty="0" err="1" smtClean="0"/>
              <a:t>countries</a:t>
            </a:r>
            <a:r>
              <a:rPr lang="nl-NL" sz="2000" dirty="0" smtClean="0"/>
              <a:t> </a:t>
            </a:r>
            <a:r>
              <a:rPr lang="nl-NL" sz="2000" dirty="0" err="1" smtClean="0"/>
              <a:t>where</a:t>
            </a:r>
            <a:r>
              <a:rPr lang="nl-NL" sz="2000" dirty="0" smtClean="0"/>
              <a:t> </a:t>
            </a:r>
            <a:r>
              <a:rPr lang="nl-NL" sz="2000" dirty="0" err="1" smtClean="0"/>
              <a:t>governments</a:t>
            </a:r>
            <a:r>
              <a:rPr lang="nl-NL" sz="2000" dirty="0" smtClean="0"/>
              <a:t> do </a:t>
            </a:r>
            <a:r>
              <a:rPr lang="nl-NL" sz="2000" dirty="0" err="1" smtClean="0"/>
              <a:t>not</a:t>
            </a:r>
            <a:r>
              <a:rPr lang="nl-NL" sz="2000" dirty="0" smtClean="0"/>
              <a:t> have the resources </a:t>
            </a:r>
            <a:r>
              <a:rPr lang="nl-NL" sz="2000" dirty="0" err="1" smtClean="0"/>
              <a:t>to</a:t>
            </a:r>
            <a:r>
              <a:rPr lang="nl-NL" sz="2000" dirty="0" smtClean="0"/>
              <a:t> </a:t>
            </a:r>
            <a:r>
              <a:rPr lang="nl-NL" sz="2000" dirty="0" err="1" smtClean="0"/>
              <a:t>provide</a:t>
            </a:r>
            <a:r>
              <a:rPr lang="nl-NL" sz="2000" dirty="0" smtClean="0"/>
              <a:t> </a:t>
            </a:r>
            <a:r>
              <a:rPr lang="nl-NL" sz="2000" dirty="0" err="1" smtClean="0"/>
              <a:t>social</a:t>
            </a:r>
            <a:r>
              <a:rPr lang="nl-NL" sz="2000" dirty="0" smtClean="0"/>
              <a:t> support </a:t>
            </a:r>
            <a:r>
              <a:rPr lang="nl-NL" sz="2000" dirty="0" err="1" smtClean="0"/>
              <a:t>for</a:t>
            </a:r>
            <a:r>
              <a:rPr lang="nl-NL" sz="2000" dirty="0" smtClean="0"/>
              <a:t> </a:t>
            </a:r>
            <a:r>
              <a:rPr lang="nl-NL" sz="2000" dirty="0" err="1" smtClean="0"/>
              <a:t>all</a:t>
            </a:r>
            <a:r>
              <a:rPr lang="nl-NL" sz="2000" dirty="0" smtClean="0"/>
              <a:t> </a:t>
            </a:r>
            <a:r>
              <a:rPr lang="nl-NL" sz="2000" dirty="0" err="1" smtClean="0"/>
              <a:t>their</a:t>
            </a:r>
            <a:r>
              <a:rPr lang="nl-NL" sz="2000" dirty="0" smtClean="0"/>
              <a:t> </a:t>
            </a:r>
            <a:r>
              <a:rPr lang="nl-NL" sz="2000" dirty="0" err="1" smtClean="0"/>
              <a:t>citizens</a:t>
            </a:r>
            <a:r>
              <a:rPr lang="nl-NL" sz="2000" dirty="0" smtClean="0"/>
              <a:t>, </a:t>
            </a:r>
            <a:r>
              <a:rPr lang="nl-NL" sz="2000" dirty="0" err="1" smtClean="0"/>
              <a:t>international</a:t>
            </a:r>
            <a:r>
              <a:rPr lang="nl-NL" sz="2000" dirty="0" smtClean="0"/>
              <a:t> companies </a:t>
            </a:r>
            <a:r>
              <a:rPr lang="nl-NL" sz="2000" dirty="0" err="1" smtClean="0">
                <a:solidFill>
                  <a:srgbClr val="00B050"/>
                </a:solidFill>
              </a:rPr>
              <a:t>may</a:t>
            </a:r>
            <a:r>
              <a:rPr lang="nl-NL" sz="2000" dirty="0" smtClean="0">
                <a:solidFill>
                  <a:srgbClr val="00B050"/>
                </a:solidFill>
              </a:rPr>
              <a:t> </a:t>
            </a:r>
            <a:r>
              <a:rPr lang="nl-NL" sz="2000" dirty="0" err="1" smtClean="0">
                <a:solidFill>
                  <a:srgbClr val="00B050"/>
                </a:solidFill>
              </a:rPr>
              <a:t>be</a:t>
            </a:r>
            <a:r>
              <a:rPr lang="nl-NL" sz="2000" dirty="0" smtClean="0">
                <a:solidFill>
                  <a:srgbClr val="00B050"/>
                </a:solidFill>
              </a:rPr>
              <a:t> </a:t>
            </a:r>
            <a:r>
              <a:rPr lang="nl-NL" sz="2000" dirty="0" smtClean="0"/>
              <a:t>the </a:t>
            </a:r>
            <a:r>
              <a:rPr lang="nl-NL" sz="2000" dirty="0" err="1" smtClean="0"/>
              <a:t>only</a:t>
            </a:r>
            <a:r>
              <a:rPr lang="nl-NL" sz="2000" dirty="0" smtClean="0"/>
              <a:t> </a:t>
            </a:r>
            <a:r>
              <a:rPr lang="nl-NL" sz="2000" dirty="0" err="1" smtClean="0"/>
              <a:t>organisationa</a:t>
            </a:r>
            <a:r>
              <a:rPr lang="nl-NL" sz="2000" dirty="0" smtClean="0"/>
              <a:t> </a:t>
            </a:r>
            <a:r>
              <a:rPr lang="nl-NL" sz="2000" dirty="0" err="1" smtClean="0"/>
              <a:t>able</a:t>
            </a:r>
            <a:r>
              <a:rPr lang="nl-NL" sz="2000" dirty="0" smtClean="0"/>
              <a:t> </a:t>
            </a:r>
            <a:r>
              <a:rPr lang="nl-NL" sz="2000" dirty="0" err="1" smtClean="0"/>
              <a:t>to</a:t>
            </a:r>
            <a:r>
              <a:rPr lang="nl-NL" sz="2000" dirty="0" smtClean="0"/>
              <a:t> </a:t>
            </a:r>
            <a:r>
              <a:rPr lang="nl-NL" sz="2000" dirty="0" err="1" smtClean="0"/>
              <a:t>maintain</a:t>
            </a:r>
            <a:r>
              <a:rPr lang="nl-NL" sz="2000" dirty="0" smtClean="0"/>
              <a:t> </a:t>
            </a:r>
            <a:r>
              <a:rPr lang="nl-NL" sz="2000" dirty="0" err="1" smtClean="0"/>
              <a:t>and</a:t>
            </a:r>
            <a:r>
              <a:rPr lang="nl-NL" sz="2000" dirty="0" smtClean="0"/>
              <a:t> </a:t>
            </a:r>
            <a:r>
              <a:rPr lang="nl-NL" sz="2000" dirty="0" err="1" smtClean="0"/>
              <a:t>improve</a:t>
            </a:r>
            <a:r>
              <a:rPr lang="nl-NL" sz="2000" dirty="0" smtClean="0"/>
              <a:t> the </a:t>
            </a:r>
            <a:r>
              <a:rPr lang="nl-NL" sz="2000" dirty="0" err="1" smtClean="0"/>
              <a:t>quality</a:t>
            </a:r>
            <a:r>
              <a:rPr lang="nl-NL" sz="2000" dirty="0" smtClean="0"/>
              <a:t> of life. </a:t>
            </a:r>
            <a:r>
              <a:rPr lang="nl-NL" sz="2000" dirty="0" err="1" smtClean="0"/>
              <a:t>Some</a:t>
            </a:r>
            <a:r>
              <a:rPr lang="nl-NL" sz="2000" dirty="0" smtClean="0"/>
              <a:t> </a:t>
            </a:r>
            <a:r>
              <a:rPr lang="nl-NL" sz="2000" dirty="0" err="1" smtClean="0">
                <a:solidFill>
                  <a:srgbClr val="00B050"/>
                </a:solidFill>
              </a:rPr>
              <a:t>would</a:t>
            </a:r>
            <a:r>
              <a:rPr lang="nl-NL" sz="2000" dirty="0" smtClean="0">
                <a:solidFill>
                  <a:srgbClr val="00B050"/>
                </a:solidFill>
              </a:rPr>
              <a:t> say </a:t>
            </a:r>
            <a:r>
              <a:rPr lang="nl-NL" sz="2000" dirty="0" err="1" smtClean="0"/>
              <a:t>that</a:t>
            </a:r>
            <a:r>
              <a:rPr lang="nl-NL" sz="2000" dirty="0" smtClean="0"/>
              <a:t> the priority of </a:t>
            </a:r>
            <a:r>
              <a:rPr lang="nl-NL" sz="2000" dirty="0" err="1" smtClean="0"/>
              <a:t>international</a:t>
            </a:r>
            <a:r>
              <a:rPr lang="nl-NL" sz="2000" dirty="0" smtClean="0"/>
              <a:t> companies is </a:t>
            </a:r>
            <a:r>
              <a:rPr lang="nl-NL" sz="2000" dirty="0" err="1" smtClean="0"/>
              <a:t>to</a:t>
            </a:r>
            <a:r>
              <a:rPr lang="nl-NL" sz="2000" dirty="0" smtClean="0"/>
              <a:t> make </a:t>
            </a:r>
            <a:r>
              <a:rPr lang="nl-NL" sz="2000" dirty="0" err="1" smtClean="0"/>
              <a:t>profits</a:t>
            </a:r>
            <a:r>
              <a:rPr lang="nl-NL" sz="2000" dirty="0" smtClean="0"/>
              <a:t> </a:t>
            </a:r>
            <a:r>
              <a:rPr lang="nl-NL" sz="2000" dirty="0" err="1" smtClean="0"/>
              <a:t>and</a:t>
            </a:r>
            <a:r>
              <a:rPr lang="nl-NL" sz="2000" dirty="0" smtClean="0"/>
              <a:t>, </a:t>
            </a:r>
            <a:r>
              <a:rPr lang="nl-NL" sz="2000" dirty="0" err="1" smtClean="0"/>
              <a:t>therefore</a:t>
            </a:r>
            <a:r>
              <a:rPr lang="nl-NL" sz="2000" dirty="0" smtClean="0"/>
              <a:t>, </a:t>
            </a:r>
            <a:r>
              <a:rPr lang="nl-NL" sz="2000" dirty="0" err="1" smtClean="0"/>
              <a:t>provide</a:t>
            </a:r>
            <a:r>
              <a:rPr lang="nl-NL" sz="2000" dirty="0" smtClean="0"/>
              <a:t> </a:t>
            </a:r>
            <a:r>
              <a:rPr lang="nl-NL" sz="2000" dirty="0" err="1" smtClean="0"/>
              <a:t>income</a:t>
            </a:r>
            <a:r>
              <a:rPr lang="nl-NL" sz="2000" dirty="0" smtClean="0"/>
              <a:t> </a:t>
            </a:r>
            <a:r>
              <a:rPr lang="nl-NL" sz="2000" dirty="0" err="1" smtClean="0"/>
              <a:t>to</a:t>
            </a:r>
            <a:r>
              <a:rPr lang="nl-NL" sz="2000" dirty="0" smtClean="0"/>
              <a:t> </a:t>
            </a:r>
            <a:r>
              <a:rPr lang="nl-NL" sz="2000" dirty="0" err="1" smtClean="0"/>
              <a:t>their</a:t>
            </a:r>
            <a:r>
              <a:rPr lang="nl-NL" sz="2000" dirty="0" smtClean="0"/>
              <a:t> </a:t>
            </a:r>
            <a:r>
              <a:rPr lang="nl-NL" sz="2000" dirty="0" err="1" smtClean="0"/>
              <a:t>owners</a:t>
            </a:r>
            <a:r>
              <a:rPr lang="nl-NL" sz="2000" dirty="0" smtClean="0"/>
              <a:t> </a:t>
            </a:r>
            <a:r>
              <a:rPr lang="nl-NL" sz="2000" dirty="0" err="1" smtClean="0"/>
              <a:t>and</a:t>
            </a:r>
            <a:r>
              <a:rPr lang="nl-NL" sz="2000" dirty="0" smtClean="0"/>
              <a:t> </a:t>
            </a:r>
            <a:r>
              <a:rPr lang="nl-NL" sz="2000" dirty="0" err="1" smtClean="0"/>
              <a:t>shareholders</a:t>
            </a:r>
            <a:r>
              <a:rPr lang="nl-NL" sz="2000" dirty="0" smtClean="0"/>
              <a:t>. </a:t>
            </a:r>
            <a:r>
              <a:rPr lang="nl-NL" sz="2000" dirty="0" err="1" smtClean="0"/>
              <a:t>However</a:t>
            </a:r>
            <a:r>
              <a:rPr lang="nl-NL" sz="2000" dirty="0" smtClean="0"/>
              <a:t>, I </a:t>
            </a:r>
            <a:r>
              <a:rPr lang="nl-NL" sz="2000" dirty="0" err="1" smtClean="0"/>
              <a:t>will</a:t>
            </a:r>
            <a:r>
              <a:rPr lang="nl-NL" sz="2000" dirty="0" smtClean="0"/>
              <a:t> </a:t>
            </a:r>
            <a:r>
              <a:rPr lang="nl-NL" sz="2000" dirty="0" err="1" smtClean="0"/>
              <a:t>argue</a:t>
            </a:r>
            <a:r>
              <a:rPr lang="nl-NL" sz="2000" dirty="0" smtClean="0"/>
              <a:t> in </a:t>
            </a:r>
            <a:r>
              <a:rPr lang="nl-NL" sz="2000" dirty="0" err="1" smtClean="0"/>
              <a:t>this</a:t>
            </a:r>
            <a:r>
              <a:rPr lang="nl-NL" sz="2000" dirty="0" smtClean="0"/>
              <a:t> essay </a:t>
            </a:r>
            <a:r>
              <a:rPr lang="nl-NL" sz="2000" dirty="0" err="1" smtClean="0"/>
              <a:t>that</a:t>
            </a:r>
            <a:r>
              <a:rPr lang="nl-NL" sz="2000" dirty="0" smtClean="0"/>
              <a:t> </a:t>
            </a:r>
            <a:r>
              <a:rPr lang="nl-NL" sz="2000" dirty="0" err="1" smtClean="0"/>
              <a:t>their</a:t>
            </a:r>
            <a:r>
              <a:rPr lang="nl-NL" sz="2000" dirty="0" smtClean="0"/>
              <a:t> first </a:t>
            </a:r>
            <a:r>
              <a:rPr lang="nl-NL" sz="2000" dirty="0" err="1" smtClean="0"/>
              <a:t>duty</a:t>
            </a:r>
            <a:r>
              <a:rPr lang="nl-NL" sz="2000" dirty="0" smtClean="0"/>
              <a:t> is </a:t>
            </a:r>
            <a:r>
              <a:rPr lang="nl-NL" sz="2000" dirty="0" smtClean="0">
                <a:solidFill>
                  <a:srgbClr val="00B050"/>
                </a:solidFill>
              </a:rPr>
              <a:t>in </a:t>
            </a:r>
            <a:r>
              <a:rPr lang="nl-NL" sz="2000" dirty="0" err="1" smtClean="0">
                <a:solidFill>
                  <a:srgbClr val="00B050"/>
                </a:solidFill>
              </a:rPr>
              <a:t>fact</a:t>
            </a:r>
            <a:r>
              <a:rPr lang="nl-NL" sz="2000" dirty="0" smtClean="0"/>
              <a:t> </a:t>
            </a:r>
            <a:r>
              <a:rPr lang="nl-NL" sz="2000" dirty="0" err="1" smtClean="0"/>
              <a:t>to</a:t>
            </a:r>
            <a:r>
              <a:rPr lang="nl-NL" sz="2000" dirty="0" smtClean="0"/>
              <a:t> support the </a:t>
            </a:r>
            <a:r>
              <a:rPr lang="nl-NL" sz="2000" dirty="0" err="1" smtClean="0"/>
              <a:t>communities</a:t>
            </a:r>
            <a:r>
              <a:rPr lang="nl-NL" sz="2000" dirty="0" smtClean="0"/>
              <a:t> in </a:t>
            </a:r>
            <a:r>
              <a:rPr lang="nl-NL" sz="2000" dirty="0" err="1" smtClean="0"/>
              <a:t>developing</a:t>
            </a:r>
            <a:r>
              <a:rPr lang="nl-NL" sz="2000" dirty="0" smtClean="0"/>
              <a:t> </a:t>
            </a:r>
            <a:r>
              <a:rPr lang="nl-NL" sz="2000" dirty="0" err="1" smtClean="0"/>
              <a:t>countries</a:t>
            </a:r>
            <a:r>
              <a:rPr lang="nl-NL" sz="2000" dirty="0" smtClean="0"/>
              <a:t> in </a:t>
            </a:r>
            <a:r>
              <a:rPr lang="nl-NL" sz="2000" dirty="0" err="1" smtClean="0"/>
              <a:t>which</a:t>
            </a:r>
            <a:r>
              <a:rPr lang="nl-NL" sz="2000" dirty="0" smtClean="0"/>
              <a:t> </a:t>
            </a:r>
            <a:r>
              <a:rPr lang="nl-NL" sz="2000" dirty="0" err="1" smtClean="0"/>
              <a:t>they</a:t>
            </a:r>
            <a:r>
              <a:rPr lang="nl-NL" sz="2000" dirty="0" smtClean="0"/>
              <a:t> are </a:t>
            </a:r>
            <a:r>
              <a:rPr lang="nl-NL" sz="2000" dirty="0" err="1" smtClean="0"/>
              <a:t>based</a:t>
            </a:r>
            <a:r>
              <a:rPr lang="nl-NL" sz="2000" dirty="0" smtClean="0"/>
              <a:t>, </a:t>
            </a:r>
            <a:r>
              <a:rPr lang="nl-NL" sz="2000" dirty="0" err="1" smtClean="0"/>
              <a:t>by</a:t>
            </a:r>
            <a:r>
              <a:rPr lang="nl-NL" sz="2000" dirty="0" smtClean="0"/>
              <a:t> </a:t>
            </a:r>
            <a:r>
              <a:rPr lang="nl-NL" sz="2000" dirty="0" err="1" smtClean="0"/>
              <a:t>providing</a:t>
            </a:r>
            <a:r>
              <a:rPr lang="nl-NL" sz="2000" dirty="0" smtClean="0"/>
              <a:t> </a:t>
            </a:r>
            <a:r>
              <a:rPr lang="nl-NL" sz="2000" dirty="0" err="1" smtClean="0"/>
              <a:t>good</a:t>
            </a:r>
            <a:r>
              <a:rPr lang="nl-NL" sz="2000" dirty="0" smtClean="0"/>
              <a:t> </a:t>
            </a:r>
            <a:r>
              <a:rPr lang="nl-NL" sz="2000" dirty="0" err="1" smtClean="0"/>
              <a:t>working</a:t>
            </a:r>
            <a:r>
              <a:rPr lang="nl-NL" sz="2000" dirty="0" smtClean="0"/>
              <a:t> </a:t>
            </a:r>
            <a:r>
              <a:rPr lang="nl-NL" sz="2000" dirty="0" err="1" smtClean="0"/>
              <a:t>conditions</a:t>
            </a:r>
            <a:r>
              <a:rPr lang="nl-NL" sz="2000" dirty="0" smtClean="0"/>
              <a:t>, a safe </a:t>
            </a:r>
            <a:r>
              <a:rPr lang="nl-NL" sz="2000" dirty="0" err="1" smtClean="0"/>
              <a:t>and</a:t>
            </a:r>
            <a:r>
              <a:rPr lang="nl-NL" sz="2000" dirty="0" smtClean="0"/>
              <a:t> clean environment, </a:t>
            </a:r>
            <a:r>
              <a:rPr lang="nl-NL" sz="2000" dirty="0" err="1" smtClean="0"/>
              <a:t>and</a:t>
            </a:r>
            <a:r>
              <a:rPr lang="nl-NL" sz="2000" dirty="0" smtClean="0"/>
              <a:t> health care </a:t>
            </a:r>
            <a:r>
              <a:rPr lang="nl-NL" sz="2000" dirty="0" err="1" smtClean="0"/>
              <a:t>and</a:t>
            </a:r>
            <a:r>
              <a:rPr lang="nl-NL" sz="2000" dirty="0" smtClean="0"/>
              <a:t> </a:t>
            </a:r>
            <a:r>
              <a:rPr lang="nl-NL" sz="2000" dirty="0" err="1" smtClean="0"/>
              <a:t>educational</a:t>
            </a:r>
            <a:r>
              <a:rPr lang="nl-NL" sz="2000" dirty="0" smtClean="0"/>
              <a:t> </a:t>
            </a:r>
            <a:r>
              <a:rPr lang="nl-NL" sz="2000" dirty="0" err="1" smtClean="0"/>
              <a:t>facilities</a:t>
            </a:r>
            <a:r>
              <a:rPr lang="nl-NL" sz="2000" dirty="0" smtClean="0"/>
              <a:t> </a:t>
            </a:r>
            <a:r>
              <a:rPr lang="nl-NL" sz="2000" dirty="0" err="1" smtClean="0"/>
              <a:t>for</a:t>
            </a:r>
            <a:r>
              <a:rPr lang="nl-NL" sz="2000" dirty="0" smtClean="0"/>
              <a:t> </a:t>
            </a:r>
            <a:r>
              <a:rPr lang="nl-NL" sz="2000" dirty="0" err="1" smtClean="0"/>
              <a:t>workers</a:t>
            </a:r>
            <a:r>
              <a:rPr lang="nl-NL" sz="2000" dirty="0" smtClean="0"/>
              <a:t> </a:t>
            </a:r>
            <a:r>
              <a:rPr lang="nl-NL" sz="2000" dirty="0" err="1" smtClean="0"/>
              <a:t>and</a:t>
            </a:r>
            <a:r>
              <a:rPr lang="nl-NL" sz="2000" dirty="0" smtClean="0"/>
              <a:t> </a:t>
            </a:r>
            <a:r>
              <a:rPr lang="nl-NL" sz="2000" dirty="0" err="1" smtClean="0"/>
              <a:t>their</a:t>
            </a:r>
            <a:r>
              <a:rPr lang="nl-NL" sz="2000" dirty="0" smtClean="0"/>
              <a:t> families. </a:t>
            </a:r>
            <a:endParaRPr lang="en-US"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773736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conclusions to essays</a:t>
            </a:r>
            <a:endParaRPr lang="nl-NL" dirty="0"/>
          </a:p>
        </p:txBody>
      </p:sp>
      <p:sp>
        <p:nvSpPr>
          <p:cNvPr id="3" name="Content Placeholder 2"/>
          <p:cNvSpPr>
            <a:spLocks noGrp="1"/>
          </p:cNvSpPr>
          <p:nvPr>
            <p:ph idx="1"/>
          </p:nvPr>
        </p:nvSpPr>
        <p:spPr>
          <a:xfrm>
            <a:off x="1524000" y="1700808"/>
            <a:ext cx="7010400" cy="4318992"/>
          </a:xfrm>
        </p:spPr>
        <p:txBody>
          <a:bodyPr/>
          <a:lstStyle/>
          <a:p>
            <a:pPr marL="0" indent="0">
              <a:buNone/>
            </a:pPr>
            <a:r>
              <a:rPr lang="en-US" sz="1800" dirty="0" smtClean="0">
                <a:ea typeface="Calibri"/>
              </a:rPr>
              <a:t>The contents of an essay conclusion depend on the type of essay you are writing.</a:t>
            </a:r>
          </a:p>
          <a:p>
            <a:pPr marL="0" indent="0">
              <a:buNone/>
            </a:pPr>
            <a:endParaRPr lang="en-US" sz="1800" dirty="0">
              <a:ea typeface="Calibri"/>
            </a:endParaRPr>
          </a:p>
          <a:p>
            <a:pPr marL="0" indent="0">
              <a:buNone/>
            </a:pPr>
            <a:endParaRPr lang="en-US" sz="1800" dirty="0" smtClean="0">
              <a:ea typeface="Calibri"/>
            </a:endParaRPr>
          </a:p>
          <a:p>
            <a:pPr marL="0" indent="0">
              <a:buNone/>
            </a:pPr>
            <a:endParaRPr lang="en-US" sz="1800" dirty="0">
              <a:ea typeface="Calibri"/>
            </a:endParaRPr>
          </a:p>
          <a:p>
            <a:pPr marL="0" indent="0">
              <a:buNone/>
            </a:pPr>
            <a:endParaRPr lang="en-US" sz="1800" dirty="0" smtClean="0">
              <a:ea typeface="Calibri"/>
            </a:endParaRPr>
          </a:p>
          <a:p>
            <a:pPr marL="0" indent="0" algn="ctr">
              <a:buNone/>
            </a:pPr>
            <a:endParaRPr lang="en-US" sz="1800" dirty="0" smtClean="0">
              <a:ea typeface="Calibri"/>
            </a:endParaRPr>
          </a:p>
          <a:p>
            <a:pPr marL="0" indent="0">
              <a:buNone/>
            </a:pPr>
            <a:endParaRPr lang="en-US" sz="1800" dirty="0" smtClean="0">
              <a:ea typeface="Calibri"/>
            </a:endParaRP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18</a:t>
            </a:fld>
            <a:endParaRPr lang="en-US">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530819411"/>
              </p:ext>
            </p:extLst>
          </p:nvPr>
        </p:nvGraphicFramePr>
        <p:xfrm>
          <a:off x="1619672" y="2492897"/>
          <a:ext cx="6624736" cy="3168353"/>
        </p:xfrm>
        <a:graphic>
          <a:graphicData uri="http://schemas.openxmlformats.org/drawingml/2006/table">
            <a:tbl>
              <a:tblPr firstRow="1" firstCol="1" bandRow="1">
                <a:tableStyleId>{5C22544A-7EE6-4342-B048-85BDC9FD1C3A}</a:tableStyleId>
              </a:tblPr>
              <a:tblGrid>
                <a:gridCol w="4608512"/>
                <a:gridCol w="713912"/>
                <a:gridCol w="642102"/>
                <a:gridCol w="660210"/>
              </a:tblGrid>
              <a:tr h="633671">
                <a:tc>
                  <a:txBody>
                    <a:bodyPr/>
                    <a:lstStyle/>
                    <a:p>
                      <a:pPr>
                        <a:spcAft>
                          <a:spcPts val="0"/>
                        </a:spcAft>
                      </a:pPr>
                      <a:r>
                        <a:rPr lang="en-US" sz="1200" dirty="0">
                          <a:effectLst/>
                        </a:rPr>
                        <a:t> </a:t>
                      </a:r>
                      <a:endParaRPr lang="nl-NL" sz="1200" dirty="0">
                        <a:effectLst/>
                        <a:latin typeface="Times New Roman"/>
                        <a:ea typeface="Calibri"/>
                      </a:endParaRPr>
                    </a:p>
                  </a:txBody>
                  <a:tcPr marL="68580" marR="68580" marT="0" marB="0"/>
                </a:tc>
                <a:tc>
                  <a:txBody>
                    <a:bodyPr/>
                    <a:lstStyle/>
                    <a:p>
                      <a:pPr>
                        <a:spcAft>
                          <a:spcPts val="0"/>
                        </a:spcAft>
                      </a:pPr>
                      <a:r>
                        <a:rPr lang="en-US" sz="1050" dirty="0">
                          <a:effectLst/>
                        </a:rPr>
                        <a:t>describe</a:t>
                      </a:r>
                      <a:endParaRPr lang="nl-NL" sz="1050" dirty="0">
                        <a:effectLst/>
                        <a:latin typeface="Times New Roman"/>
                        <a:ea typeface="Calibri"/>
                      </a:endParaRPr>
                    </a:p>
                  </a:txBody>
                  <a:tcPr marL="68580" marR="68580" marT="0" marB="0"/>
                </a:tc>
                <a:tc>
                  <a:txBody>
                    <a:bodyPr/>
                    <a:lstStyle/>
                    <a:p>
                      <a:pPr>
                        <a:spcAft>
                          <a:spcPts val="0"/>
                        </a:spcAft>
                      </a:pPr>
                      <a:r>
                        <a:rPr lang="en-US" sz="1050" dirty="0">
                          <a:effectLst/>
                        </a:rPr>
                        <a:t>discuss</a:t>
                      </a:r>
                      <a:endParaRPr lang="nl-NL" sz="1050" dirty="0">
                        <a:effectLst/>
                        <a:latin typeface="Times New Roman"/>
                        <a:ea typeface="Calibri"/>
                      </a:endParaRPr>
                    </a:p>
                  </a:txBody>
                  <a:tcPr marL="68580" marR="68580" marT="0" marB="0"/>
                </a:tc>
                <a:tc>
                  <a:txBody>
                    <a:bodyPr/>
                    <a:lstStyle/>
                    <a:p>
                      <a:pPr>
                        <a:spcAft>
                          <a:spcPts val="0"/>
                        </a:spcAft>
                      </a:pPr>
                      <a:r>
                        <a:rPr lang="en-US" sz="1050" dirty="0">
                          <a:effectLst/>
                        </a:rPr>
                        <a:t>defend</a:t>
                      </a:r>
                      <a:endParaRPr lang="nl-NL" sz="1050" dirty="0">
                        <a:effectLst/>
                        <a:latin typeface="Times New Roman"/>
                        <a:ea typeface="Calibri"/>
                      </a:endParaRPr>
                    </a:p>
                  </a:txBody>
                  <a:tcPr marL="68580" marR="68580" marT="0" marB="0"/>
                </a:tc>
              </a:tr>
              <a:tr h="316835">
                <a:tc>
                  <a:txBody>
                    <a:bodyPr/>
                    <a:lstStyle/>
                    <a:p>
                      <a:pPr>
                        <a:spcAft>
                          <a:spcPts val="0"/>
                        </a:spcAft>
                      </a:pPr>
                      <a:r>
                        <a:rPr lang="en-US" sz="1200">
                          <a:effectLst/>
                        </a:rPr>
                        <a:t>1 A brief reminder of your aims</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2 A summary of the main points of your description</a:t>
                      </a:r>
                      <a:endParaRPr lang="nl-NL" sz="1200">
                        <a:effectLst/>
                        <a:latin typeface="Times New Roman"/>
                        <a:ea typeface="Calibri"/>
                      </a:endParaRPr>
                    </a:p>
                  </a:txBody>
                  <a:tcPr marL="68580" marR="68580" marT="0" marB="0"/>
                </a:tc>
                <a:tc>
                  <a:txBody>
                    <a:bodyPr/>
                    <a:lstStyle/>
                    <a:p>
                      <a:pPr algn="ctr">
                        <a:spcAft>
                          <a:spcPts val="0"/>
                        </a:spcAft>
                      </a:pPr>
                      <a:endParaRPr lang="nl-NL" sz="1200" dirty="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3 A summary of the different positions on the topic</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endParaRPr lang="nl-NL" sz="1200" dirty="0">
                        <a:effectLst/>
                        <a:latin typeface="Times New Roman"/>
                        <a:ea typeface="Calibri"/>
                      </a:endParaRPr>
                    </a:p>
                  </a:txBody>
                  <a:tcPr marL="68580" marR="68580" marT="0" marB="0"/>
                </a:tc>
                <a:tc>
                  <a:txBody>
                    <a:bodyPr/>
                    <a:lstStyle/>
                    <a:p>
                      <a:pPr algn="ctr">
                        <a:spcAft>
                          <a:spcPts val="0"/>
                        </a:spcAft>
                      </a:pPr>
                      <a:endParaRPr lang="nl-NL" sz="1200" dirty="0">
                        <a:effectLst/>
                        <a:latin typeface="Times New Roman"/>
                        <a:ea typeface="Calibri"/>
                      </a:endParaRPr>
                    </a:p>
                  </a:txBody>
                  <a:tcPr marL="68580" marR="68580" marT="0" marB="0"/>
                </a:tc>
              </a:tr>
              <a:tr h="633671">
                <a:tc>
                  <a:txBody>
                    <a:bodyPr/>
                    <a:lstStyle/>
                    <a:p>
                      <a:pPr>
                        <a:spcAft>
                          <a:spcPts val="0"/>
                        </a:spcAft>
                      </a:pPr>
                      <a:r>
                        <a:rPr lang="en-US" sz="1200" dirty="0">
                          <a:effectLst/>
                        </a:rPr>
                        <a:t>4 An evaluation of how the evidence you </a:t>
                      </a:r>
                      <a:r>
                        <a:rPr lang="en-US" sz="1200" dirty="0" smtClean="0">
                          <a:effectLst/>
                        </a:rPr>
                        <a:t>have presented </a:t>
                      </a:r>
                      <a:r>
                        <a:rPr lang="en-US" sz="1200" dirty="0">
                          <a:effectLst/>
                        </a:rPr>
                        <a:t>supports each position</a:t>
                      </a:r>
                      <a:endParaRPr lang="nl-NL" sz="1200" dirty="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endParaRPr lang="nl-NL" sz="1200">
                        <a:effectLst/>
                        <a:latin typeface="Times New Roman"/>
                        <a:ea typeface="Calibri"/>
                      </a:endParaRPr>
                    </a:p>
                  </a:txBody>
                  <a:tcPr marL="68580" marR="68580" marT="0" marB="0"/>
                </a:tc>
                <a:tc>
                  <a:txBody>
                    <a:bodyPr/>
                    <a:lstStyle/>
                    <a:p>
                      <a:pPr algn="ctr">
                        <a:spcAft>
                          <a:spcPts val="0"/>
                        </a:spcAft>
                      </a:pP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5 A restatement of your position</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endParaRPr lang="nl-NL" sz="1200">
                        <a:effectLst/>
                        <a:latin typeface="Times New Roman"/>
                        <a:ea typeface="Calibri"/>
                      </a:endParaRPr>
                    </a:p>
                  </a:txBody>
                  <a:tcPr marL="68580" marR="68580" marT="0" marB="0"/>
                </a:tc>
                <a:tc>
                  <a:txBody>
                    <a:bodyPr/>
                    <a:lstStyle/>
                    <a:p>
                      <a:pPr algn="ctr">
                        <a:spcAft>
                          <a:spcPts val="0"/>
                        </a:spcAft>
                      </a:pPr>
                      <a:endParaRPr lang="nl-NL" sz="1200">
                        <a:effectLst/>
                        <a:latin typeface="Times New Roman"/>
                        <a:ea typeface="Calibri"/>
                      </a:endParaRPr>
                    </a:p>
                  </a:txBody>
                  <a:tcPr marL="68580" marR="68580" marT="0" marB="0"/>
                </a:tc>
              </a:tr>
              <a:tr h="633671">
                <a:tc>
                  <a:txBody>
                    <a:bodyPr/>
                    <a:lstStyle/>
                    <a:p>
                      <a:pPr>
                        <a:spcAft>
                          <a:spcPts val="0"/>
                        </a:spcAft>
                      </a:pPr>
                      <a:r>
                        <a:rPr lang="en-US" sz="1200">
                          <a:effectLst/>
                        </a:rPr>
                        <a:t>6 An evaluation of how the evidence you have presented supports your position</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endParaRPr lang="nl-NL" sz="1200">
                        <a:effectLst/>
                        <a:latin typeface="Times New Roman"/>
                        <a:ea typeface="Calibri"/>
                      </a:endParaRPr>
                    </a:p>
                  </a:txBody>
                  <a:tcPr marL="68580" marR="68580" marT="0" marB="0"/>
                </a:tc>
                <a:tc>
                  <a:txBody>
                    <a:bodyPr/>
                    <a:lstStyle/>
                    <a:p>
                      <a:pPr algn="ctr">
                        <a:spcAft>
                          <a:spcPts val="0"/>
                        </a:spcAft>
                      </a:pPr>
                      <a:endParaRPr lang="nl-NL" sz="1200" dirty="0">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3963098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conclusions to essays</a:t>
            </a:r>
            <a:endParaRPr lang="nl-NL" dirty="0"/>
          </a:p>
        </p:txBody>
      </p:sp>
      <p:sp>
        <p:nvSpPr>
          <p:cNvPr id="3" name="Content Placeholder 2"/>
          <p:cNvSpPr>
            <a:spLocks noGrp="1"/>
          </p:cNvSpPr>
          <p:nvPr>
            <p:ph idx="1"/>
          </p:nvPr>
        </p:nvSpPr>
        <p:spPr>
          <a:xfrm>
            <a:off x="1524000" y="1700808"/>
            <a:ext cx="7010400" cy="4318992"/>
          </a:xfrm>
        </p:spPr>
        <p:txBody>
          <a:bodyPr/>
          <a:lstStyle/>
          <a:p>
            <a:pPr marL="0" indent="0">
              <a:buNone/>
            </a:pPr>
            <a:r>
              <a:rPr lang="en-US" sz="1800" dirty="0" smtClean="0">
                <a:ea typeface="Calibri"/>
              </a:rPr>
              <a:t>The contents of an essay conclusion depend on the type of essay you are writing.</a:t>
            </a:r>
          </a:p>
          <a:p>
            <a:pPr marL="0" indent="0">
              <a:buNone/>
            </a:pPr>
            <a:endParaRPr lang="en-US" sz="1800" dirty="0">
              <a:ea typeface="Calibri"/>
            </a:endParaRPr>
          </a:p>
          <a:p>
            <a:pPr marL="0" indent="0">
              <a:buNone/>
            </a:pPr>
            <a:endParaRPr lang="en-US" sz="1800" dirty="0" smtClean="0">
              <a:ea typeface="Calibri"/>
            </a:endParaRPr>
          </a:p>
          <a:p>
            <a:pPr marL="0" indent="0">
              <a:buNone/>
            </a:pPr>
            <a:endParaRPr lang="en-US" sz="1800" dirty="0">
              <a:ea typeface="Calibri"/>
            </a:endParaRPr>
          </a:p>
          <a:p>
            <a:pPr marL="0" indent="0">
              <a:buNone/>
            </a:pPr>
            <a:endParaRPr lang="en-US" sz="1800" dirty="0" smtClean="0">
              <a:ea typeface="Calibri"/>
            </a:endParaRPr>
          </a:p>
          <a:p>
            <a:pPr marL="0" indent="0" algn="ctr">
              <a:buNone/>
            </a:pPr>
            <a:endParaRPr lang="en-US" sz="1800" dirty="0" smtClean="0">
              <a:ea typeface="Calibri"/>
            </a:endParaRPr>
          </a:p>
          <a:p>
            <a:pPr marL="0" indent="0">
              <a:buNone/>
            </a:pPr>
            <a:endParaRPr lang="en-US" sz="1800" dirty="0" smtClean="0">
              <a:ea typeface="Calibri"/>
            </a:endParaRP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19</a:t>
            </a:fld>
            <a:endParaRPr lang="en-US">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606219630"/>
              </p:ext>
            </p:extLst>
          </p:nvPr>
        </p:nvGraphicFramePr>
        <p:xfrm>
          <a:off x="1619672" y="2492897"/>
          <a:ext cx="6624736" cy="3168353"/>
        </p:xfrm>
        <a:graphic>
          <a:graphicData uri="http://schemas.openxmlformats.org/drawingml/2006/table">
            <a:tbl>
              <a:tblPr firstRow="1" firstCol="1" bandRow="1">
                <a:tableStyleId>{5C22544A-7EE6-4342-B048-85BDC9FD1C3A}</a:tableStyleId>
              </a:tblPr>
              <a:tblGrid>
                <a:gridCol w="4608512"/>
                <a:gridCol w="713912"/>
                <a:gridCol w="642102"/>
                <a:gridCol w="660210"/>
              </a:tblGrid>
              <a:tr h="633671">
                <a:tc>
                  <a:txBody>
                    <a:bodyPr/>
                    <a:lstStyle/>
                    <a:p>
                      <a:pPr>
                        <a:spcAft>
                          <a:spcPts val="0"/>
                        </a:spcAft>
                      </a:pPr>
                      <a:r>
                        <a:rPr lang="en-US" sz="1200" dirty="0">
                          <a:effectLst/>
                        </a:rPr>
                        <a:t> </a:t>
                      </a:r>
                      <a:endParaRPr lang="nl-NL" sz="1200" dirty="0">
                        <a:effectLst/>
                        <a:latin typeface="Times New Roman"/>
                        <a:ea typeface="Calibri"/>
                      </a:endParaRPr>
                    </a:p>
                  </a:txBody>
                  <a:tcPr marL="68580" marR="68580" marT="0" marB="0"/>
                </a:tc>
                <a:tc>
                  <a:txBody>
                    <a:bodyPr/>
                    <a:lstStyle/>
                    <a:p>
                      <a:pPr>
                        <a:spcAft>
                          <a:spcPts val="0"/>
                        </a:spcAft>
                      </a:pPr>
                      <a:r>
                        <a:rPr lang="en-US" sz="1050" dirty="0">
                          <a:effectLst/>
                        </a:rPr>
                        <a:t>describe</a:t>
                      </a:r>
                      <a:endParaRPr lang="nl-NL" sz="1050" dirty="0">
                        <a:effectLst/>
                        <a:latin typeface="Times New Roman"/>
                        <a:ea typeface="Calibri"/>
                      </a:endParaRPr>
                    </a:p>
                  </a:txBody>
                  <a:tcPr marL="68580" marR="68580" marT="0" marB="0"/>
                </a:tc>
                <a:tc>
                  <a:txBody>
                    <a:bodyPr/>
                    <a:lstStyle/>
                    <a:p>
                      <a:pPr>
                        <a:spcAft>
                          <a:spcPts val="0"/>
                        </a:spcAft>
                      </a:pPr>
                      <a:r>
                        <a:rPr lang="en-US" sz="1050" dirty="0">
                          <a:effectLst/>
                        </a:rPr>
                        <a:t>discuss</a:t>
                      </a:r>
                      <a:endParaRPr lang="nl-NL" sz="1050" dirty="0">
                        <a:effectLst/>
                        <a:latin typeface="Times New Roman"/>
                        <a:ea typeface="Calibri"/>
                      </a:endParaRPr>
                    </a:p>
                  </a:txBody>
                  <a:tcPr marL="68580" marR="68580" marT="0" marB="0"/>
                </a:tc>
                <a:tc>
                  <a:txBody>
                    <a:bodyPr/>
                    <a:lstStyle/>
                    <a:p>
                      <a:pPr>
                        <a:spcAft>
                          <a:spcPts val="0"/>
                        </a:spcAft>
                      </a:pPr>
                      <a:r>
                        <a:rPr lang="en-US" sz="1050" dirty="0">
                          <a:effectLst/>
                        </a:rPr>
                        <a:t>defend</a:t>
                      </a:r>
                      <a:endParaRPr lang="nl-NL" sz="1050" dirty="0">
                        <a:effectLst/>
                        <a:latin typeface="Times New Roman"/>
                        <a:ea typeface="Calibri"/>
                      </a:endParaRPr>
                    </a:p>
                  </a:txBody>
                  <a:tcPr marL="68580" marR="68580" marT="0" marB="0"/>
                </a:tc>
              </a:tr>
              <a:tr h="316835">
                <a:tc>
                  <a:txBody>
                    <a:bodyPr/>
                    <a:lstStyle/>
                    <a:p>
                      <a:pPr>
                        <a:spcAft>
                          <a:spcPts val="0"/>
                        </a:spcAft>
                      </a:pPr>
                      <a:r>
                        <a:rPr lang="en-US" sz="1200">
                          <a:effectLst/>
                        </a:rPr>
                        <a:t>1 A brief reminder of your aims</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2 A summary of the main points of your description</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3 A summary of the different positions on the topic</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r>
              <a:tr h="633671">
                <a:tc>
                  <a:txBody>
                    <a:bodyPr/>
                    <a:lstStyle/>
                    <a:p>
                      <a:pPr>
                        <a:spcAft>
                          <a:spcPts val="0"/>
                        </a:spcAft>
                      </a:pPr>
                      <a:r>
                        <a:rPr lang="en-US" sz="1200" dirty="0">
                          <a:effectLst/>
                        </a:rPr>
                        <a:t>4 An evaluation of how the evidence you </a:t>
                      </a:r>
                      <a:r>
                        <a:rPr lang="en-US" sz="1200" dirty="0" smtClean="0">
                          <a:effectLst/>
                        </a:rPr>
                        <a:t>have presented </a:t>
                      </a:r>
                      <a:r>
                        <a:rPr lang="en-US" sz="1200" dirty="0">
                          <a:effectLst/>
                        </a:rPr>
                        <a:t>supports each position</a:t>
                      </a:r>
                      <a:endParaRPr lang="nl-NL" sz="1200" dirty="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r>
              <a:tr h="316835">
                <a:tc>
                  <a:txBody>
                    <a:bodyPr/>
                    <a:lstStyle/>
                    <a:p>
                      <a:pPr>
                        <a:spcAft>
                          <a:spcPts val="0"/>
                        </a:spcAft>
                      </a:pPr>
                      <a:r>
                        <a:rPr lang="en-US" sz="1200">
                          <a:effectLst/>
                        </a:rPr>
                        <a:t>5 A restatement of your position</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r>
              <a:tr h="633671">
                <a:tc>
                  <a:txBody>
                    <a:bodyPr/>
                    <a:lstStyle/>
                    <a:p>
                      <a:pPr>
                        <a:spcAft>
                          <a:spcPts val="0"/>
                        </a:spcAft>
                      </a:pPr>
                      <a:r>
                        <a:rPr lang="en-US" sz="1200">
                          <a:effectLst/>
                        </a:rPr>
                        <a:t>6 An evaluation of how the evidence you have presented supports your position</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 </a:t>
                      </a:r>
                      <a:endParaRPr lang="nl-NL" sz="1200">
                        <a:effectLst/>
                        <a:latin typeface="Times New Roman"/>
                        <a:ea typeface="Calibri"/>
                      </a:endParaRPr>
                    </a:p>
                  </a:txBody>
                  <a:tcPr marL="68580" marR="68580" marT="0" marB="0"/>
                </a:tc>
                <a:tc>
                  <a:txBody>
                    <a:bodyPr/>
                    <a:lstStyle/>
                    <a:p>
                      <a:pPr algn="ctr">
                        <a:spcAft>
                          <a:spcPts val="0"/>
                        </a:spcAft>
                      </a:pPr>
                      <a:r>
                        <a:rPr lang="en-US" sz="1200">
                          <a:effectLst/>
                        </a:rPr>
                        <a:t>v</a:t>
                      </a:r>
                      <a:endParaRPr lang="nl-NL" sz="1200">
                        <a:effectLst/>
                        <a:latin typeface="Times New Roman"/>
                        <a:ea typeface="Calibri"/>
                      </a:endParaRPr>
                    </a:p>
                  </a:txBody>
                  <a:tcPr marL="68580" marR="68580" marT="0" marB="0"/>
                </a:tc>
                <a:tc>
                  <a:txBody>
                    <a:bodyPr/>
                    <a:lstStyle/>
                    <a:p>
                      <a:pPr algn="ctr">
                        <a:spcAft>
                          <a:spcPts val="0"/>
                        </a:spcAft>
                      </a:pPr>
                      <a:r>
                        <a:rPr lang="en-US" sz="1200" dirty="0">
                          <a:effectLst/>
                        </a:rPr>
                        <a:t>v</a:t>
                      </a:r>
                      <a:endParaRPr lang="nl-NL" sz="1200" dirty="0">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358593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Harvard Style</a:t>
            </a:r>
            <a:endParaRPr lang="nl-NL" dirty="0"/>
          </a:p>
        </p:txBody>
      </p:sp>
      <p:sp>
        <p:nvSpPr>
          <p:cNvPr id="3" name="Content Placeholder 2"/>
          <p:cNvSpPr>
            <a:spLocks noGrp="1"/>
          </p:cNvSpPr>
          <p:nvPr>
            <p:ph idx="1"/>
          </p:nvPr>
        </p:nvSpPr>
        <p:spPr/>
        <p:txBody>
          <a:bodyPr/>
          <a:lstStyle/>
          <a:p>
            <a:r>
              <a:rPr lang="nl-NL" dirty="0">
                <a:hlinkClick r:id="rId2"/>
              </a:rPr>
              <a:t>http://</a:t>
            </a:r>
            <a:r>
              <a:rPr lang="nl-NL" dirty="0" smtClean="0">
                <a:hlinkClick r:id="rId2"/>
              </a:rPr>
              <a:t>libweb.anglia.ac.uk/referencing/harvard.htm</a:t>
            </a:r>
            <a:r>
              <a:rPr lang="nl-NL" dirty="0" smtClean="0"/>
              <a:t> </a:t>
            </a:r>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1768331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elements in conclusions</a:t>
            </a:r>
            <a:endParaRPr lang="nl-NL" dirty="0"/>
          </a:p>
        </p:txBody>
      </p:sp>
      <p:sp>
        <p:nvSpPr>
          <p:cNvPr id="3" name="Content Placeholder 2"/>
          <p:cNvSpPr>
            <a:spLocks noGrp="1"/>
          </p:cNvSpPr>
          <p:nvPr>
            <p:ph idx="1"/>
          </p:nvPr>
        </p:nvSpPr>
        <p:spPr/>
        <p:txBody>
          <a:bodyPr/>
          <a:lstStyle/>
          <a:p>
            <a:pPr marL="457200" indent="-457200">
              <a:buAutoNum type="arabicParenR"/>
            </a:pPr>
            <a:r>
              <a:rPr lang="en-US" sz="2000" dirty="0" smtClean="0"/>
              <a:t>Suggestion on action that should be taken.</a:t>
            </a:r>
          </a:p>
          <a:p>
            <a:pPr marL="457200" indent="-457200">
              <a:buAutoNum type="arabicParenR"/>
            </a:pPr>
            <a:r>
              <a:rPr lang="en-US" sz="2000" dirty="0" smtClean="0"/>
              <a:t>Prediction of what might happen in the future.</a:t>
            </a:r>
          </a:p>
          <a:p>
            <a:pPr marL="457200" indent="-457200">
              <a:buAutoNum type="arabicParenR"/>
            </a:pPr>
            <a:r>
              <a:rPr lang="en-US" sz="2000" dirty="0" err="1" smtClean="0"/>
              <a:t>Generalisation</a:t>
            </a:r>
            <a:r>
              <a:rPr lang="en-US" sz="2000" dirty="0" smtClean="0"/>
              <a:t> of what you have said.</a:t>
            </a:r>
          </a:p>
          <a:p>
            <a:pPr marL="457200" indent="-457200">
              <a:buAutoNum type="arabicParenR"/>
            </a:pPr>
            <a:r>
              <a:rPr lang="en-US" sz="2000" dirty="0" smtClean="0"/>
              <a:t>Comment on the implications of what you have been discussing.</a:t>
            </a:r>
          </a:p>
          <a:p>
            <a:pPr marL="457200" indent="-457200">
              <a:buAutoNum type="arabicParenR"/>
            </a:pPr>
            <a:r>
              <a:rPr lang="en-US" sz="2000" dirty="0" smtClean="0"/>
              <a:t>Acknowledgement of the limitations of your essay; for example, saying what you haven’t discussed because of lack of time.</a:t>
            </a:r>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428139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nl-NL" dirty="0"/>
          </a:p>
        </p:txBody>
      </p:sp>
      <p:sp>
        <p:nvSpPr>
          <p:cNvPr id="3" name="Content Placeholder 2"/>
          <p:cNvSpPr>
            <a:spLocks noGrp="1"/>
          </p:cNvSpPr>
          <p:nvPr>
            <p:ph idx="1"/>
          </p:nvPr>
        </p:nvSpPr>
        <p:spPr>
          <a:xfrm>
            <a:off x="1524000" y="1412776"/>
            <a:ext cx="7010400" cy="4607024"/>
          </a:xfrm>
        </p:spPr>
        <p:txBody>
          <a:bodyPr/>
          <a:lstStyle/>
          <a:p>
            <a:pPr marL="0" indent="0">
              <a:buNone/>
            </a:pPr>
            <a:r>
              <a:rPr lang="en-US" sz="1600" dirty="0" smtClean="0">
                <a:sym typeface="Wingdings" pitchFamily="2" charset="2"/>
              </a:rPr>
              <a:t>People are more alike than different. How far do you agree with this statement? (Type of essay?)</a:t>
            </a:r>
          </a:p>
          <a:p>
            <a:pPr marL="0" indent="0">
              <a:buNone/>
            </a:pPr>
            <a:endParaRPr lang="en-US" sz="1600" i="1" dirty="0">
              <a:sym typeface="Wingdings" pitchFamily="2" charset="2"/>
            </a:endParaRPr>
          </a:p>
          <a:p>
            <a:pPr marL="0" indent="0">
              <a:buNone/>
            </a:pPr>
            <a:r>
              <a:rPr lang="en-US" sz="1600" b="1" i="1" dirty="0" smtClean="0">
                <a:sym typeface="Wingdings" pitchFamily="2" charset="2"/>
              </a:rPr>
              <a:t>Conclusion</a:t>
            </a:r>
          </a:p>
          <a:p>
            <a:pPr marL="0" indent="0">
              <a:buNone/>
            </a:pPr>
            <a:r>
              <a:rPr lang="en-US" sz="1600" i="1" dirty="0" smtClean="0">
                <a:sym typeface="Wingdings" pitchFamily="2" charset="2"/>
              </a:rPr>
              <a:t>In this essay I have examined the ways in which people are similar and the ways in which they are different. On the one hand, all people have certain basic physical needs, such as food, drink and sleep, and psychological needs, such as respect from others. However, beyond these needs there is a huge variety of ways in the way that people behave. Heredity and environmental factors interact in ways that make each individual unique, with their own interests, values, </a:t>
            </a:r>
            <a:r>
              <a:rPr lang="en-US" sz="1600" i="1" dirty="0" err="1" smtClean="0">
                <a:sym typeface="Wingdings" pitchFamily="2" charset="2"/>
              </a:rPr>
              <a:t>behaviours</a:t>
            </a:r>
            <a:r>
              <a:rPr lang="en-US" sz="1600" i="1" dirty="0" smtClean="0">
                <a:sym typeface="Wingdings" pitchFamily="2" charset="2"/>
              </a:rPr>
              <a:t> and so on. These individual differences outweigh the similarities between us. Overall, then, I would disagree with the statement that “People are more alike than different” and claim, in fact, that “People are more different than alike”.</a:t>
            </a:r>
          </a:p>
          <a:p>
            <a:pPr marL="0" indent="0">
              <a:buNone/>
            </a:pPr>
            <a:endParaRPr lang="en-US" sz="1600" i="1" dirty="0">
              <a:sym typeface="Wingdings" pitchFamily="2" charset="2"/>
            </a:endParaRPr>
          </a:p>
          <a:p>
            <a:pPr marL="0" indent="0">
              <a:buNone/>
            </a:pPr>
            <a:r>
              <a:rPr lang="en-US" sz="1400" i="1" dirty="0" smtClean="0">
                <a:sym typeface="Wingdings" pitchFamily="2" charset="2"/>
              </a:rPr>
              <a:t>(Cambridge Academic English, p 89, ex.6.6.2)</a:t>
            </a:r>
            <a:endParaRPr lang="nl-NL" sz="1400" i="1" dirty="0"/>
          </a:p>
        </p:txBody>
      </p:sp>
      <p:sp>
        <p:nvSpPr>
          <p:cNvPr id="4" name="Slide Number Placeholder 3"/>
          <p:cNvSpPr>
            <a:spLocks noGrp="1"/>
          </p:cNvSpPr>
          <p:nvPr>
            <p:ph type="sldNum" sz="quarter" idx="12"/>
          </p:nvPr>
        </p:nvSpPr>
        <p:spPr>
          <a:xfrm>
            <a:off x="1524000" y="6248400"/>
            <a:ext cx="4488160" cy="457200"/>
          </a:xfrm>
        </p:spPr>
        <p:txBody>
          <a:bodyPr/>
          <a:lstStyle/>
          <a:p>
            <a:pPr>
              <a:defRPr/>
            </a:pPr>
            <a:fld id="{FEA78CDC-31F1-4134-8797-26C807A9210A}"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2333814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nl-NL" dirty="0"/>
          </a:p>
        </p:txBody>
      </p:sp>
      <p:sp>
        <p:nvSpPr>
          <p:cNvPr id="3" name="Content Placeholder 2"/>
          <p:cNvSpPr>
            <a:spLocks noGrp="1"/>
          </p:cNvSpPr>
          <p:nvPr>
            <p:ph idx="1"/>
          </p:nvPr>
        </p:nvSpPr>
        <p:spPr>
          <a:xfrm>
            <a:off x="1524000" y="1412776"/>
            <a:ext cx="7010400" cy="4607024"/>
          </a:xfrm>
        </p:spPr>
        <p:txBody>
          <a:bodyPr/>
          <a:lstStyle/>
          <a:p>
            <a:pPr marL="0" indent="0">
              <a:buNone/>
            </a:pPr>
            <a:r>
              <a:rPr lang="en-US" sz="1600" dirty="0" smtClean="0">
                <a:sym typeface="Wingdings" pitchFamily="2" charset="2"/>
              </a:rPr>
              <a:t>People are more alike than different. How far do you agree with this statement? (Type of essay?)</a:t>
            </a:r>
          </a:p>
          <a:p>
            <a:pPr marL="0" indent="0">
              <a:buNone/>
            </a:pPr>
            <a:endParaRPr lang="en-US" sz="1600" i="1" dirty="0">
              <a:sym typeface="Wingdings" pitchFamily="2" charset="2"/>
            </a:endParaRPr>
          </a:p>
          <a:p>
            <a:pPr marL="0" indent="0">
              <a:buNone/>
            </a:pPr>
            <a:r>
              <a:rPr lang="en-US" sz="1600" b="1" i="1" dirty="0" smtClean="0">
                <a:sym typeface="Wingdings" pitchFamily="2" charset="2"/>
              </a:rPr>
              <a:t>Conclusion</a:t>
            </a:r>
          </a:p>
          <a:p>
            <a:pPr marL="0" indent="0">
              <a:buNone/>
            </a:pPr>
            <a:r>
              <a:rPr lang="en-US" sz="1600" i="1" dirty="0" smtClean="0">
                <a:sym typeface="Wingdings" pitchFamily="2" charset="2"/>
              </a:rPr>
              <a:t>In this essay I have examined the ways in which people are similar and the ways in which they are different. </a:t>
            </a:r>
            <a:r>
              <a:rPr lang="en-US" sz="1600" i="1" dirty="0" smtClean="0">
                <a:solidFill>
                  <a:srgbClr val="00B050"/>
                </a:solidFill>
                <a:sym typeface="Wingdings" pitchFamily="2" charset="2"/>
              </a:rPr>
              <a:t>(reminder of aims) </a:t>
            </a:r>
            <a:r>
              <a:rPr lang="en-US" sz="1600" i="1" dirty="0" smtClean="0">
                <a:sym typeface="Wingdings" pitchFamily="2" charset="2"/>
              </a:rPr>
              <a:t>On the one hand, all people have certain basic physical needs, such as food, drink and sleep, and psychological needs, such as respect from others. </a:t>
            </a:r>
            <a:r>
              <a:rPr lang="en-US" sz="1600" i="1" dirty="0" smtClean="0">
                <a:solidFill>
                  <a:srgbClr val="00B050"/>
                </a:solidFill>
                <a:sym typeface="Wingdings" pitchFamily="2" charset="2"/>
              </a:rPr>
              <a:t>(summary of position 1)</a:t>
            </a:r>
            <a:r>
              <a:rPr lang="en-US" sz="1600" i="1" dirty="0" smtClean="0">
                <a:sym typeface="Wingdings" pitchFamily="2" charset="2"/>
              </a:rPr>
              <a:t> However, beyond these needs there is a huge variety of ways in the way that people behave. Heredity and environmental factors interact in ways that make each individual unique, with their own interests, values, </a:t>
            </a:r>
            <a:r>
              <a:rPr lang="en-US" sz="1600" i="1" dirty="0" err="1" smtClean="0">
                <a:sym typeface="Wingdings" pitchFamily="2" charset="2"/>
              </a:rPr>
              <a:t>behaviours</a:t>
            </a:r>
            <a:r>
              <a:rPr lang="en-US" sz="1600" i="1" dirty="0" smtClean="0">
                <a:sym typeface="Wingdings" pitchFamily="2" charset="2"/>
              </a:rPr>
              <a:t> and so on. </a:t>
            </a:r>
            <a:r>
              <a:rPr lang="en-US" sz="1600" i="1" dirty="0" smtClean="0">
                <a:solidFill>
                  <a:srgbClr val="00B050"/>
                </a:solidFill>
                <a:sym typeface="Wingdings" pitchFamily="2" charset="2"/>
              </a:rPr>
              <a:t>(summary of position 2) </a:t>
            </a:r>
            <a:r>
              <a:rPr lang="en-US" sz="1600" i="1" dirty="0" smtClean="0">
                <a:sym typeface="Wingdings" pitchFamily="2" charset="2"/>
              </a:rPr>
              <a:t>These individual differences outweigh the similarities between us. </a:t>
            </a:r>
            <a:r>
              <a:rPr lang="en-US" sz="1600" i="1" dirty="0" smtClean="0">
                <a:solidFill>
                  <a:srgbClr val="00B050"/>
                </a:solidFill>
                <a:sym typeface="Wingdings" pitchFamily="2" charset="2"/>
              </a:rPr>
              <a:t>(evaluation of how the evidence presented supports your position) </a:t>
            </a:r>
            <a:r>
              <a:rPr lang="en-US" sz="1600" i="1" dirty="0" smtClean="0">
                <a:sym typeface="Wingdings" pitchFamily="2" charset="2"/>
              </a:rPr>
              <a:t>Overall, then, I would disagree with the statement that “People are more alike than different” and claim, in fact, that “People are more different than alike”.</a:t>
            </a:r>
            <a:r>
              <a:rPr lang="en-US" sz="1600" i="1" dirty="0" smtClean="0">
                <a:solidFill>
                  <a:srgbClr val="00B050"/>
                </a:solidFill>
                <a:sym typeface="Wingdings" pitchFamily="2" charset="2"/>
              </a:rPr>
              <a:t>(restatement of position)</a:t>
            </a:r>
          </a:p>
          <a:p>
            <a:pPr marL="0" indent="0">
              <a:buNone/>
            </a:pPr>
            <a:endParaRPr lang="en-US" sz="1600" i="1" dirty="0">
              <a:sym typeface="Wingdings" pitchFamily="2" charset="2"/>
            </a:endParaRPr>
          </a:p>
          <a:p>
            <a:pPr marL="0" indent="0">
              <a:buNone/>
            </a:pPr>
            <a:r>
              <a:rPr lang="en-US" sz="1400" i="1" dirty="0" smtClean="0">
                <a:sym typeface="Wingdings" pitchFamily="2" charset="2"/>
              </a:rPr>
              <a:t>(Cambridge Academic English, p 89, ex.6.6.2)</a:t>
            </a:r>
            <a:endParaRPr lang="nl-NL" sz="1400" i="1" dirty="0"/>
          </a:p>
        </p:txBody>
      </p:sp>
      <p:sp>
        <p:nvSpPr>
          <p:cNvPr id="4" name="Slide Number Placeholder 3"/>
          <p:cNvSpPr>
            <a:spLocks noGrp="1"/>
          </p:cNvSpPr>
          <p:nvPr>
            <p:ph type="sldNum" sz="quarter" idx="12"/>
          </p:nvPr>
        </p:nvSpPr>
        <p:spPr>
          <a:xfrm>
            <a:off x="1524000" y="6248400"/>
            <a:ext cx="4488160" cy="457200"/>
          </a:xfrm>
        </p:spPr>
        <p:txBody>
          <a:bodyPr/>
          <a:lstStyle/>
          <a:p>
            <a:pPr>
              <a:defRPr/>
            </a:pPr>
            <a:fld id="{FEA78CDC-31F1-4134-8797-26C807A9210A}"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2358345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advice</a:t>
            </a:r>
            <a:endParaRPr lang="nl-NL" dirty="0"/>
          </a:p>
        </p:txBody>
      </p:sp>
      <p:sp>
        <p:nvSpPr>
          <p:cNvPr id="3" name="Content Placeholder 2"/>
          <p:cNvSpPr>
            <a:spLocks noGrp="1"/>
          </p:cNvSpPr>
          <p:nvPr>
            <p:ph idx="1"/>
          </p:nvPr>
        </p:nvSpPr>
        <p:spPr/>
        <p:txBody>
          <a:bodyPr/>
          <a:lstStyle/>
          <a:p>
            <a:r>
              <a:rPr lang="en-US" sz="2000" dirty="0" smtClean="0"/>
              <a:t>Avoid introducing new claims or evidence in the conclusion</a:t>
            </a:r>
          </a:p>
          <a:p>
            <a:r>
              <a:rPr lang="en-US" sz="2000" dirty="0" smtClean="0"/>
              <a:t>Although some of your conclusion will be repeating what you have already said in the introduction and body, try to rephrase this so that you do not simply repeat</a:t>
            </a:r>
          </a:p>
          <a:p>
            <a:r>
              <a:rPr lang="en-US" sz="2000" dirty="0" smtClean="0"/>
              <a:t>Only suggest, predict, </a:t>
            </a:r>
            <a:r>
              <a:rPr lang="en-US" sz="2000" dirty="0" err="1" smtClean="0"/>
              <a:t>generalise</a:t>
            </a:r>
            <a:r>
              <a:rPr lang="en-US" sz="2000" dirty="0" smtClean="0"/>
              <a:t> or make implications on the basis of what you have said in the essay</a:t>
            </a:r>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3667883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WA3</a:t>
            </a:r>
            <a:endParaRPr lang="nl-NL" dirty="0"/>
          </a:p>
        </p:txBody>
      </p:sp>
      <p:sp>
        <p:nvSpPr>
          <p:cNvPr id="3" name="Content Placeholder 2"/>
          <p:cNvSpPr>
            <a:spLocks noGrp="1"/>
          </p:cNvSpPr>
          <p:nvPr>
            <p:ph idx="1"/>
          </p:nvPr>
        </p:nvSpPr>
        <p:spPr/>
        <p:txBody>
          <a:bodyPr/>
          <a:lstStyle/>
          <a:p>
            <a:pPr lvl="0">
              <a:buClr>
                <a:srgbClr val="000000"/>
              </a:buClr>
            </a:pPr>
            <a:r>
              <a:rPr lang="en-US" sz="2000" dirty="0">
                <a:solidFill>
                  <a:srgbClr val="000000"/>
                </a:solidFill>
              </a:rPr>
              <a:t>Ex. 6.6.3 on p 89 of course book.</a:t>
            </a:r>
          </a:p>
          <a:p>
            <a:r>
              <a:rPr lang="en-US" sz="2000" dirty="0" smtClean="0"/>
              <a:t>Write a conclusion to an essay with the title: </a:t>
            </a:r>
            <a:r>
              <a:rPr lang="en-US" sz="2000" i="1" dirty="0" smtClean="0"/>
              <a:t>“To what extent should large international companies make acting in a socially responsible manner more of a priority than increasing their profits”?</a:t>
            </a:r>
          </a:p>
          <a:p>
            <a:r>
              <a:rPr lang="en-US" sz="2000" dirty="0" smtClean="0"/>
              <a:t>You have already written the introduction of this essay (WA1).</a:t>
            </a:r>
          </a:p>
          <a:p>
            <a:r>
              <a:rPr lang="en-US" sz="2000" dirty="0" smtClean="0"/>
              <a:t>For this exercise, please follow the instructions given on p 89, i.e. use the information given in the introduction and the notes for the body of the essay on the page.</a:t>
            </a:r>
          </a:p>
          <a:p>
            <a:r>
              <a:rPr lang="en-US" sz="2000" dirty="0" smtClean="0"/>
              <a:t>150 words, Arial, double space</a:t>
            </a:r>
          </a:p>
          <a:p>
            <a:r>
              <a:rPr lang="en-US" sz="2000" dirty="0" smtClean="0"/>
              <a:t>Bring a copy to </a:t>
            </a:r>
            <a:r>
              <a:rPr lang="en-US" sz="2000" smtClean="0"/>
              <a:t>class in week 11!</a:t>
            </a:r>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1114665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Error correction</a:t>
            </a:r>
            <a:endParaRPr lang="nl-NL" smtClean="0"/>
          </a:p>
        </p:txBody>
      </p:sp>
      <p:sp>
        <p:nvSpPr>
          <p:cNvPr id="4099" name="Content Placeholder 2"/>
          <p:cNvSpPr>
            <a:spLocks noGrp="1"/>
          </p:cNvSpPr>
          <p:nvPr>
            <p:ph idx="1"/>
          </p:nvPr>
        </p:nvSpPr>
        <p:spPr>
          <a:xfrm>
            <a:off x="1475656" y="1412776"/>
            <a:ext cx="7416824" cy="4824536"/>
          </a:xfrm>
        </p:spPr>
        <p:txBody>
          <a:bodyPr/>
          <a:lstStyle/>
          <a:p>
            <a:pPr marL="457200" lvl="0" indent="-457200">
              <a:buFont typeface="+mj-lt"/>
              <a:buAutoNum type="arabicPeriod"/>
            </a:pPr>
            <a:r>
              <a:rPr lang="en-US" sz="2000" dirty="0"/>
              <a:t>Harness its potentials for their own economic benefits/50% agricultural lands/reported in literatures (grammar)</a:t>
            </a:r>
            <a:endParaRPr lang="en-GB" sz="2000" dirty="0"/>
          </a:p>
          <a:p>
            <a:pPr marL="457200" lvl="0" indent="-457200">
              <a:buFont typeface="+mj-lt"/>
              <a:buAutoNum type="arabicPeriod"/>
            </a:pPr>
            <a:r>
              <a:rPr lang="en-US" sz="2000" dirty="0"/>
              <a:t>Nowadays, biodiversity is seriously threatened/fast growing cities induce serious problems/the global economy demands more crude oil than ever before (tense)</a:t>
            </a:r>
            <a:endParaRPr lang="en-GB" sz="2000" dirty="0"/>
          </a:p>
          <a:p>
            <a:pPr marL="457200" lvl="0" indent="-457200">
              <a:buFont typeface="+mj-lt"/>
              <a:buAutoNum type="arabicPeriod"/>
            </a:pPr>
            <a:r>
              <a:rPr lang="en-US" sz="2000" dirty="0"/>
              <a:t>Amoco Cadiz spilled oil (grammar)</a:t>
            </a:r>
            <a:endParaRPr lang="en-GB" sz="2000" dirty="0"/>
          </a:p>
          <a:p>
            <a:pPr marL="457200" lvl="0" indent="-457200">
              <a:buFont typeface="+mj-lt"/>
              <a:buAutoNum type="arabicPeriod"/>
            </a:pPr>
            <a:r>
              <a:rPr lang="en-US" sz="2000" dirty="0"/>
              <a:t>Main threats for biodiversity (collocation)</a:t>
            </a:r>
            <a:endParaRPr lang="en-GB" sz="2000" dirty="0"/>
          </a:p>
          <a:p>
            <a:pPr marL="457200" lvl="0" indent="-457200">
              <a:buFont typeface="+mj-lt"/>
              <a:buAutoNum type="arabicPeriod"/>
            </a:pPr>
            <a:r>
              <a:rPr lang="en-US" sz="2000" dirty="0"/>
              <a:t>Many kind of plants</a:t>
            </a:r>
            <a:endParaRPr lang="en-GB" sz="2000" dirty="0"/>
          </a:p>
          <a:p>
            <a:pPr marL="457200" lvl="0" indent="-457200">
              <a:buFont typeface="+mj-lt"/>
              <a:buAutoNum type="arabicPeriod"/>
            </a:pPr>
            <a:r>
              <a:rPr lang="en-US" sz="2000" dirty="0"/>
              <a:t>Unusual warm temperatures (word form)</a:t>
            </a:r>
            <a:endParaRPr lang="en-GB" sz="2000" dirty="0"/>
          </a:p>
          <a:p>
            <a:pPr marL="457200" lvl="0" indent="-457200">
              <a:buFont typeface="+mj-lt"/>
              <a:buAutoNum type="arabicPeriod"/>
            </a:pPr>
            <a:r>
              <a:rPr lang="en-US" sz="2000" dirty="0"/>
              <a:t>A lot of human activities constitute…… (style)</a:t>
            </a:r>
            <a:endParaRPr lang="en-GB" sz="2000" dirty="0"/>
          </a:p>
          <a:p>
            <a:pPr marL="457200" lvl="0" indent="-457200">
              <a:buFont typeface="+mj-lt"/>
              <a:buAutoNum type="arabicPeriod"/>
            </a:pPr>
            <a:r>
              <a:rPr lang="en-US" sz="2000" dirty="0"/>
              <a:t>They are an emerging problem in the future. (tense)</a:t>
            </a:r>
            <a:endParaRPr lang="en-GB" sz="2000" dirty="0"/>
          </a:p>
          <a:p>
            <a:pPr marL="457200" lvl="0" indent="-457200">
              <a:buFont typeface="+mj-lt"/>
              <a:buAutoNum type="arabicPeriod"/>
            </a:pPr>
            <a:r>
              <a:rPr lang="en-US" sz="2000" dirty="0"/>
              <a:t>They examined vulture population in India.</a:t>
            </a:r>
            <a:endParaRPr lang="en-GB" sz="2000" dirty="0"/>
          </a:p>
          <a:p>
            <a:pPr marL="457200" lvl="0" indent="-457200">
              <a:buFont typeface="+mj-lt"/>
              <a:buAutoNum type="arabicPeriod"/>
            </a:pPr>
            <a:r>
              <a:rPr lang="en-US" sz="2000" dirty="0"/>
              <a:t>Furthermore ecotourism benefits biodiversity.</a:t>
            </a:r>
            <a:endParaRPr lang="en-GB" sz="2000" dirty="0"/>
          </a:p>
          <a:p>
            <a:pPr>
              <a:defRPr/>
            </a:pPr>
            <a:endParaRPr lang="en-GB" sz="2000" dirty="0" smtClean="0">
              <a:solidFill>
                <a:schemeClr val="tx1"/>
              </a:solidFill>
            </a:endParaRPr>
          </a:p>
          <a:p>
            <a:pPr>
              <a:defRPr/>
            </a:pPr>
            <a:endParaRPr lang="en-GB" sz="2000" dirty="0" smtClean="0">
              <a:solidFill>
                <a:schemeClr val="tx1"/>
              </a:solidFill>
            </a:endParaRPr>
          </a:p>
          <a:p>
            <a:pPr>
              <a:defRPr/>
            </a:pPr>
            <a:endParaRPr lang="nl-NL" sz="2000" dirty="0" smtClean="0"/>
          </a:p>
        </p:txBody>
      </p:sp>
    </p:spTree>
    <p:extLst>
      <p:ext uri="{BB962C8B-B14F-4D97-AF65-F5344CB8AC3E}">
        <p14:creationId xmlns:p14="http://schemas.microsoft.com/office/powerpoint/2010/main" val="192088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Error correction</a:t>
            </a:r>
            <a:endParaRPr lang="nl-NL" smtClean="0"/>
          </a:p>
        </p:txBody>
      </p:sp>
      <p:sp>
        <p:nvSpPr>
          <p:cNvPr id="4099" name="Content Placeholder 2"/>
          <p:cNvSpPr>
            <a:spLocks noGrp="1"/>
          </p:cNvSpPr>
          <p:nvPr>
            <p:ph idx="1"/>
          </p:nvPr>
        </p:nvSpPr>
        <p:spPr>
          <a:xfrm>
            <a:off x="1475656" y="1412776"/>
            <a:ext cx="7416824" cy="4824536"/>
          </a:xfrm>
        </p:spPr>
        <p:txBody>
          <a:bodyPr/>
          <a:lstStyle/>
          <a:p>
            <a:pPr marL="457200" lvl="0" indent="-457200">
              <a:buFont typeface="+mj-lt"/>
              <a:buAutoNum type="arabicPeriod"/>
            </a:pPr>
            <a:r>
              <a:rPr lang="en-US" sz="2000" dirty="0"/>
              <a:t>Harness its potentials for their own economic </a:t>
            </a:r>
            <a:r>
              <a:rPr lang="en-US" sz="2000" dirty="0" smtClean="0">
                <a:solidFill>
                  <a:srgbClr val="00B050"/>
                </a:solidFill>
              </a:rPr>
              <a:t>benefit</a:t>
            </a:r>
            <a:r>
              <a:rPr lang="en-US" sz="2000" dirty="0" smtClean="0"/>
              <a:t>/50</a:t>
            </a:r>
            <a:r>
              <a:rPr lang="en-US" sz="2000" dirty="0"/>
              <a:t>% agricultural </a:t>
            </a:r>
            <a:r>
              <a:rPr lang="en-US" sz="2000" dirty="0" smtClean="0">
                <a:solidFill>
                  <a:srgbClr val="00B050"/>
                </a:solidFill>
              </a:rPr>
              <a:t>land</a:t>
            </a:r>
            <a:r>
              <a:rPr lang="en-US" sz="2000" dirty="0" smtClean="0"/>
              <a:t>/reported </a:t>
            </a:r>
            <a:r>
              <a:rPr lang="en-US" sz="2000" dirty="0"/>
              <a:t>in </a:t>
            </a:r>
            <a:r>
              <a:rPr lang="en-US" sz="2000" dirty="0" smtClean="0">
                <a:solidFill>
                  <a:srgbClr val="00B050"/>
                </a:solidFill>
              </a:rPr>
              <a:t>literature</a:t>
            </a:r>
            <a:r>
              <a:rPr lang="en-US" sz="2000" dirty="0" smtClean="0"/>
              <a:t> </a:t>
            </a:r>
            <a:r>
              <a:rPr lang="en-US" sz="2000" dirty="0"/>
              <a:t>(grammar)</a:t>
            </a:r>
            <a:endParaRPr lang="en-GB" sz="2000" dirty="0"/>
          </a:p>
          <a:p>
            <a:pPr marL="457200" lvl="0" indent="-457200">
              <a:buFont typeface="+mj-lt"/>
              <a:buAutoNum type="arabicPeriod"/>
            </a:pPr>
            <a:r>
              <a:rPr lang="en-US" sz="2000" dirty="0"/>
              <a:t>Nowadays, biodiversity is </a:t>
            </a:r>
            <a:r>
              <a:rPr lang="en-US" sz="2000" dirty="0" smtClean="0">
                <a:solidFill>
                  <a:srgbClr val="00B050"/>
                </a:solidFill>
              </a:rPr>
              <a:t>being</a:t>
            </a:r>
            <a:r>
              <a:rPr lang="en-US" sz="2000" dirty="0" smtClean="0"/>
              <a:t> seriously </a:t>
            </a:r>
            <a:r>
              <a:rPr lang="en-US" sz="2000" dirty="0"/>
              <a:t>threatened/fast growing cities </a:t>
            </a:r>
            <a:r>
              <a:rPr lang="en-US" sz="2000" dirty="0" smtClean="0">
                <a:solidFill>
                  <a:srgbClr val="00B050"/>
                </a:solidFill>
              </a:rPr>
              <a:t>are causing/inducing</a:t>
            </a:r>
            <a:r>
              <a:rPr lang="en-US" sz="2000" dirty="0" smtClean="0"/>
              <a:t> induce </a:t>
            </a:r>
            <a:r>
              <a:rPr lang="en-US" sz="2000" dirty="0"/>
              <a:t>serious problems/the global economy demands more crude oil than ever before (tense)</a:t>
            </a:r>
            <a:endParaRPr lang="en-GB" sz="2000" dirty="0"/>
          </a:p>
          <a:p>
            <a:pPr marL="457200" lvl="0" indent="-457200">
              <a:buFont typeface="+mj-lt"/>
              <a:buAutoNum type="arabicPeriod"/>
            </a:pPr>
            <a:r>
              <a:rPr lang="en-US" sz="2000" dirty="0" smtClean="0">
                <a:solidFill>
                  <a:srgbClr val="00B050"/>
                </a:solidFill>
              </a:rPr>
              <a:t>The</a:t>
            </a:r>
            <a:r>
              <a:rPr lang="en-US" sz="2000" dirty="0" smtClean="0"/>
              <a:t> Amoco </a:t>
            </a:r>
            <a:r>
              <a:rPr lang="en-US" sz="2000" dirty="0"/>
              <a:t>Cadiz spilled oil (grammar)</a:t>
            </a:r>
            <a:endParaRPr lang="en-GB" sz="2000" dirty="0"/>
          </a:p>
          <a:p>
            <a:pPr marL="457200" lvl="0" indent="-457200">
              <a:buFont typeface="+mj-lt"/>
              <a:buAutoNum type="arabicPeriod"/>
            </a:pPr>
            <a:r>
              <a:rPr lang="en-US" sz="2000" dirty="0"/>
              <a:t>Main threats </a:t>
            </a:r>
            <a:r>
              <a:rPr lang="en-US" sz="2000" dirty="0" smtClean="0">
                <a:solidFill>
                  <a:srgbClr val="00B050"/>
                </a:solidFill>
              </a:rPr>
              <a:t>to</a:t>
            </a:r>
            <a:r>
              <a:rPr lang="en-US" sz="2000" dirty="0" smtClean="0"/>
              <a:t> </a:t>
            </a:r>
            <a:r>
              <a:rPr lang="en-US" sz="2000" dirty="0"/>
              <a:t>biodiversity (collocation)</a:t>
            </a:r>
            <a:endParaRPr lang="en-GB" sz="2000" dirty="0"/>
          </a:p>
          <a:p>
            <a:pPr marL="457200" lvl="0" indent="-457200">
              <a:buFont typeface="+mj-lt"/>
              <a:buAutoNum type="arabicPeriod"/>
            </a:pPr>
            <a:r>
              <a:rPr lang="en-US" sz="2000" dirty="0"/>
              <a:t>Many </a:t>
            </a:r>
            <a:r>
              <a:rPr lang="en-US" sz="2000" dirty="0" smtClean="0"/>
              <a:t>kind</a:t>
            </a:r>
            <a:r>
              <a:rPr lang="en-US" sz="2000" dirty="0" smtClean="0">
                <a:solidFill>
                  <a:srgbClr val="00B050"/>
                </a:solidFill>
              </a:rPr>
              <a:t>s </a:t>
            </a:r>
            <a:r>
              <a:rPr lang="en-US" sz="2000" dirty="0"/>
              <a:t>of plants</a:t>
            </a:r>
            <a:endParaRPr lang="en-GB" sz="2000" dirty="0"/>
          </a:p>
          <a:p>
            <a:pPr marL="457200" lvl="0" indent="-457200">
              <a:buFont typeface="+mj-lt"/>
              <a:buAutoNum type="arabicPeriod"/>
            </a:pPr>
            <a:r>
              <a:rPr lang="en-US" sz="2000" dirty="0" smtClean="0"/>
              <a:t>Unusual</a:t>
            </a:r>
            <a:r>
              <a:rPr lang="en-US" sz="2000" dirty="0" smtClean="0">
                <a:solidFill>
                  <a:srgbClr val="00B050"/>
                </a:solidFill>
              </a:rPr>
              <a:t>ly </a:t>
            </a:r>
            <a:r>
              <a:rPr lang="en-US" sz="2000" dirty="0"/>
              <a:t>warm temperatures (word form)</a:t>
            </a:r>
            <a:endParaRPr lang="en-GB" sz="2000" dirty="0"/>
          </a:p>
          <a:p>
            <a:pPr marL="457200" lvl="0" indent="-457200">
              <a:buFont typeface="+mj-lt"/>
              <a:buAutoNum type="arabicPeriod"/>
            </a:pPr>
            <a:r>
              <a:rPr lang="en-US" sz="2000" dirty="0" smtClean="0">
                <a:solidFill>
                  <a:srgbClr val="00B050"/>
                </a:solidFill>
              </a:rPr>
              <a:t>Several/Many</a:t>
            </a:r>
            <a:r>
              <a:rPr lang="en-US" sz="2000" dirty="0" smtClean="0"/>
              <a:t> human </a:t>
            </a:r>
            <a:r>
              <a:rPr lang="en-US" sz="2000" dirty="0"/>
              <a:t>activities constitute…… (style)</a:t>
            </a:r>
            <a:endParaRPr lang="en-GB" sz="2000" dirty="0"/>
          </a:p>
          <a:p>
            <a:pPr marL="457200" lvl="0" indent="-457200">
              <a:buFont typeface="+mj-lt"/>
              <a:buAutoNum type="arabicPeriod"/>
            </a:pPr>
            <a:r>
              <a:rPr lang="en-US" sz="2000" dirty="0"/>
              <a:t>They </a:t>
            </a:r>
            <a:r>
              <a:rPr lang="en-US" sz="2000" dirty="0" smtClean="0">
                <a:solidFill>
                  <a:srgbClr val="00B050"/>
                </a:solidFill>
              </a:rPr>
              <a:t>will be</a:t>
            </a:r>
            <a:r>
              <a:rPr lang="en-US" sz="2000" dirty="0" smtClean="0"/>
              <a:t> </a:t>
            </a:r>
            <a:r>
              <a:rPr lang="en-US" sz="2000" dirty="0"/>
              <a:t>an emerging problem in the future. (tense)</a:t>
            </a:r>
            <a:endParaRPr lang="en-GB" sz="2000" dirty="0"/>
          </a:p>
          <a:p>
            <a:pPr marL="457200" lvl="0" indent="-457200">
              <a:buFont typeface="+mj-lt"/>
              <a:buAutoNum type="arabicPeriod"/>
            </a:pPr>
            <a:r>
              <a:rPr lang="en-US" sz="2000" dirty="0"/>
              <a:t>They examined </a:t>
            </a:r>
            <a:r>
              <a:rPr lang="en-US" sz="2000" dirty="0" smtClean="0">
                <a:solidFill>
                  <a:srgbClr val="00B050"/>
                </a:solidFill>
              </a:rPr>
              <a:t>the</a:t>
            </a:r>
            <a:r>
              <a:rPr lang="en-US" sz="2000" dirty="0" smtClean="0"/>
              <a:t> vulture </a:t>
            </a:r>
            <a:r>
              <a:rPr lang="en-US" sz="2000" dirty="0"/>
              <a:t>population in India.</a:t>
            </a:r>
            <a:endParaRPr lang="en-GB" sz="2000" dirty="0"/>
          </a:p>
          <a:p>
            <a:pPr marL="457200" lvl="0" indent="-457200">
              <a:buFont typeface="+mj-lt"/>
              <a:buAutoNum type="arabicPeriod"/>
            </a:pPr>
            <a:r>
              <a:rPr lang="en-US" sz="2000" dirty="0" smtClean="0"/>
              <a:t>Furthermore</a:t>
            </a:r>
            <a:r>
              <a:rPr lang="en-US" sz="2000" u="sng" dirty="0" smtClean="0">
                <a:solidFill>
                  <a:srgbClr val="00B050"/>
                </a:solidFill>
              </a:rPr>
              <a:t>, </a:t>
            </a:r>
            <a:r>
              <a:rPr lang="en-US" sz="2000" dirty="0"/>
              <a:t>ecotourism benefits biodiversity.</a:t>
            </a:r>
            <a:endParaRPr lang="en-GB" sz="2000" dirty="0"/>
          </a:p>
          <a:p>
            <a:pPr>
              <a:defRPr/>
            </a:pPr>
            <a:endParaRPr lang="en-GB" sz="2000" dirty="0" smtClean="0">
              <a:solidFill>
                <a:schemeClr val="tx1"/>
              </a:solidFill>
            </a:endParaRPr>
          </a:p>
          <a:p>
            <a:pPr>
              <a:defRPr/>
            </a:pPr>
            <a:endParaRPr lang="en-GB" sz="2000" dirty="0" smtClean="0">
              <a:solidFill>
                <a:schemeClr val="tx1"/>
              </a:solidFill>
            </a:endParaRPr>
          </a:p>
          <a:p>
            <a:pPr>
              <a:defRPr/>
            </a:pPr>
            <a:endParaRPr lang="nl-NL" sz="2000" dirty="0" smtClean="0"/>
          </a:p>
        </p:txBody>
      </p:sp>
    </p:spTree>
    <p:extLst>
      <p:ext uri="{BB962C8B-B14F-4D97-AF65-F5344CB8AC3E}">
        <p14:creationId xmlns:p14="http://schemas.microsoft.com/office/powerpoint/2010/main" val="417162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Relative</a:t>
            </a:r>
            <a:r>
              <a:rPr lang="nl-NL" dirty="0" smtClean="0"/>
              <a:t> </a:t>
            </a:r>
            <a:r>
              <a:rPr lang="nl-NL" dirty="0" err="1" smtClean="0"/>
              <a:t>Clauses</a:t>
            </a:r>
            <a:r>
              <a:rPr lang="nl-NL" dirty="0" smtClean="0"/>
              <a:t> (RC) 1</a:t>
            </a:r>
            <a:endParaRPr lang="en-US" dirty="0"/>
          </a:p>
        </p:txBody>
      </p:sp>
      <p:sp>
        <p:nvSpPr>
          <p:cNvPr id="3" name="Content Placeholder 2"/>
          <p:cNvSpPr>
            <a:spLocks noGrp="1"/>
          </p:cNvSpPr>
          <p:nvPr>
            <p:ph idx="1"/>
          </p:nvPr>
        </p:nvSpPr>
        <p:spPr/>
        <p:txBody>
          <a:bodyPr/>
          <a:lstStyle/>
          <a:p>
            <a:pPr marL="514350" indent="-514350">
              <a:buAutoNum type="arabicParenR"/>
            </a:pPr>
            <a:r>
              <a:rPr lang="nl-NL" dirty="0" smtClean="0">
                <a:solidFill>
                  <a:srgbClr val="00B050"/>
                </a:solidFill>
              </a:rPr>
              <a:t>The system </a:t>
            </a:r>
            <a:r>
              <a:rPr lang="nl-NL" dirty="0" err="1" smtClean="0">
                <a:solidFill>
                  <a:srgbClr val="00B050"/>
                </a:solidFill>
              </a:rPr>
              <a:t>which</a:t>
            </a:r>
            <a:r>
              <a:rPr lang="nl-NL" dirty="0" smtClean="0">
                <a:solidFill>
                  <a:srgbClr val="00B050"/>
                </a:solidFill>
              </a:rPr>
              <a:t> Hill </a:t>
            </a:r>
            <a:r>
              <a:rPr lang="nl-NL" dirty="0" err="1" smtClean="0">
                <a:solidFill>
                  <a:srgbClr val="00B050"/>
                </a:solidFill>
              </a:rPr>
              <a:t>introduced</a:t>
            </a:r>
            <a:r>
              <a:rPr lang="nl-NL" dirty="0" smtClean="0">
                <a:solidFill>
                  <a:srgbClr val="00B050"/>
                </a:solidFill>
              </a:rPr>
              <a:t> is </a:t>
            </a:r>
            <a:r>
              <a:rPr lang="nl-NL" dirty="0" err="1" smtClean="0">
                <a:solidFill>
                  <a:srgbClr val="00B050"/>
                </a:solidFill>
              </a:rPr>
              <a:t>still</a:t>
            </a:r>
            <a:r>
              <a:rPr lang="nl-NL" dirty="0" smtClean="0">
                <a:solidFill>
                  <a:srgbClr val="00B050"/>
                </a:solidFill>
              </a:rPr>
              <a:t> </a:t>
            </a:r>
            <a:r>
              <a:rPr lang="nl-NL" dirty="0" err="1" smtClean="0">
                <a:solidFill>
                  <a:srgbClr val="00B050"/>
                </a:solidFill>
              </a:rPr>
              <a:t>widely</a:t>
            </a:r>
            <a:r>
              <a:rPr lang="nl-NL" dirty="0" smtClean="0">
                <a:solidFill>
                  <a:srgbClr val="00B050"/>
                </a:solidFill>
              </a:rPr>
              <a:t> </a:t>
            </a:r>
            <a:r>
              <a:rPr lang="nl-NL" dirty="0" err="1" smtClean="0">
                <a:solidFill>
                  <a:srgbClr val="00B050"/>
                </a:solidFill>
              </a:rPr>
              <a:t>used</a:t>
            </a:r>
            <a:r>
              <a:rPr lang="nl-NL" dirty="0" smtClean="0">
                <a:solidFill>
                  <a:srgbClr val="00B050"/>
                </a:solidFill>
              </a:rPr>
              <a:t>.</a:t>
            </a:r>
          </a:p>
          <a:p>
            <a:pPr marL="514350" indent="-514350">
              <a:buAutoNum type="arabicParenR"/>
            </a:pPr>
            <a:endParaRPr lang="nl-NL" dirty="0"/>
          </a:p>
          <a:p>
            <a:pPr marL="514350" indent="-514350">
              <a:buAutoNum type="arabicParenR"/>
            </a:pPr>
            <a:r>
              <a:rPr lang="nl-NL" dirty="0" err="1" smtClean="0">
                <a:solidFill>
                  <a:srgbClr val="00B050"/>
                </a:solidFill>
              </a:rPr>
              <a:t>Monet</a:t>
            </a:r>
            <a:r>
              <a:rPr lang="nl-NL" dirty="0" smtClean="0">
                <a:solidFill>
                  <a:srgbClr val="00B050"/>
                </a:solidFill>
              </a:rPr>
              <a:t>, </a:t>
            </a:r>
            <a:r>
              <a:rPr lang="nl-NL" dirty="0" err="1" smtClean="0">
                <a:solidFill>
                  <a:srgbClr val="00B050"/>
                </a:solidFill>
              </a:rPr>
              <a:t>who</a:t>
            </a:r>
            <a:r>
              <a:rPr lang="nl-NL" dirty="0" smtClean="0">
                <a:solidFill>
                  <a:srgbClr val="00B050"/>
                </a:solidFill>
              </a:rPr>
              <a:t> is </a:t>
            </a:r>
            <a:r>
              <a:rPr lang="nl-NL" dirty="0" err="1" smtClean="0">
                <a:solidFill>
                  <a:srgbClr val="00B050"/>
                </a:solidFill>
              </a:rPr>
              <a:t>relatively</a:t>
            </a:r>
            <a:r>
              <a:rPr lang="nl-NL" dirty="0" smtClean="0">
                <a:solidFill>
                  <a:srgbClr val="00B050"/>
                </a:solidFill>
              </a:rPr>
              <a:t> </a:t>
            </a:r>
            <a:r>
              <a:rPr lang="nl-NL" dirty="0" err="1" smtClean="0">
                <a:solidFill>
                  <a:srgbClr val="00B050"/>
                </a:solidFill>
              </a:rPr>
              <a:t>unknown</a:t>
            </a:r>
            <a:r>
              <a:rPr lang="nl-NL" dirty="0" smtClean="0">
                <a:solidFill>
                  <a:srgbClr val="00B050"/>
                </a:solidFill>
              </a:rPr>
              <a:t> in the United </a:t>
            </a:r>
            <a:r>
              <a:rPr lang="nl-NL" dirty="0" err="1" smtClean="0">
                <a:solidFill>
                  <a:srgbClr val="00B050"/>
                </a:solidFill>
              </a:rPr>
              <a:t>States</a:t>
            </a:r>
            <a:r>
              <a:rPr lang="nl-NL" dirty="0" smtClean="0">
                <a:solidFill>
                  <a:srgbClr val="00B050"/>
                </a:solidFill>
              </a:rPr>
              <a:t>, was a </a:t>
            </a:r>
            <a:r>
              <a:rPr lang="nl-NL" dirty="0" err="1" smtClean="0">
                <a:solidFill>
                  <a:srgbClr val="00B050"/>
                </a:solidFill>
              </a:rPr>
              <a:t>lifelong</a:t>
            </a:r>
            <a:r>
              <a:rPr lang="nl-NL" dirty="0" smtClean="0">
                <a:solidFill>
                  <a:srgbClr val="00B050"/>
                </a:solidFill>
              </a:rPr>
              <a:t> proponent of </a:t>
            </a:r>
            <a:r>
              <a:rPr lang="nl-NL" dirty="0" err="1" smtClean="0">
                <a:solidFill>
                  <a:srgbClr val="00B050"/>
                </a:solidFill>
              </a:rPr>
              <a:t>internationalism</a:t>
            </a:r>
            <a:r>
              <a:rPr lang="nl-NL" dirty="0" smtClean="0">
                <a:solidFill>
                  <a:srgbClr val="00B050"/>
                </a:solidFill>
              </a:rPr>
              <a:t>.</a:t>
            </a: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265568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RC 2</a:t>
            </a:r>
            <a:endParaRPr lang="en-US" dirty="0"/>
          </a:p>
        </p:txBody>
      </p:sp>
      <p:sp>
        <p:nvSpPr>
          <p:cNvPr id="3" name="Content Placeholder 2"/>
          <p:cNvSpPr>
            <a:spLocks noGrp="1"/>
          </p:cNvSpPr>
          <p:nvPr>
            <p:ph idx="1"/>
          </p:nvPr>
        </p:nvSpPr>
        <p:spPr/>
        <p:txBody>
          <a:bodyPr/>
          <a:lstStyle/>
          <a:p>
            <a:pPr marL="514350" indent="-514350">
              <a:buAutoNum type="arabicParenR"/>
            </a:pPr>
            <a:r>
              <a:rPr lang="nl-NL" sz="2400" dirty="0" smtClean="0">
                <a:solidFill>
                  <a:srgbClr val="00B050"/>
                </a:solidFill>
              </a:rPr>
              <a:t>The system </a:t>
            </a:r>
            <a:r>
              <a:rPr lang="nl-NL" sz="2400" dirty="0" err="1" smtClean="0">
                <a:solidFill>
                  <a:srgbClr val="00B050"/>
                </a:solidFill>
              </a:rPr>
              <a:t>which</a:t>
            </a:r>
            <a:r>
              <a:rPr lang="nl-NL" sz="2400" dirty="0" smtClean="0">
                <a:solidFill>
                  <a:srgbClr val="00B050"/>
                </a:solidFill>
              </a:rPr>
              <a:t> Hill </a:t>
            </a:r>
            <a:r>
              <a:rPr lang="nl-NL" sz="2400" dirty="0" err="1" smtClean="0">
                <a:solidFill>
                  <a:srgbClr val="00B050"/>
                </a:solidFill>
              </a:rPr>
              <a:t>introduced</a:t>
            </a:r>
            <a:r>
              <a:rPr lang="nl-NL" sz="2400" dirty="0" smtClean="0">
                <a:solidFill>
                  <a:srgbClr val="00B050"/>
                </a:solidFill>
              </a:rPr>
              <a:t> is </a:t>
            </a:r>
            <a:r>
              <a:rPr lang="nl-NL" sz="2400" dirty="0" err="1" smtClean="0">
                <a:solidFill>
                  <a:srgbClr val="00B050"/>
                </a:solidFill>
              </a:rPr>
              <a:t>still</a:t>
            </a:r>
            <a:r>
              <a:rPr lang="nl-NL" sz="2400" dirty="0" smtClean="0">
                <a:solidFill>
                  <a:srgbClr val="00B050"/>
                </a:solidFill>
              </a:rPr>
              <a:t> </a:t>
            </a:r>
            <a:r>
              <a:rPr lang="nl-NL" sz="2400" dirty="0" err="1" smtClean="0">
                <a:solidFill>
                  <a:srgbClr val="00B050"/>
                </a:solidFill>
              </a:rPr>
              <a:t>widely</a:t>
            </a:r>
            <a:r>
              <a:rPr lang="nl-NL" sz="2400" dirty="0" smtClean="0">
                <a:solidFill>
                  <a:srgbClr val="00B050"/>
                </a:solidFill>
              </a:rPr>
              <a:t> </a:t>
            </a:r>
            <a:r>
              <a:rPr lang="nl-NL" sz="2400" dirty="0" err="1" smtClean="0">
                <a:solidFill>
                  <a:srgbClr val="00B050"/>
                </a:solidFill>
              </a:rPr>
              <a:t>used</a:t>
            </a:r>
            <a:r>
              <a:rPr lang="nl-NL" sz="2400" dirty="0" smtClean="0">
                <a:solidFill>
                  <a:srgbClr val="00B050"/>
                </a:solidFill>
              </a:rPr>
              <a:t>.</a:t>
            </a:r>
          </a:p>
          <a:p>
            <a:pPr>
              <a:buFont typeface="Wingdings"/>
              <a:buChar char="à"/>
            </a:pPr>
            <a:r>
              <a:rPr lang="nl-NL" sz="2000" dirty="0" err="1" smtClean="0">
                <a:sym typeface="Wingdings" pitchFamily="2" charset="2"/>
              </a:rPr>
              <a:t>Defining</a:t>
            </a:r>
            <a:r>
              <a:rPr lang="nl-NL" sz="2000" dirty="0" smtClean="0">
                <a:sym typeface="Wingdings" pitchFamily="2" charset="2"/>
              </a:rPr>
              <a:t> </a:t>
            </a:r>
            <a:r>
              <a:rPr lang="nl-NL" sz="2000" dirty="0" err="1">
                <a:sym typeface="Wingdings" pitchFamily="2" charset="2"/>
              </a:rPr>
              <a:t>Relative</a:t>
            </a:r>
            <a:r>
              <a:rPr lang="nl-NL" sz="2000" dirty="0">
                <a:sym typeface="Wingdings" pitchFamily="2" charset="2"/>
              </a:rPr>
              <a:t> </a:t>
            </a:r>
            <a:r>
              <a:rPr lang="nl-NL" sz="2000" dirty="0" smtClean="0">
                <a:sym typeface="Wingdings" pitchFamily="2" charset="2"/>
              </a:rPr>
              <a:t>Clause: Information </a:t>
            </a:r>
            <a:r>
              <a:rPr lang="nl-NL" sz="2000" dirty="0" err="1" smtClean="0">
                <a:sym typeface="Wingdings" pitchFamily="2" charset="2"/>
              </a:rPr>
              <a:t>which</a:t>
            </a:r>
            <a:r>
              <a:rPr lang="nl-NL" sz="2000" dirty="0" smtClean="0">
                <a:sym typeface="Wingdings" pitchFamily="2" charset="2"/>
              </a:rPr>
              <a:t> </a:t>
            </a:r>
            <a:r>
              <a:rPr lang="nl-NL" sz="2000" dirty="0" err="1" smtClean="0">
                <a:sym typeface="Wingdings" pitchFamily="2" charset="2"/>
              </a:rPr>
              <a:t>follows</a:t>
            </a:r>
            <a:r>
              <a:rPr lang="nl-NL" sz="2000" dirty="0" smtClean="0">
                <a:sym typeface="Wingdings" pitchFamily="2" charset="2"/>
              </a:rPr>
              <a:t>  </a:t>
            </a:r>
            <a:r>
              <a:rPr lang="nl-NL" sz="2000" i="1" dirty="0" smtClean="0">
                <a:sym typeface="Wingdings" pitchFamily="2" charset="2"/>
              </a:rPr>
              <a:t>The system</a:t>
            </a:r>
            <a:r>
              <a:rPr lang="nl-NL" sz="2000" dirty="0" smtClean="0">
                <a:sym typeface="Wingdings" pitchFamily="2" charset="2"/>
              </a:rPr>
              <a:t> is </a:t>
            </a:r>
            <a:r>
              <a:rPr lang="nl-NL" sz="2000" dirty="0" err="1" smtClean="0">
                <a:sym typeface="Wingdings" pitchFamily="2" charset="2"/>
              </a:rPr>
              <a:t>critical</a:t>
            </a:r>
            <a:r>
              <a:rPr lang="nl-NL" sz="2000" dirty="0" smtClean="0">
                <a:sym typeface="Wingdings" pitchFamily="2" charset="2"/>
              </a:rPr>
              <a:t> </a:t>
            </a:r>
            <a:r>
              <a:rPr lang="nl-NL" sz="2000" dirty="0" err="1" smtClean="0">
                <a:sym typeface="Wingdings" pitchFamily="2" charset="2"/>
              </a:rPr>
              <a:t>to</a:t>
            </a:r>
            <a:r>
              <a:rPr lang="nl-NL" sz="2000" dirty="0" smtClean="0">
                <a:sym typeface="Wingdings" pitchFamily="2" charset="2"/>
              </a:rPr>
              <a:t> </a:t>
            </a:r>
            <a:r>
              <a:rPr lang="nl-NL" sz="2000" dirty="0" err="1" smtClean="0">
                <a:sym typeface="Wingdings" pitchFamily="2" charset="2"/>
              </a:rPr>
              <a:t>understanding</a:t>
            </a:r>
            <a:r>
              <a:rPr lang="nl-NL" sz="2000" dirty="0" smtClean="0">
                <a:sym typeface="Wingdings" pitchFamily="2" charset="2"/>
              </a:rPr>
              <a:t> the </a:t>
            </a:r>
            <a:r>
              <a:rPr lang="nl-NL" sz="2000" dirty="0" err="1" smtClean="0">
                <a:sym typeface="Wingdings" pitchFamily="2" charset="2"/>
              </a:rPr>
              <a:t>sentence</a:t>
            </a:r>
            <a:r>
              <a:rPr lang="nl-NL" sz="2000" dirty="0" smtClean="0">
                <a:sym typeface="Wingdings" pitchFamily="2" charset="2"/>
              </a:rPr>
              <a:t> as a </a:t>
            </a:r>
            <a:r>
              <a:rPr lang="nl-NL" sz="2000" dirty="0" err="1" smtClean="0">
                <a:sym typeface="Wingdings" pitchFamily="2" charset="2"/>
              </a:rPr>
              <a:t>whole</a:t>
            </a:r>
            <a:r>
              <a:rPr lang="nl-NL" sz="2000" dirty="0" smtClean="0">
                <a:sym typeface="Wingdings" pitchFamily="2" charset="2"/>
              </a:rPr>
              <a:t>. </a:t>
            </a:r>
          </a:p>
          <a:p>
            <a:pPr>
              <a:buFont typeface="Wingdings"/>
              <a:buChar char="à"/>
            </a:pPr>
            <a:endParaRPr lang="nl-NL" sz="2000" dirty="0" smtClean="0">
              <a:sym typeface="Wingdings" pitchFamily="2" charset="2"/>
            </a:endParaRPr>
          </a:p>
          <a:p>
            <a:pPr marL="457200" indent="-457200">
              <a:buAutoNum type="arabicParenR" startAt="2"/>
            </a:pPr>
            <a:r>
              <a:rPr lang="nl-NL" sz="2400" dirty="0" err="1" smtClean="0">
                <a:solidFill>
                  <a:srgbClr val="00B050"/>
                </a:solidFill>
              </a:rPr>
              <a:t>Monet</a:t>
            </a:r>
            <a:r>
              <a:rPr lang="nl-NL" sz="2400" dirty="0" smtClean="0">
                <a:solidFill>
                  <a:srgbClr val="00B050"/>
                </a:solidFill>
              </a:rPr>
              <a:t>, </a:t>
            </a:r>
            <a:r>
              <a:rPr lang="nl-NL" sz="2400" dirty="0" err="1" smtClean="0">
                <a:solidFill>
                  <a:srgbClr val="00B050"/>
                </a:solidFill>
              </a:rPr>
              <a:t>who</a:t>
            </a:r>
            <a:r>
              <a:rPr lang="nl-NL" sz="2400" dirty="0" smtClean="0">
                <a:solidFill>
                  <a:srgbClr val="00B050"/>
                </a:solidFill>
              </a:rPr>
              <a:t> is </a:t>
            </a:r>
            <a:r>
              <a:rPr lang="nl-NL" sz="2400" dirty="0" err="1" smtClean="0">
                <a:solidFill>
                  <a:srgbClr val="00B050"/>
                </a:solidFill>
              </a:rPr>
              <a:t>relatively</a:t>
            </a:r>
            <a:r>
              <a:rPr lang="nl-NL" sz="2400" dirty="0" smtClean="0">
                <a:solidFill>
                  <a:srgbClr val="00B050"/>
                </a:solidFill>
              </a:rPr>
              <a:t> </a:t>
            </a:r>
            <a:r>
              <a:rPr lang="nl-NL" sz="2400" dirty="0" err="1" smtClean="0">
                <a:solidFill>
                  <a:srgbClr val="00B050"/>
                </a:solidFill>
              </a:rPr>
              <a:t>unknown</a:t>
            </a:r>
            <a:r>
              <a:rPr lang="nl-NL" sz="2400" dirty="0" smtClean="0">
                <a:solidFill>
                  <a:srgbClr val="00B050"/>
                </a:solidFill>
              </a:rPr>
              <a:t> in the     United </a:t>
            </a:r>
            <a:r>
              <a:rPr lang="nl-NL" sz="2400" dirty="0" err="1" smtClean="0">
                <a:solidFill>
                  <a:srgbClr val="00B050"/>
                </a:solidFill>
              </a:rPr>
              <a:t>States</a:t>
            </a:r>
            <a:r>
              <a:rPr lang="nl-NL" sz="2400" dirty="0" smtClean="0">
                <a:solidFill>
                  <a:srgbClr val="00B050"/>
                </a:solidFill>
              </a:rPr>
              <a:t>, was a </a:t>
            </a:r>
            <a:r>
              <a:rPr lang="nl-NL" sz="2400" dirty="0" err="1" smtClean="0">
                <a:solidFill>
                  <a:srgbClr val="00B050"/>
                </a:solidFill>
              </a:rPr>
              <a:t>lifelong</a:t>
            </a:r>
            <a:r>
              <a:rPr lang="nl-NL" sz="2400" dirty="0" smtClean="0">
                <a:solidFill>
                  <a:srgbClr val="00B050"/>
                </a:solidFill>
              </a:rPr>
              <a:t> proponent of </a:t>
            </a:r>
            <a:r>
              <a:rPr lang="nl-NL" sz="2400" dirty="0" err="1" smtClean="0">
                <a:solidFill>
                  <a:srgbClr val="00B050"/>
                </a:solidFill>
              </a:rPr>
              <a:t>internationalism</a:t>
            </a:r>
            <a:r>
              <a:rPr lang="nl-NL" sz="2400" dirty="0" smtClean="0">
                <a:solidFill>
                  <a:srgbClr val="00B050"/>
                </a:solidFill>
              </a:rPr>
              <a:t>.</a:t>
            </a:r>
          </a:p>
          <a:p>
            <a:pPr>
              <a:buFont typeface="Wingdings"/>
              <a:buChar char="à"/>
            </a:pPr>
            <a:r>
              <a:rPr lang="nl-NL" sz="2000" dirty="0" smtClean="0">
                <a:sym typeface="Wingdings" pitchFamily="2" charset="2"/>
              </a:rPr>
              <a:t>Non-</a:t>
            </a:r>
            <a:r>
              <a:rPr lang="nl-NL" sz="2000" dirty="0" err="1" smtClean="0">
                <a:sym typeface="Wingdings" pitchFamily="2" charset="2"/>
              </a:rPr>
              <a:t>defining</a:t>
            </a:r>
            <a:r>
              <a:rPr lang="nl-NL" sz="2000" dirty="0" smtClean="0">
                <a:sym typeface="Wingdings" pitchFamily="2" charset="2"/>
              </a:rPr>
              <a:t> </a:t>
            </a:r>
            <a:r>
              <a:rPr lang="nl-NL" sz="2000" dirty="0" err="1" smtClean="0">
                <a:sym typeface="Wingdings" pitchFamily="2" charset="2"/>
              </a:rPr>
              <a:t>Relative</a:t>
            </a:r>
            <a:r>
              <a:rPr lang="nl-NL" sz="2000" dirty="0" smtClean="0">
                <a:sym typeface="Wingdings" pitchFamily="2" charset="2"/>
              </a:rPr>
              <a:t> Clause: information </a:t>
            </a:r>
            <a:r>
              <a:rPr lang="nl-NL" sz="2000" dirty="0" err="1" smtClean="0">
                <a:sym typeface="Wingdings" pitchFamily="2" charset="2"/>
              </a:rPr>
              <a:t>following</a:t>
            </a:r>
            <a:r>
              <a:rPr lang="nl-NL" sz="2000" dirty="0" smtClean="0">
                <a:sym typeface="Wingdings" pitchFamily="2" charset="2"/>
              </a:rPr>
              <a:t> the </a:t>
            </a:r>
          </a:p>
          <a:p>
            <a:pPr marL="0" indent="0">
              <a:buNone/>
            </a:pPr>
            <a:r>
              <a:rPr lang="nl-NL" sz="2000" dirty="0">
                <a:sym typeface="Wingdings" pitchFamily="2" charset="2"/>
              </a:rPr>
              <a:t> </a:t>
            </a:r>
            <a:r>
              <a:rPr lang="nl-NL" sz="2000" dirty="0" smtClean="0">
                <a:sym typeface="Wingdings" pitchFamily="2" charset="2"/>
              </a:rPr>
              <a:t>    subject </a:t>
            </a:r>
            <a:r>
              <a:rPr lang="nl-NL" sz="2000" dirty="0" err="1" smtClean="0">
                <a:sym typeface="Wingdings" pitchFamily="2" charset="2"/>
              </a:rPr>
              <a:t>Monnet</a:t>
            </a:r>
            <a:r>
              <a:rPr lang="nl-NL" sz="2000" dirty="0" smtClean="0">
                <a:sym typeface="Wingdings" pitchFamily="2" charset="2"/>
              </a:rPr>
              <a:t> is </a:t>
            </a:r>
            <a:r>
              <a:rPr lang="nl-NL" sz="2000" dirty="0" err="1" smtClean="0">
                <a:sym typeface="Wingdings" pitchFamily="2" charset="2"/>
              </a:rPr>
              <a:t>additional</a:t>
            </a:r>
            <a:r>
              <a:rPr lang="nl-NL" sz="2000" dirty="0" smtClean="0">
                <a:sym typeface="Wingdings" pitchFamily="2" charset="2"/>
              </a:rPr>
              <a:t>. </a:t>
            </a:r>
            <a:endParaRPr lang="en-US"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3020263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Defining</a:t>
            </a:r>
            <a:r>
              <a:rPr lang="nl-NL" dirty="0" smtClean="0"/>
              <a:t> RC</a:t>
            </a:r>
            <a:endParaRPr lang="en-US" dirty="0"/>
          </a:p>
        </p:txBody>
      </p:sp>
      <p:sp>
        <p:nvSpPr>
          <p:cNvPr id="3" name="Content Placeholder 2"/>
          <p:cNvSpPr>
            <a:spLocks noGrp="1"/>
          </p:cNvSpPr>
          <p:nvPr>
            <p:ph idx="1"/>
          </p:nvPr>
        </p:nvSpPr>
        <p:spPr>
          <a:xfrm>
            <a:off x="1524000" y="1905000"/>
            <a:ext cx="7010400" cy="4404320"/>
          </a:xfrm>
        </p:spPr>
        <p:txBody>
          <a:bodyPr/>
          <a:lstStyle/>
          <a:p>
            <a:pPr marL="0" indent="0">
              <a:buNone/>
            </a:pPr>
            <a:r>
              <a:rPr lang="en-US" sz="2000" dirty="0" smtClean="0"/>
              <a:t>Defining relative clause:</a:t>
            </a:r>
          </a:p>
          <a:p>
            <a:r>
              <a:rPr lang="en-US" sz="2000" dirty="0" smtClean="0"/>
              <a:t>identifies which, or which type of person or thing we mean</a:t>
            </a:r>
          </a:p>
          <a:p>
            <a:r>
              <a:rPr lang="en-US" sz="2000" dirty="0" smtClean="0"/>
              <a:t>can refer to the subject (1) or the object (2) of the relative clause.</a:t>
            </a:r>
          </a:p>
          <a:p>
            <a:pPr marL="0" lvl="0" indent="0">
              <a:buClr>
                <a:srgbClr val="000000"/>
              </a:buClr>
              <a:buNone/>
            </a:pPr>
            <a:endParaRPr lang="en-US" sz="2000" dirty="0" smtClean="0">
              <a:solidFill>
                <a:srgbClr val="000000"/>
              </a:solidFill>
            </a:endParaRPr>
          </a:p>
          <a:p>
            <a:pPr marL="0" lvl="0" indent="0">
              <a:buClr>
                <a:srgbClr val="000000"/>
              </a:buClr>
              <a:buNone/>
            </a:pPr>
            <a:r>
              <a:rPr lang="en-US" sz="2000" dirty="0" smtClean="0">
                <a:solidFill>
                  <a:srgbClr val="000000"/>
                </a:solidFill>
              </a:rPr>
              <a:t>The </a:t>
            </a:r>
            <a:r>
              <a:rPr lang="en-US" sz="2000" dirty="0" smtClean="0">
                <a:solidFill>
                  <a:srgbClr val="000000"/>
                </a:solidFill>
              </a:rPr>
              <a:t>information in the </a:t>
            </a:r>
            <a:r>
              <a:rPr lang="en-US" sz="2000" dirty="0" smtClean="0">
                <a:solidFill>
                  <a:srgbClr val="000000"/>
                </a:solidFill>
              </a:rPr>
              <a:t>DRC</a:t>
            </a:r>
            <a:r>
              <a:rPr lang="en-US" sz="2000" dirty="0">
                <a:solidFill>
                  <a:srgbClr val="000000"/>
                </a:solidFill>
              </a:rPr>
              <a:t> </a:t>
            </a:r>
            <a:r>
              <a:rPr lang="en-US" sz="2000" dirty="0" smtClean="0">
                <a:solidFill>
                  <a:srgbClr val="000000"/>
                </a:solidFill>
              </a:rPr>
              <a:t>is necessary in order to tell the reader </a:t>
            </a:r>
            <a:r>
              <a:rPr lang="en-US" sz="2000" i="1" u="sng" dirty="0" smtClean="0">
                <a:solidFill>
                  <a:srgbClr val="000000"/>
                </a:solidFill>
              </a:rPr>
              <a:t>which</a:t>
            </a:r>
            <a:r>
              <a:rPr lang="en-US" sz="2000" dirty="0" smtClean="0">
                <a:solidFill>
                  <a:srgbClr val="000000"/>
                </a:solidFill>
              </a:rPr>
              <a:t> specific </a:t>
            </a:r>
            <a:r>
              <a:rPr lang="en-US" sz="2000" i="1" dirty="0" smtClean="0">
                <a:solidFill>
                  <a:srgbClr val="000000"/>
                </a:solidFill>
              </a:rPr>
              <a:t>change, system, </a:t>
            </a:r>
            <a:r>
              <a:rPr lang="en-US" sz="2000" dirty="0" smtClean="0">
                <a:solidFill>
                  <a:srgbClr val="000000"/>
                </a:solidFill>
              </a:rPr>
              <a:t>for example, is meant:</a:t>
            </a:r>
            <a:endParaRPr lang="en-US" sz="2000" dirty="0"/>
          </a:p>
          <a:p>
            <a:pPr marL="457200" indent="-457200">
              <a:buAutoNum type="arabicParenR"/>
            </a:pPr>
            <a:r>
              <a:rPr lang="en-US" sz="2000" dirty="0" smtClean="0"/>
              <a:t>I looked at a variety of changes </a:t>
            </a:r>
            <a:r>
              <a:rPr lang="en-US" sz="2000" b="1" dirty="0" smtClean="0"/>
              <a:t>that had occurred in different fields</a:t>
            </a:r>
            <a:r>
              <a:rPr lang="en-US" sz="2000" dirty="0" smtClean="0"/>
              <a:t>. (subject)</a:t>
            </a:r>
          </a:p>
          <a:p>
            <a:pPr marL="457200" indent="-457200">
              <a:buAutoNum type="arabicParenR"/>
            </a:pPr>
            <a:r>
              <a:rPr lang="en-US" sz="2000" dirty="0" smtClean="0"/>
              <a:t>The system </a:t>
            </a:r>
            <a:r>
              <a:rPr lang="en-US" sz="2000" b="1" dirty="0" smtClean="0"/>
              <a:t>which Hill introduced</a:t>
            </a:r>
            <a:r>
              <a:rPr lang="en-US" sz="2000" dirty="0" smtClean="0"/>
              <a:t> is still widely used. (object)</a:t>
            </a:r>
            <a:endParaRPr lang="nl-NL" sz="2000" dirty="0" smtClean="0"/>
          </a:p>
          <a:p>
            <a:pPr marL="0" indent="0">
              <a:buNone/>
            </a:pPr>
            <a:endParaRPr lang="nl-NL" sz="2000" dirty="0"/>
          </a:p>
          <a:p>
            <a:pPr marL="0" indent="0">
              <a:buNone/>
            </a:pPr>
            <a:endParaRPr lang="nl-NL"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3682065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Non-defining RC</a:t>
            </a:r>
            <a:endParaRPr lang="nl-NL" dirty="0"/>
          </a:p>
        </p:txBody>
      </p:sp>
      <p:sp>
        <p:nvSpPr>
          <p:cNvPr id="3" name="Content Placeholder 2"/>
          <p:cNvSpPr>
            <a:spLocks noGrp="1"/>
          </p:cNvSpPr>
          <p:nvPr>
            <p:ph idx="1"/>
          </p:nvPr>
        </p:nvSpPr>
        <p:spPr/>
        <p:txBody>
          <a:bodyPr/>
          <a:lstStyle/>
          <a:p>
            <a:pPr marL="0" indent="0">
              <a:buNone/>
            </a:pPr>
            <a:r>
              <a:rPr lang="en-US" sz="2000" dirty="0" smtClean="0"/>
              <a:t>Non-defining relative clause:</a:t>
            </a:r>
          </a:p>
          <a:p>
            <a:r>
              <a:rPr lang="en-US" sz="2000" dirty="0" smtClean="0"/>
              <a:t>adds information about the noun</a:t>
            </a:r>
          </a:p>
          <a:p>
            <a:r>
              <a:rPr lang="en-US" sz="2000" dirty="0" smtClean="0"/>
              <a:t>needs to be separated from main clause by commas</a:t>
            </a:r>
          </a:p>
          <a:p>
            <a:endParaRPr lang="en-US" sz="2000" dirty="0"/>
          </a:p>
          <a:p>
            <a:pPr marL="0" indent="0">
              <a:buNone/>
            </a:pPr>
            <a:r>
              <a:rPr lang="en-US" sz="2000" dirty="0" smtClean="0"/>
              <a:t>The information in the NDRC is additional. </a:t>
            </a:r>
          </a:p>
          <a:p>
            <a:pPr marL="0" indent="0">
              <a:buNone/>
            </a:pPr>
            <a:endParaRPr lang="en-US" sz="2000" dirty="0"/>
          </a:p>
          <a:p>
            <a:pPr marL="457200" indent="-457200">
              <a:buAutoNum type="arabicParenR"/>
            </a:pPr>
            <a:r>
              <a:rPr lang="nl-NL" sz="2000" dirty="0" err="1" smtClean="0">
                <a:solidFill>
                  <a:schemeClr val="tx1"/>
                </a:solidFill>
              </a:rPr>
              <a:t>Monet</a:t>
            </a:r>
            <a:r>
              <a:rPr lang="nl-NL" sz="2000" dirty="0">
                <a:solidFill>
                  <a:srgbClr val="00B050"/>
                </a:solidFill>
              </a:rPr>
              <a:t>,</a:t>
            </a:r>
            <a:r>
              <a:rPr lang="nl-NL" sz="2000" dirty="0">
                <a:solidFill>
                  <a:schemeClr val="tx1"/>
                </a:solidFill>
              </a:rPr>
              <a:t> </a:t>
            </a:r>
            <a:r>
              <a:rPr lang="nl-NL" sz="2000" dirty="0" err="1">
                <a:solidFill>
                  <a:srgbClr val="00B050"/>
                </a:solidFill>
              </a:rPr>
              <a:t>who</a:t>
            </a:r>
            <a:r>
              <a:rPr lang="nl-NL" sz="2000" dirty="0">
                <a:solidFill>
                  <a:srgbClr val="00B050"/>
                </a:solidFill>
              </a:rPr>
              <a:t> is </a:t>
            </a:r>
            <a:r>
              <a:rPr lang="nl-NL" sz="2000" dirty="0" err="1">
                <a:solidFill>
                  <a:srgbClr val="00B050"/>
                </a:solidFill>
              </a:rPr>
              <a:t>relatively</a:t>
            </a:r>
            <a:r>
              <a:rPr lang="nl-NL" sz="2000" dirty="0">
                <a:solidFill>
                  <a:srgbClr val="00B050"/>
                </a:solidFill>
              </a:rPr>
              <a:t> </a:t>
            </a:r>
            <a:r>
              <a:rPr lang="nl-NL" sz="2000" dirty="0" err="1">
                <a:solidFill>
                  <a:srgbClr val="00B050"/>
                </a:solidFill>
              </a:rPr>
              <a:t>unknown</a:t>
            </a:r>
            <a:r>
              <a:rPr lang="nl-NL" sz="2000" dirty="0">
                <a:solidFill>
                  <a:srgbClr val="00B050"/>
                </a:solidFill>
              </a:rPr>
              <a:t> in the United </a:t>
            </a:r>
            <a:r>
              <a:rPr lang="nl-NL" sz="2000" dirty="0" err="1">
                <a:solidFill>
                  <a:srgbClr val="00B050"/>
                </a:solidFill>
              </a:rPr>
              <a:t>States</a:t>
            </a:r>
            <a:r>
              <a:rPr lang="nl-NL" sz="2000" dirty="0">
                <a:solidFill>
                  <a:srgbClr val="00B050"/>
                </a:solidFill>
              </a:rPr>
              <a:t>,</a:t>
            </a:r>
            <a:r>
              <a:rPr lang="nl-NL" sz="2000" dirty="0">
                <a:solidFill>
                  <a:schemeClr val="tx1"/>
                </a:solidFill>
              </a:rPr>
              <a:t> was a </a:t>
            </a:r>
            <a:r>
              <a:rPr lang="nl-NL" sz="2000" dirty="0" err="1">
                <a:solidFill>
                  <a:schemeClr val="tx1"/>
                </a:solidFill>
              </a:rPr>
              <a:t>lifelong</a:t>
            </a:r>
            <a:r>
              <a:rPr lang="nl-NL" sz="2000" dirty="0">
                <a:solidFill>
                  <a:schemeClr val="tx1"/>
                </a:solidFill>
              </a:rPr>
              <a:t> proponent of </a:t>
            </a:r>
            <a:r>
              <a:rPr lang="nl-NL" sz="2000" dirty="0" err="1">
                <a:solidFill>
                  <a:schemeClr val="tx1"/>
                </a:solidFill>
              </a:rPr>
              <a:t>internationalism</a:t>
            </a:r>
            <a:r>
              <a:rPr lang="nl-NL" sz="2000" dirty="0" smtClean="0">
                <a:solidFill>
                  <a:schemeClr val="tx1"/>
                </a:solidFill>
              </a:rPr>
              <a:t>.</a:t>
            </a:r>
          </a:p>
          <a:p>
            <a:pPr marL="457200" indent="-457200">
              <a:buAutoNum type="arabicParenR"/>
            </a:pPr>
            <a:r>
              <a:rPr lang="en-US" sz="2000" dirty="0" smtClean="0">
                <a:solidFill>
                  <a:schemeClr val="tx1"/>
                </a:solidFill>
              </a:rPr>
              <a:t>The system was introduced by Rowland Hill</a:t>
            </a:r>
            <a:r>
              <a:rPr lang="en-US" sz="2000" dirty="0" smtClean="0">
                <a:solidFill>
                  <a:srgbClr val="00B050"/>
                </a:solidFill>
              </a:rPr>
              <a:t>,</a:t>
            </a:r>
            <a:r>
              <a:rPr lang="en-US" sz="2000" dirty="0" smtClean="0">
                <a:solidFill>
                  <a:schemeClr val="tx1"/>
                </a:solidFill>
              </a:rPr>
              <a:t> </a:t>
            </a:r>
            <a:r>
              <a:rPr lang="en-US" sz="2000" dirty="0" smtClean="0">
                <a:solidFill>
                  <a:srgbClr val="00B050"/>
                </a:solidFill>
              </a:rPr>
              <a:t>whose ideas initially met with hostile opposition and ridicule</a:t>
            </a:r>
            <a:r>
              <a:rPr lang="en-US" sz="2000" dirty="0" smtClean="0">
                <a:solidFill>
                  <a:schemeClr val="tx1"/>
                </a:solidFill>
              </a:rPr>
              <a:t>.</a:t>
            </a:r>
            <a:endParaRPr lang="en-US" sz="2000" dirty="0">
              <a:solidFill>
                <a:schemeClr val="tx1"/>
              </a:solidFill>
            </a:endParaRPr>
          </a:p>
          <a:p>
            <a:pPr marL="0" indent="0">
              <a:buNone/>
            </a:pPr>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6767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 some information</a:t>
            </a:r>
            <a:endParaRPr lang="nl-NL" dirty="0"/>
          </a:p>
        </p:txBody>
      </p:sp>
      <p:sp>
        <p:nvSpPr>
          <p:cNvPr id="3" name="Content Placeholder 2"/>
          <p:cNvSpPr>
            <a:spLocks noGrp="1"/>
          </p:cNvSpPr>
          <p:nvPr>
            <p:ph idx="1"/>
          </p:nvPr>
        </p:nvSpPr>
        <p:spPr/>
        <p:txBody>
          <a:bodyPr/>
          <a:lstStyle/>
          <a:p>
            <a:r>
              <a:rPr lang="nl-NL" sz="3200" dirty="0" err="1"/>
              <a:t>Relative</a:t>
            </a:r>
            <a:r>
              <a:rPr lang="nl-NL" sz="3200" dirty="0"/>
              <a:t> </a:t>
            </a:r>
            <a:r>
              <a:rPr lang="nl-NL" sz="3200" dirty="0" err="1"/>
              <a:t>clauses</a:t>
            </a:r>
            <a:r>
              <a:rPr lang="nl-NL" sz="3200" dirty="0"/>
              <a:t> are </a:t>
            </a:r>
            <a:r>
              <a:rPr lang="nl-NL" sz="3200" dirty="0" err="1"/>
              <a:t>commonly</a:t>
            </a:r>
            <a:r>
              <a:rPr lang="nl-NL" sz="3200" dirty="0"/>
              <a:t> </a:t>
            </a:r>
            <a:r>
              <a:rPr lang="nl-NL" sz="3200" dirty="0" err="1"/>
              <a:t>used</a:t>
            </a:r>
            <a:r>
              <a:rPr lang="nl-NL" sz="3200" dirty="0"/>
              <a:t> in </a:t>
            </a:r>
            <a:r>
              <a:rPr lang="nl-NL" sz="3200" dirty="0" err="1"/>
              <a:t>academic</a:t>
            </a:r>
            <a:r>
              <a:rPr lang="nl-NL" sz="3200" dirty="0"/>
              <a:t> </a:t>
            </a:r>
            <a:r>
              <a:rPr lang="nl-NL" sz="3200" dirty="0" err="1"/>
              <a:t>writing</a:t>
            </a:r>
            <a:r>
              <a:rPr lang="nl-NL" sz="3200" dirty="0"/>
              <a:t>. </a:t>
            </a:r>
          </a:p>
          <a:p>
            <a:r>
              <a:rPr lang="nl-NL" sz="3200" dirty="0" err="1"/>
              <a:t>When</a:t>
            </a:r>
            <a:r>
              <a:rPr lang="nl-NL" sz="3200" dirty="0"/>
              <a:t> </a:t>
            </a:r>
            <a:r>
              <a:rPr lang="nl-NL" sz="3200" dirty="0" err="1"/>
              <a:t>writing</a:t>
            </a:r>
            <a:r>
              <a:rPr lang="nl-NL" sz="3200" dirty="0"/>
              <a:t> </a:t>
            </a:r>
            <a:r>
              <a:rPr lang="nl-NL" sz="3200" dirty="0" err="1"/>
              <a:t>about</a:t>
            </a:r>
            <a:r>
              <a:rPr lang="nl-NL" sz="3200" dirty="0"/>
              <a:t> </a:t>
            </a:r>
            <a:r>
              <a:rPr lang="nl-NL" sz="3200" dirty="0" err="1"/>
              <a:t>detailed</a:t>
            </a:r>
            <a:r>
              <a:rPr lang="nl-NL" sz="3200" dirty="0"/>
              <a:t> issues, </a:t>
            </a:r>
            <a:r>
              <a:rPr lang="nl-NL" sz="3200" dirty="0" err="1"/>
              <a:t>relative</a:t>
            </a:r>
            <a:r>
              <a:rPr lang="nl-NL" sz="3200" dirty="0"/>
              <a:t> </a:t>
            </a:r>
            <a:r>
              <a:rPr lang="nl-NL" sz="3200" dirty="0" err="1"/>
              <a:t>clauses</a:t>
            </a:r>
            <a:r>
              <a:rPr lang="nl-NL" sz="3200" dirty="0"/>
              <a:t> offer a </a:t>
            </a:r>
            <a:r>
              <a:rPr lang="nl-NL" sz="3200" dirty="0" err="1"/>
              <a:t>clear</a:t>
            </a:r>
            <a:r>
              <a:rPr lang="nl-NL" sz="3200" dirty="0"/>
              <a:t> </a:t>
            </a:r>
            <a:r>
              <a:rPr lang="nl-NL" sz="3200" dirty="0" err="1"/>
              <a:t>grammatical</a:t>
            </a:r>
            <a:r>
              <a:rPr lang="nl-NL" sz="3200" dirty="0"/>
              <a:t> </a:t>
            </a:r>
            <a:r>
              <a:rPr lang="nl-NL" sz="3200" dirty="0" err="1"/>
              <a:t>structure</a:t>
            </a:r>
            <a:r>
              <a:rPr lang="nl-NL" sz="3200" dirty="0"/>
              <a:t> </a:t>
            </a:r>
            <a:r>
              <a:rPr lang="nl-NL" sz="3200" dirty="0" err="1"/>
              <a:t>to</a:t>
            </a:r>
            <a:r>
              <a:rPr lang="nl-NL" sz="3200" dirty="0"/>
              <a:t> do </a:t>
            </a:r>
            <a:r>
              <a:rPr lang="nl-NL" sz="3200" dirty="0" err="1"/>
              <a:t>this</a:t>
            </a:r>
            <a:r>
              <a:rPr lang="nl-NL" sz="3200" dirty="0" smtClean="0"/>
              <a:t>.</a:t>
            </a:r>
          </a:p>
          <a:p>
            <a:r>
              <a:rPr lang="en-US" sz="3200" dirty="0" smtClean="0"/>
              <a:t>Relative clauses can be used to turn notes (e.g. for a paraphrase) into complete sentences.</a:t>
            </a:r>
            <a:endParaRPr lang="nl-NL" sz="3200" dirty="0"/>
          </a:p>
          <a:p>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95829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Echo">
  <a:themeElements>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2049</Words>
  <Application>Microsoft Office PowerPoint</Application>
  <PresentationFormat>On-screen Show (4:3)</PresentationFormat>
  <Paragraphs>235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Echo</vt:lpstr>
      <vt:lpstr>EAP3 – Week 9</vt:lpstr>
      <vt:lpstr>Referencing Harvard Style</vt:lpstr>
      <vt:lpstr>Error correction</vt:lpstr>
      <vt:lpstr>Error correction</vt:lpstr>
      <vt:lpstr>Relative Clauses (RC) 1</vt:lpstr>
      <vt:lpstr>RC 2</vt:lpstr>
      <vt:lpstr>Defining RC</vt:lpstr>
      <vt:lpstr>Non-defining RC</vt:lpstr>
      <vt:lpstr>RC: some information</vt:lpstr>
      <vt:lpstr>RC: some rules 1</vt:lpstr>
      <vt:lpstr>RC: some rules 2</vt:lpstr>
      <vt:lpstr>RC: G&amp;V7, Ex.1.2.a</vt:lpstr>
      <vt:lpstr>Examples with “when”/”where”</vt:lpstr>
      <vt:lpstr>Examples with “when”/”where”</vt:lpstr>
      <vt:lpstr>RC: G&amp;V7, Ex.1.2.b</vt:lpstr>
      <vt:lpstr>Hedging: KEY 7.4, p. 103</vt:lpstr>
      <vt:lpstr>Hedging in introduction 6.6.3</vt:lpstr>
      <vt:lpstr>Writing conclusions to essays</vt:lpstr>
      <vt:lpstr>Writing conclusions to essays</vt:lpstr>
      <vt:lpstr>Other elements in conclusions</vt:lpstr>
      <vt:lpstr>Conclusion</vt:lpstr>
      <vt:lpstr>Conclusion</vt:lpstr>
      <vt:lpstr>Additional advice</vt:lpstr>
      <vt:lpstr>WA3</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EAP3 – Week 4</dc:title>
  <dc:creator>Froukje van Veggel - TBM</dc:creator>
  <cp:lastModifiedBy>Liza Berry - TBM</cp:lastModifiedBy>
  <cp:revision>76</cp:revision>
  <cp:lastPrinted>2012-11-26T13:57:17Z</cp:lastPrinted>
  <dcterms:created xsi:type="dcterms:W3CDTF">2012-09-20T10:56:34Z</dcterms:created>
  <dcterms:modified xsi:type="dcterms:W3CDTF">2013-05-06T08:40:20Z</dcterms:modified>
</cp:coreProperties>
</file>