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80" r:id="rId3"/>
    <p:sldId id="261" r:id="rId4"/>
    <p:sldId id="262" r:id="rId5"/>
    <p:sldId id="260" r:id="rId6"/>
    <p:sldId id="263" r:id="rId7"/>
    <p:sldId id="264" r:id="rId8"/>
    <p:sldId id="268" r:id="rId9"/>
    <p:sldId id="265" r:id="rId10"/>
    <p:sldId id="277" r:id="rId11"/>
    <p:sldId id="267" r:id="rId12"/>
    <p:sldId id="27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</p:sldIdLst>
  <p:sldSz cx="9144000" cy="6858000" type="screen4x3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7A296-0421-4493-85B2-4ED58E772E11}" type="datetimeFigureOut">
              <a:rPr lang="nl-NL" smtClean="0"/>
              <a:t>18-2-2013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4BAED-CB0D-476A-A56D-22005EA802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89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Optional: (Which adverbs can you fill in in the following </a:t>
            </a:r>
            <a:r>
              <a:rPr lang="en-US" sz="1200" dirty="0" err="1" smtClean="0"/>
              <a:t>stuctures</a:t>
            </a:r>
            <a:r>
              <a:rPr lang="en-US" sz="1200" dirty="0" smtClean="0"/>
              <a:t>?)</a:t>
            </a:r>
          </a:p>
          <a:p>
            <a:pPr marL="0" indent="0">
              <a:buNone/>
            </a:pPr>
            <a:r>
              <a:rPr lang="en-US" sz="1200" dirty="0" smtClean="0"/>
              <a:t>It is … … … believed that … 1 widely; 2 generally;</a:t>
            </a:r>
            <a:r>
              <a:rPr lang="en-US" sz="1200" baseline="0" dirty="0" smtClean="0"/>
              <a:t> 3 commonly; 4 often; 5 now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It is … … … accepted that … 1 generally; 2 widely; 3 now; 4 commonly; 5 well</a:t>
            </a: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BAED-CB0D-476A-A56D-22005EA802F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64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BAED-CB0D-476A-A56D-22005EA802F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85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BAED-CB0D-476A-A56D-22005EA802F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85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3118-F09D-48A3-8DDD-105FBBBDA3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3ED3-7329-4907-BDAB-946BA8045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D2AB-B433-433B-B681-58194D235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CDC-31F1-4134-8797-26C807A92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7A8D-27B8-4F72-8D9E-8F3A7F733F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1D8-5C18-4166-A827-FCA2790CF6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84D5-D14D-4150-9C56-456160D48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7FD0-BFEA-4E72-A9BC-1EBAB0E0C1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092F-9D98-49B4-A228-FA34270C2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80A2-CACB-4963-AB52-B6E0C54EC7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956B-C660-44CD-BF35-4B1769009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3C59A-F308-4870-BC3C-B789FB1EE99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xtutor.ca/concordancers/concord_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EAP3 – Week 2</a:t>
            </a:r>
            <a:endParaRPr lang="nl-NL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Collocations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Essay types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collocations.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6792"/>
            <a:ext cx="7010400" cy="446300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In a good </a:t>
            </a:r>
            <a:r>
              <a:rPr lang="en-US" sz="2400" dirty="0" err="1" smtClean="0"/>
              <a:t>Eng-Eng</a:t>
            </a:r>
            <a:r>
              <a:rPr lang="en-US" sz="2400" dirty="0" smtClean="0"/>
              <a:t> dictionary</a:t>
            </a:r>
          </a:p>
          <a:p>
            <a:pPr marL="0" indent="0">
              <a:buNone/>
            </a:pPr>
            <a:r>
              <a:rPr lang="en-US" sz="2400" dirty="0" smtClean="0"/>
              <a:t>2. The Oxford Collocation Dictionary (best source)</a:t>
            </a:r>
          </a:p>
          <a:p>
            <a:pPr marL="0" indent="0">
              <a:buNone/>
            </a:pPr>
            <a:r>
              <a:rPr lang="en-US" sz="2400" dirty="0" smtClean="0"/>
              <a:t>3.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www.lextutor.ca/concordancers/concord_e.html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4. Online collocations dictionary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Collocations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Small group/ pair work: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Can you find any collocations with the nouns: </a:t>
            </a:r>
            <a:r>
              <a:rPr lang="en-US" sz="2400" i="1" dirty="0" smtClean="0"/>
              <a:t>article, deficit, widespread (from WL 1)</a:t>
            </a:r>
            <a:r>
              <a:rPr lang="en-US" sz="2400" dirty="0" smtClean="0"/>
              <a:t>? Use all the available sources </a:t>
            </a:r>
            <a:r>
              <a:rPr lang="en-US" sz="2400" u="sng" dirty="0" smtClean="0"/>
              <a:t>at least once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Pick two of the new collocations and use them in a </a:t>
            </a:r>
            <a:r>
              <a:rPr lang="en-US" sz="2400" dirty="0" err="1" smtClean="0"/>
              <a:t>personalised</a:t>
            </a:r>
            <a:r>
              <a:rPr lang="en-US" sz="2400" dirty="0" smtClean="0"/>
              <a:t> sentence.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Share sentences with each other and class.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Deficit</a:t>
            </a:r>
            <a:r>
              <a:rPr lang="en-US" dirty="0" smtClean="0"/>
              <a:t>: finance, substantial, budget, widen, shrink, remain in deficit.</a:t>
            </a:r>
          </a:p>
          <a:p>
            <a:r>
              <a:rPr lang="en-US" i="1" dirty="0" smtClean="0"/>
              <a:t>Article</a:t>
            </a:r>
            <a:r>
              <a:rPr lang="en-US" dirty="0" smtClean="0"/>
              <a:t>: brilliant, influential, seminal, submit, feature and article, describe, article in</a:t>
            </a:r>
          </a:p>
          <a:p>
            <a:r>
              <a:rPr lang="en-US" i="1" dirty="0" smtClean="0"/>
              <a:t>Widespread</a:t>
            </a:r>
            <a:r>
              <a:rPr lang="en-US" dirty="0" smtClean="0"/>
              <a:t>: become widespread, extremely, widespread among,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in personalized sentences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TUDelft</a:t>
            </a:r>
            <a:r>
              <a:rPr lang="en-US" dirty="0" smtClean="0"/>
              <a:t> </a:t>
            </a:r>
            <a:r>
              <a:rPr lang="en-US" i="1" dirty="0" smtClean="0"/>
              <a:t>deficit has shrunk</a:t>
            </a:r>
          </a:p>
          <a:p>
            <a:r>
              <a:rPr lang="en-US" dirty="0" smtClean="0"/>
              <a:t>My colleague regularly gets stressed before </a:t>
            </a:r>
            <a:r>
              <a:rPr lang="en-US" i="1" dirty="0" smtClean="0"/>
              <a:t>submitting an article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Vandalism </a:t>
            </a:r>
            <a:r>
              <a:rPr lang="en-US" dirty="0" smtClean="0"/>
              <a:t>is </a:t>
            </a:r>
            <a:r>
              <a:rPr lang="en-US" i="1" dirty="0" smtClean="0"/>
              <a:t>widespread among</a:t>
            </a:r>
            <a:r>
              <a:rPr lang="en-US" dirty="0" smtClean="0"/>
              <a:t> the youth in some areas in Amsterdam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types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 essay questions: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Compare and contrast the position and powers of the UK prime minister and the US president.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Discuss the relative merits of private and state-funded education.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“Governments should be able to use prisoners as a source of cheap </a:t>
            </a:r>
            <a:r>
              <a:rPr lang="en-US" sz="2400" dirty="0" err="1" smtClean="0"/>
              <a:t>labour</a:t>
            </a:r>
            <a:r>
              <a:rPr lang="en-US" sz="2400" dirty="0" smtClean="0"/>
              <a:t>.” Discuss.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pairs, discuss which essay types these questions are.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types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 essay questions: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Compare and contrast the position and powers of the UK prime minister and the US president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B050"/>
                </a:solidFill>
              </a:rPr>
              <a:t>Describe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Discuss the relative merits of private and state-funded education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Discuss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“Governments should be able to use prisoners as a source of cheap </a:t>
            </a:r>
            <a:r>
              <a:rPr lang="en-US" sz="2400" dirty="0" err="1" smtClean="0"/>
              <a:t>labour</a:t>
            </a:r>
            <a:r>
              <a:rPr lang="en-US" sz="2400" dirty="0" smtClean="0"/>
              <a:t>.” </a:t>
            </a:r>
            <a:r>
              <a:rPr lang="en-US" sz="2400" dirty="0" smtClean="0">
                <a:solidFill>
                  <a:schemeClr val="tx1"/>
                </a:solidFill>
              </a:rPr>
              <a:t>Discuss</a:t>
            </a:r>
            <a:r>
              <a:rPr lang="en-US" sz="2400" dirty="0" smtClean="0"/>
              <a:t>.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Defend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essay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Compare and contrast the position and powers of the UK prime minister and the US president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</a:rPr>
              <a:t>Describe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In a describe essay you show that you have a good understanding of a particular topic, but you don’t need to take a strong position.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essay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Discuss the relative merits of private and </a:t>
            </a:r>
            <a:r>
              <a:rPr lang="en-US" sz="2400" dirty="0" smtClean="0"/>
              <a:t>state-funded </a:t>
            </a:r>
            <a:r>
              <a:rPr lang="en-US" sz="2400" dirty="0"/>
              <a:t>education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Discuss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In a discuss essay you present the different view points connected to a particular topic and assess which one you tend to agree with.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 essay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“Governments should be able to use prisoners as a source of cheap </a:t>
            </a:r>
            <a:r>
              <a:rPr lang="en-US" sz="2400" dirty="0" err="1"/>
              <a:t>labour</a:t>
            </a:r>
            <a:r>
              <a:rPr lang="en-US" sz="2400" dirty="0"/>
              <a:t>.” </a:t>
            </a:r>
            <a:r>
              <a:rPr lang="en-US" sz="2400" dirty="0">
                <a:solidFill>
                  <a:schemeClr val="tx1"/>
                </a:solidFill>
              </a:rPr>
              <a:t>Discuss</a:t>
            </a:r>
            <a:r>
              <a:rPr lang="en-US" sz="2400" dirty="0"/>
              <a:t>.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Defend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In a defend essay you are asked to adopt a strong position and to present evidence as to why this position is right.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 essay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10.2, p. 22 Essay question:</a:t>
            </a:r>
          </a:p>
          <a:p>
            <a:pPr marL="0" indent="0">
              <a:buNone/>
            </a:pPr>
            <a:r>
              <a:rPr lang="en-US" dirty="0" smtClean="0"/>
              <a:t>To what extent does the media influence how the general public views scientists and their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Essay type?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word stress pattern do these words follow?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05000"/>
            <a:ext cx="7850832" cy="41148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 1.     ⃝   </a:t>
            </a:r>
            <a:r>
              <a:rPr lang="en-US" sz="2000" dirty="0"/>
              <a:t>	●		</a:t>
            </a:r>
            <a:r>
              <a:rPr lang="en-US" sz="2000" dirty="0" smtClean="0"/>
              <a:t>2</a:t>
            </a:r>
            <a:r>
              <a:rPr lang="en-US" sz="2000" dirty="0"/>
              <a:t>. 	●	⃝</a:t>
            </a:r>
            <a:endParaRPr lang="en-GB" sz="2000" dirty="0"/>
          </a:p>
          <a:p>
            <a:r>
              <a:rPr lang="en-US" sz="2000" dirty="0"/>
              <a:t>e.g. funny		</a:t>
            </a:r>
            <a:r>
              <a:rPr lang="en-US" sz="2000" dirty="0" smtClean="0"/>
              <a:t>e.g</a:t>
            </a:r>
            <a:r>
              <a:rPr lang="en-US" sz="2000" dirty="0"/>
              <a:t>. enough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r>
              <a:rPr lang="en-US" sz="2000" dirty="0" smtClean="0"/>
              <a:t>3.      ⃝</a:t>
            </a:r>
            <a:r>
              <a:rPr lang="en-US" sz="2000" dirty="0"/>
              <a:t>	</a:t>
            </a:r>
            <a:r>
              <a:rPr lang="en-US" sz="2000" dirty="0" smtClean="0"/>
              <a:t>●</a:t>
            </a:r>
            <a:r>
              <a:rPr lang="en-US" sz="2000" dirty="0"/>
              <a:t> </a:t>
            </a:r>
            <a:r>
              <a:rPr lang="en-US" sz="2000" dirty="0" smtClean="0"/>
              <a:t>    ●   ● </a:t>
            </a:r>
            <a:r>
              <a:rPr lang="en-US" sz="2000" dirty="0"/>
              <a:t>	</a:t>
            </a:r>
            <a:r>
              <a:rPr lang="en-US" sz="2000" dirty="0" smtClean="0"/>
              <a:t>4</a:t>
            </a:r>
            <a:r>
              <a:rPr lang="en-US" sz="2000" dirty="0"/>
              <a:t>. 	●	⃝	●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/>
              <a:t>	●	⃝	●	</a:t>
            </a:r>
            <a:r>
              <a:rPr lang="en-US" sz="2000" dirty="0" smtClean="0"/>
              <a:t>●</a:t>
            </a:r>
            <a:r>
              <a:rPr lang="en-US" sz="2000" dirty="0"/>
              <a:t> 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US" sz="2000" dirty="0" smtClean="0"/>
              <a:t>6.    </a:t>
            </a:r>
            <a:r>
              <a:rPr lang="en-US" sz="2000" dirty="0"/>
              <a:t>	●	● 	⃝	●	●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/>
              <a:t>	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Infer/adequately/extrinsic/remit/statistic </a:t>
            </a:r>
            <a:r>
              <a:rPr lang="en-US" sz="2000" dirty="0" smtClean="0"/>
              <a:t>widespread/unsustainable/extent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 essay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10.2, p. 22 Essay question:</a:t>
            </a:r>
          </a:p>
          <a:p>
            <a:pPr marL="0" indent="0">
              <a:buNone/>
            </a:pPr>
            <a:r>
              <a:rPr lang="en-US" dirty="0" smtClean="0"/>
              <a:t>To what extent does the media influence how the general public views scientists and their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DISCUSS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feedback 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Checklist (Ex 10.3, p 23):</a:t>
            </a:r>
          </a:p>
          <a:p>
            <a:pPr>
              <a:buFontTx/>
              <a:buChar char="-"/>
            </a:pPr>
            <a:r>
              <a:rPr lang="en-US" sz="2400" dirty="0" smtClean="0"/>
              <a:t>Has your partner defined the essay type correctly?</a:t>
            </a:r>
          </a:p>
          <a:p>
            <a:pPr>
              <a:buFontTx/>
              <a:buChar char="-"/>
            </a:pPr>
            <a:r>
              <a:rPr lang="en-US" sz="2400" dirty="0" smtClean="0"/>
              <a:t>Go to the table on p. 21 of the course book. Has your partner adhered to the requirements of the introduction of a discuss essay?</a:t>
            </a:r>
          </a:p>
          <a:p>
            <a:pPr>
              <a:buFontTx/>
              <a:buChar char="-"/>
            </a:pPr>
            <a:r>
              <a:rPr lang="en-US" sz="2400" dirty="0" smtClean="0"/>
              <a:t>Has your partner avoided repetition by using substitute words and by deleting unnecessary parts as in 10.1, p. 22?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12776"/>
            <a:ext cx="70104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Week 3</a:t>
            </a:r>
          </a:p>
          <a:p>
            <a:r>
              <a:rPr lang="en-GB" dirty="0" smtClean="0"/>
              <a:t>Write 5 personalised sentences with a collocation you do not yet use. Hand in next time.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2 WL and G&amp;V</a:t>
            </a:r>
          </a:p>
          <a:p>
            <a:r>
              <a:rPr lang="en-US" dirty="0"/>
              <a:t>1.10.4 p. 23 (WA1)</a:t>
            </a:r>
          </a:p>
          <a:p>
            <a:r>
              <a:rPr lang="en-US" dirty="0"/>
              <a:t>2.2.4 p. 28</a:t>
            </a:r>
          </a:p>
          <a:p>
            <a:r>
              <a:rPr lang="en-US" dirty="0"/>
              <a:t>2.9 p. 31 + Bring a slide with a complex graph or figure on it from a recent presentation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Assignment (WA) 1: </a:t>
            </a:r>
            <a:r>
              <a:rPr lang="en-US" dirty="0" smtClean="0"/>
              <a:t>(10%)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an introduction to an essay: Unit 1.10.4, 200 words, Arial, double space. Include name, student/employee number, word count and WA1 in heading assignment. Bring to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Collocations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Which of these word combinations sounds more natural in English?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Fast food / quick food</a:t>
            </a:r>
          </a:p>
          <a:p>
            <a:pPr marL="0" indent="0">
              <a:buNone/>
            </a:pPr>
            <a:r>
              <a:rPr lang="en-US" sz="2400" dirty="0" smtClean="0"/>
              <a:t>Fast train / quick train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Strong tea / powerful tea</a:t>
            </a:r>
          </a:p>
          <a:p>
            <a:pPr marL="0" indent="0">
              <a:buNone/>
            </a:pPr>
            <a:r>
              <a:rPr lang="en-US" sz="2400" dirty="0" smtClean="0"/>
              <a:t>Strong computer/ powerful computer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Collocations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Which of these word combinations sounds more natural in English?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Fast food </a:t>
            </a:r>
            <a:r>
              <a:rPr lang="en-US" sz="2400" dirty="0" smtClean="0"/>
              <a:t>/ quick food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Fast train </a:t>
            </a:r>
            <a:r>
              <a:rPr lang="en-US" sz="2400" dirty="0" smtClean="0"/>
              <a:t>/ quick train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Strong tea </a:t>
            </a:r>
            <a:r>
              <a:rPr lang="en-US" sz="2400" dirty="0" smtClean="0"/>
              <a:t>/ powerful tea</a:t>
            </a:r>
          </a:p>
          <a:p>
            <a:pPr marL="0" indent="0">
              <a:buNone/>
            </a:pPr>
            <a:r>
              <a:rPr lang="en-US" sz="2400" dirty="0" smtClean="0"/>
              <a:t>Strong computer/ </a:t>
            </a:r>
            <a:r>
              <a:rPr lang="en-US" sz="2400" dirty="0" smtClean="0">
                <a:solidFill>
                  <a:srgbClr val="00B050"/>
                </a:solidFill>
              </a:rPr>
              <a:t>powerful computer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collocation?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Collocation:</a:t>
            </a:r>
          </a:p>
          <a:p>
            <a:pPr>
              <a:buFontTx/>
              <a:buChar char="-"/>
            </a:pPr>
            <a:r>
              <a:rPr lang="en-US" dirty="0" smtClean="0"/>
              <a:t>Combination of words which frequently go together</a:t>
            </a:r>
          </a:p>
          <a:p>
            <a:pPr>
              <a:buFontTx/>
              <a:buChar char="-"/>
            </a:pPr>
            <a:r>
              <a:rPr lang="en-US" dirty="0" smtClean="0"/>
              <a:t>Sounds natural to native speakers’ ears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collocations?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You will:</a:t>
            </a:r>
          </a:p>
          <a:p>
            <a:r>
              <a:rPr lang="en-US" sz="2400" dirty="0" smtClean="0"/>
              <a:t>sound more </a:t>
            </a:r>
            <a:r>
              <a:rPr lang="en-US" sz="2400" dirty="0"/>
              <a:t>natural and </a:t>
            </a:r>
            <a:r>
              <a:rPr lang="en-US" sz="2400" dirty="0" smtClean="0"/>
              <a:t>competent</a:t>
            </a:r>
          </a:p>
          <a:p>
            <a:r>
              <a:rPr lang="en-US" sz="2400" dirty="0" smtClean="0"/>
              <a:t>be more </a:t>
            </a:r>
            <a:r>
              <a:rPr lang="en-US" sz="2400" dirty="0"/>
              <a:t>easily </a:t>
            </a:r>
            <a:r>
              <a:rPr lang="en-US" sz="2400" dirty="0" smtClean="0"/>
              <a:t>understood </a:t>
            </a:r>
            <a:endParaRPr lang="en-US" sz="2400" dirty="0"/>
          </a:p>
          <a:p>
            <a:r>
              <a:rPr lang="en-US" sz="2400" dirty="0" smtClean="0"/>
              <a:t>have </a:t>
            </a:r>
            <a:r>
              <a:rPr lang="en-US" sz="2400" dirty="0"/>
              <a:t>alternative and richer ways of expressing </a:t>
            </a:r>
            <a:r>
              <a:rPr lang="en-US" sz="2400" dirty="0" smtClean="0"/>
              <a:t>yourself</a:t>
            </a:r>
            <a:endParaRPr lang="en-US" sz="2400" dirty="0"/>
          </a:p>
          <a:p>
            <a:r>
              <a:rPr lang="en-US" sz="2400" dirty="0" smtClean="0"/>
              <a:t>remember </a:t>
            </a:r>
            <a:r>
              <a:rPr lang="en-US" sz="2400" dirty="0"/>
              <a:t>and use language in chunks or blocks </a:t>
            </a:r>
            <a:r>
              <a:rPr lang="en-US" sz="2400" dirty="0" smtClean="0"/>
              <a:t>more easily than single words </a:t>
            </a:r>
            <a:endParaRPr lang="en-US" sz="2400" dirty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Collocations G&amp;V1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Ex 3, p. 25: verb – noun collocations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 tackle problems</a:t>
            </a:r>
          </a:p>
          <a:p>
            <a:pPr marL="0" indent="0">
              <a:buNone/>
            </a:pPr>
            <a:r>
              <a:rPr lang="en-US" sz="2400" dirty="0" smtClean="0"/>
              <a:t>2 take action</a:t>
            </a:r>
          </a:p>
          <a:p>
            <a:pPr marL="0" indent="0">
              <a:buNone/>
            </a:pPr>
            <a:r>
              <a:rPr lang="en-US" sz="2400" dirty="0" smtClean="0"/>
              <a:t>3 measure benefits</a:t>
            </a:r>
          </a:p>
          <a:p>
            <a:pPr marL="0" indent="0">
              <a:buNone/>
            </a:pPr>
            <a:r>
              <a:rPr lang="en-US" sz="2400" dirty="0" smtClean="0"/>
              <a:t>4 satisfy needs</a:t>
            </a:r>
          </a:p>
          <a:p>
            <a:pPr marL="0" indent="0">
              <a:buNone/>
            </a:pPr>
            <a:r>
              <a:rPr lang="en-US" sz="2400" dirty="0" smtClean="0"/>
              <a:t>5 achieve outcomes</a:t>
            </a:r>
          </a:p>
          <a:p>
            <a:pPr marL="0" indent="0">
              <a:buNone/>
            </a:pPr>
            <a:r>
              <a:rPr lang="en-US" sz="2400" dirty="0" smtClean="0"/>
              <a:t>6 make progress</a:t>
            </a:r>
          </a:p>
          <a:p>
            <a:pPr marL="0" indent="0">
              <a:buNone/>
            </a:pPr>
            <a:r>
              <a:rPr lang="en-US" sz="2400" dirty="0" smtClean="0"/>
              <a:t>7 make/take decisions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collocations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b="1" dirty="0" err="1"/>
              <a:t>Adverb</a:t>
            </a:r>
            <a:r>
              <a:rPr lang="nl-NL" sz="2000" b="1" dirty="0"/>
              <a:t> + </a:t>
            </a:r>
            <a:r>
              <a:rPr lang="nl-NL" sz="2000" b="1" dirty="0" err="1"/>
              <a:t>Adjective</a:t>
            </a:r>
            <a:r>
              <a:rPr lang="nl-NL" sz="2000" b="1" dirty="0"/>
              <a:t>:</a:t>
            </a:r>
            <a:r>
              <a:rPr lang="nl-NL" sz="2000" dirty="0"/>
              <a:t> </a:t>
            </a:r>
            <a:r>
              <a:rPr lang="nl-NL" sz="2000" dirty="0" err="1"/>
              <a:t>completely</a:t>
            </a:r>
            <a:r>
              <a:rPr lang="nl-NL" sz="2000" dirty="0"/>
              <a:t> </a:t>
            </a:r>
            <a:r>
              <a:rPr lang="nl-NL" sz="2000" dirty="0" smtClean="0"/>
              <a:t>wrong </a:t>
            </a:r>
          </a:p>
          <a:p>
            <a:r>
              <a:rPr lang="nl-NL" sz="2000" b="1" dirty="0" err="1" smtClean="0"/>
              <a:t>Adjective</a:t>
            </a:r>
            <a:r>
              <a:rPr lang="nl-NL" sz="2000" b="1" dirty="0" smtClean="0"/>
              <a:t> </a:t>
            </a:r>
            <a:r>
              <a:rPr lang="nl-NL" sz="2000" b="1" dirty="0"/>
              <a:t>+ </a:t>
            </a:r>
            <a:r>
              <a:rPr lang="nl-NL" sz="2000" b="1" dirty="0" err="1"/>
              <a:t>Noun</a:t>
            </a:r>
            <a:r>
              <a:rPr lang="nl-NL" sz="2000" b="1" dirty="0"/>
              <a:t>:</a:t>
            </a:r>
            <a:r>
              <a:rPr lang="nl-NL" sz="2000" dirty="0"/>
              <a:t> </a:t>
            </a:r>
            <a:r>
              <a:rPr lang="nl-NL" sz="2000" dirty="0" err="1"/>
              <a:t>excruciating</a:t>
            </a:r>
            <a:r>
              <a:rPr lang="nl-NL" sz="2000" dirty="0"/>
              <a:t> </a:t>
            </a:r>
            <a:r>
              <a:rPr lang="nl-NL" sz="2000" dirty="0" err="1"/>
              <a:t>pain</a:t>
            </a:r>
            <a:r>
              <a:rPr lang="nl-NL" sz="2000" dirty="0"/>
              <a:t> </a:t>
            </a:r>
            <a:endParaRPr lang="nl-NL" sz="2000" dirty="0" smtClean="0"/>
          </a:p>
          <a:p>
            <a:r>
              <a:rPr lang="nl-NL" sz="2000" b="1" dirty="0" err="1" smtClean="0"/>
              <a:t>Noun</a:t>
            </a:r>
            <a:r>
              <a:rPr lang="nl-NL" sz="2000" b="1" dirty="0" smtClean="0"/>
              <a:t> </a:t>
            </a:r>
            <a:r>
              <a:rPr lang="nl-NL" sz="2000" b="1" dirty="0"/>
              <a:t>+ </a:t>
            </a:r>
            <a:r>
              <a:rPr lang="nl-NL" sz="2000" b="1" dirty="0" err="1"/>
              <a:t>Noun</a:t>
            </a:r>
            <a:r>
              <a:rPr lang="nl-NL" sz="2000" b="1" dirty="0"/>
              <a:t>:</a:t>
            </a:r>
            <a:r>
              <a:rPr lang="nl-NL" sz="2000" dirty="0"/>
              <a:t> a </a:t>
            </a:r>
            <a:r>
              <a:rPr lang="nl-NL" sz="2000" dirty="0" err="1"/>
              <a:t>surge</a:t>
            </a:r>
            <a:r>
              <a:rPr lang="nl-NL" sz="2000" dirty="0"/>
              <a:t> of </a:t>
            </a:r>
            <a:r>
              <a:rPr lang="nl-NL" sz="2000" dirty="0" err="1" smtClean="0"/>
              <a:t>anger</a:t>
            </a:r>
            <a:endParaRPr lang="nl-NL" sz="2000" dirty="0"/>
          </a:p>
          <a:p>
            <a:r>
              <a:rPr lang="nl-NL" sz="2000" b="1" dirty="0" err="1"/>
              <a:t>Noun</a:t>
            </a:r>
            <a:r>
              <a:rPr lang="nl-NL" sz="2000" b="1" dirty="0"/>
              <a:t> + </a:t>
            </a:r>
            <a:r>
              <a:rPr lang="nl-NL" sz="2000" b="1" dirty="0" err="1"/>
              <a:t>Verb</a:t>
            </a:r>
            <a:r>
              <a:rPr lang="nl-NL" sz="2000" b="1" dirty="0"/>
              <a:t>:</a:t>
            </a:r>
            <a:r>
              <a:rPr lang="nl-NL" sz="2000" dirty="0"/>
              <a:t> </a:t>
            </a:r>
            <a:r>
              <a:rPr lang="nl-NL" sz="2000" dirty="0" err="1"/>
              <a:t>lions</a:t>
            </a:r>
            <a:r>
              <a:rPr lang="nl-NL" sz="2000" dirty="0"/>
              <a:t> </a:t>
            </a:r>
            <a:r>
              <a:rPr lang="nl-NL" sz="2000" dirty="0" err="1"/>
              <a:t>roar</a:t>
            </a:r>
            <a:r>
              <a:rPr lang="nl-NL" sz="2000" dirty="0"/>
              <a:t> </a:t>
            </a:r>
            <a:endParaRPr lang="nl-NL" sz="2000" dirty="0" smtClean="0"/>
          </a:p>
          <a:p>
            <a:r>
              <a:rPr lang="nl-NL" sz="2000" b="1" dirty="0" err="1" smtClean="0"/>
              <a:t>Verb</a:t>
            </a:r>
            <a:r>
              <a:rPr lang="nl-NL" sz="2000" b="1" dirty="0" smtClean="0"/>
              <a:t> </a:t>
            </a:r>
            <a:r>
              <a:rPr lang="nl-NL" sz="2000" b="1" dirty="0"/>
              <a:t>+ </a:t>
            </a:r>
            <a:r>
              <a:rPr lang="nl-NL" sz="2000" b="1" dirty="0" err="1"/>
              <a:t>Noun</a:t>
            </a:r>
            <a:r>
              <a:rPr lang="nl-NL" sz="2000" b="1" dirty="0"/>
              <a:t>:</a:t>
            </a:r>
            <a:r>
              <a:rPr lang="nl-NL" sz="2000" dirty="0"/>
              <a:t> </a:t>
            </a:r>
            <a:r>
              <a:rPr lang="nl-NL" sz="2000" dirty="0" err="1"/>
              <a:t>commit</a:t>
            </a:r>
            <a:r>
              <a:rPr lang="nl-NL" sz="2000" dirty="0"/>
              <a:t> </a:t>
            </a:r>
            <a:r>
              <a:rPr lang="nl-NL" sz="2000" dirty="0" err="1" smtClean="0"/>
              <a:t>suicide</a:t>
            </a:r>
            <a:endParaRPr lang="nl-NL" sz="2000" dirty="0"/>
          </a:p>
          <a:p>
            <a:r>
              <a:rPr lang="nl-NL" sz="2000" b="1" dirty="0" err="1"/>
              <a:t>Verb</a:t>
            </a:r>
            <a:r>
              <a:rPr lang="nl-NL" sz="2000" b="1" dirty="0"/>
              <a:t> + </a:t>
            </a:r>
            <a:r>
              <a:rPr lang="nl-NL" sz="2000" b="1" dirty="0" err="1"/>
              <a:t>Expression</a:t>
            </a:r>
            <a:r>
              <a:rPr lang="nl-NL" sz="2000" b="1" dirty="0"/>
              <a:t> </a:t>
            </a:r>
            <a:r>
              <a:rPr lang="nl-NL" sz="2000" b="1" dirty="0" err="1"/>
              <a:t>With</a:t>
            </a:r>
            <a:r>
              <a:rPr lang="nl-NL" sz="2000" b="1" dirty="0"/>
              <a:t> </a:t>
            </a:r>
            <a:r>
              <a:rPr lang="nl-NL" sz="2000" b="1" dirty="0" err="1"/>
              <a:t>Preposition</a:t>
            </a:r>
            <a:r>
              <a:rPr lang="nl-NL" sz="2000" b="1" dirty="0"/>
              <a:t>:</a:t>
            </a:r>
            <a:r>
              <a:rPr lang="nl-NL" sz="2000" dirty="0"/>
              <a:t> </a:t>
            </a:r>
            <a:r>
              <a:rPr lang="nl-NL" sz="2000" dirty="0" err="1"/>
              <a:t>burst</a:t>
            </a:r>
            <a:r>
              <a:rPr lang="nl-NL" sz="2000" dirty="0"/>
              <a:t>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 smtClean="0"/>
              <a:t>tears</a:t>
            </a:r>
            <a:endParaRPr lang="nl-NL" sz="2000" dirty="0" smtClean="0"/>
          </a:p>
          <a:p>
            <a:r>
              <a:rPr lang="nl-NL" sz="2000" b="1" dirty="0" err="1" smtClean="0"/>
              <a:t>Verb</a:t>
            </a:r>
            <a:r>
              <a:rPr lang="nl-NL" sz="2000" b="1" dirty="0" smtClean="0"/>
              <a:t> </a:t>
            </a:r>
            <a:r>
              <a:rPr lang="nl-NL" sz="2000" b="1" dirty="0"/>
              <a:t>+ </a:t>
            </a:r>
            <a:r>
              <a:rPr lang="nl-NL" sz="2000" b="1" dirty="0" err="1"/>
              <a:t>Adverb</a:t>
            </a:r>
            <a:r>
              <a:rPr lang="nl-NL" sz="2000" b="1" dirty="0"/>
              <a:t>:</a:t>
            </a:r>
            <a:r>
              <a:rPr lang="nl-NL" sz="2000" dirty="0"/>
              <a:t> wave </a:t>
            </a:r>
            <a:r>
              <a:rPr lang="nl-NL" sz="2000" dirty="0" err="1" smtClean="0"/>
              <a:t>frantically</a:t>
            </a:r>
            <a:endParaRPr lang="nl-NL" sz="20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collocations?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40768"/>
            <a:ext cx="7010400" cy="5112568"/>
          </a:xfrm>
        </p:spPr>
        <p:txBody>
          <a:bodyPr/>
          <a:lstStyle/>
          <a:p>
            <a:r>
              <a:rPr lang="en-US" sz="2000" b="1" dirty="0" smtClean="0"/>
              <a:t>Note down 2 collocations </a:t>
            </a:r>
            <a:r>
              <a:rPr lang="en-US" sz="2000" dirty="0" smtClean="0"/>
              <a:t>each time you read an article or chapter. 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you learn a new </a:t>
            </a:r>
            <a:r>
              <a:rPr lang="en-US" sz="2000" dirty="0" smtClean="0"/>
              <a:t>word (</a:t>
            </a:r>
            <a:r>
              <a:rPr lang="en-US" sz="2000" i="1" dirty="0" smtClean="0"/>
              <a:t>word lists</a:t>
            </a:r>
            <a:r>
              <a:rPr lang="en-US" sz="2000" dirty="0" smtClean="0"/>
              <a:t>), </a:t>
            </a:r>
            <a:r>
              <a:rPr lang="en-US" sz="2000" dirty="0"/>
              <a:t>write down other words that collocate with it (</a:t>
            </a:r>
            <a:r>
              <a:rPr lang="en-US" sz="2000" i="1" dirty="0"/>
              <a:t>remember rightly</a:t>
            </a:r>
            <a:r>
              <a:rPr lang="en-US" sz="2000" dirty="0"/>
              <a:t>, </a:t>
            </a:r>
            <a:r>
              <a:rPr lang="en-US" sz="2000" i="1" dirty="0"/>
              <a:t>remember distinctly</a:t>
            </a:r>
            <a:r>
              <a:rPr lang="en-US" sz="2000" dirty="0"/>
              <a:t>,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NRA</a:t>
            </a:r>
          </a:p>
          <a:p>
            <a:pPr marL="0" indent="0">
              <a:buNone/>
            </a:pPr>
            <a:r>
              <a:rPr lang="en-US" sz="2000" b="1" dirty="0" smtClean="0"/>
              <a:t>N</a:t>
            </a:r>
            <a:r>
              <a:rPr lang="en-US" sz="2000" dirty="0" smtClean="0"/>
              <a:t>otice collocations (whilst reading or listening to </a:t>
            </a:r>
            <a:r>
              <a:rPr lang="en-US" sz="2000" i="1" u="sng" dirty="0" smtClean="0"/>
              <a:t>native speakers)</a:t>
            </a:r>
          </a:p>
          <a:p>
            <a:pPr marL="0" indent="0">
              <a:buNone/>
            </a:pPr>
            <a:r>
              <a:rPr lang="en-US" sz="2000" b="1" dirty="0" smtClean="0"/>
              <a:t>R</a:t>
            </a:r>
            <a:r>
              <a:rPr lang="en-US" sz="2000" dirty="0" smtClean="0"/>
              <a:t>ecord: write them down</a:t>
            </a:r>
          </a:p>
          <a:p>
            <a:pPr marL="0" indent="0">
              <a:buNone/>
            </a:pPr>
            <a:r>
              <a:rPr lang="en-US" sz="2000" b="1" dirty="0" smtClean="0"/>
              <a:t>A</a:t>
            </a:r>
            <a:r>
              <a:rPr lang="en-US" sz="2000" dirty="0" smtClean="0"/>
              <a:t>ctivate: use them in a </a:t>
            </a:r>
            <a:r>
              <a:rPr lang="en-US" sz="2000" dirty="0" err="1" smtClean="0"/>
              <a:t>personlised</a:t>
            </a:r>
            <a:r>
              <a:rPr lang="en-US" sz="2000" dirty="0" smtClean="0"/>
              <a:t> sentence</a:t>
            </a:r>
          </a:p>
          <a:p>
            <a:endParaRPr lang="en-US" sz="2000" dirty="0" smtClean="0"/>
          </a:p>
          <a:p>
            <a:r>
              <a:rPr lang="en-US" sz="2000" dirty="0" smtClean="0"/>
              <a:t>Learn </a:t>
            </a:r>
            <a:r>
              <a:rPr lang="en-US" sz="2000" dirty="0"/>
              <a:t>collocations in </a:t>
            </a:r>
            <a:r>
              <a:rPr lang="en-US" sz="2000" b="1" dirty="0" smtClean="0"/>
              <a:t>topics</a:t>
            </a:r>
            <a:r>
              <a:rPr lang="en-US" sz="2000" dirty="0" smtClean="0"/>
              <a:t> (e.g. time</a:t>
            </a:r>
            <a:r>
              <a:rPr lang="en-US" sz="2000" dirty="0"/>
              <a:t>, number, weather, money, family) or by a particular </a:t>
            </a:r>
            <a:r>
              <a:rPr lang="en-US" sz="2000" b="1" dirty="0"/>
              <a:t>word</a:t>
            </a:r>
            <a:r>
              <a:rPr lang="en-US" sz="2000" dirty="0"/>
              <a:t> </a:t>
            </a:r>
            <a:r>
              <a:rPr lang="en-US" sz="2000" dirty="0" smtClean="0"/>
              <a:t>which is useful to you (e.g. </a:t>
            </a:r>
            <a:r>
              <a:rPr lang="en-US" sz="2000" i="1" dirty="0" smtClean="0"/>
              <a:t>take </a:t>
            </a:r>
            <a:r>
              <a:rPr lang="en-US" sz="2000" i="1" dirty="0"/>
              <a:t>action</a:t>
            </a:r>
            <a:r>
              <a:rPr lang="en-US" sz="2000" dirty="0"/>
              <a:t>, </a:t>
            </a:r>
            <a:r>
              <a:rPr lang="en-US" sz="2000" i="1" dirty="0"/>
              <a:t>take a chance</a:t>
            </a:r>
            <a:r>
              <a:rPr lang="en-US" sz="2000" dirty="0"/>
              <a:t>, </a:t>
            </a:r>
            <a:r>
              <a:rPr lang="en-US" sz="2000" i="1" dirty="0"/>
              <a:t>take an exam</a:t>
            </a:r>
            <a:r>
              <a:rPr lang="en-US" sz="2000" dirty="0"/>
              <a:t>).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1072</Words>
  <Application>Microsoft Office PowerPoint</Application>
  <PresentationFormat>On-screen Show (4:3)</PresentationFormat>
  <Paragraphs>164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Echo</vt:lpstr>
      <vt:lpstr>EAP3 – Week 2</vt:lpstr>
      <vt:lpstr>Which word stress pattern do these words follow?</vt:lpstr>
      <vt:lpstr>Collocations 1</vt:lpstr>
      <vt:lpstr>Collocations 2</vt:lpstr>
      <vt:lpstr>What is a collocation?</vt:lpstr>
      <vt:lpstr>Why learn collocations?</vt:lpstr>
      <vt:lpstr>Collocations G&amp;V1</vt:lpstr>
      <vt:lpstr>Other types of collocations</vt:lpstr>
      <vt:lpstr>How to learn collocations?</vt:lpstr>
      <vt:lpstr>Where to find collocations.</vt:lpstr>
      <vt:lpstr>Collocations</vt:lpstr>
      <vt:lpstr>PowerPoint Presentation</vt:lpstr>
      <vt:lpstr>Activate in personalized sentences</vt:lpstr>
      <vt:lpstr>Essay types 1</vt:lpstr>
      <vt:lpstr>Essay types 2</vt:lpstr>
      <vt:lpstr>Describe essay</vt:lpstr>
      <vt:lpstr>Discuss essay</vt:lpstr>
      <vt:lpstr>Defend essay</vt:lpstr>
      <vt:lpstr>Introduction to an essay</vt:lpstr>
      <vt:lpstr>Introduction to an essay</vt:lpstr>
      <vt:lpstr>Peer feedback introduction</vt:lpstr>
      <vt:lpstr>Homework 1/2</vt:lpstr>
      <vt:lpstr>Homework 2/2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EAP3 – Week 4</dc:title>
  <dc:creator>Froukje van Veggel - TBM</dc:creator>
  <cp:lastModifiedBy>Liza Berry - TBM</cp:lastModifiedBy>
  <cp:revision>35</cp:revision>
  <cp:lastPrinted>2012-09-24T14:15:41Z</cp:lastPrinted>
  <dcterms:created xsi:type="dcterms:W3CDTF">2012-09-20T10:56:34Z</dcterms:created>
  <dcterms:modified xsi:type="dcterms:W3CDTF">2013-02-18T11:38:03Z</dcterms:modified>
</cp:coreProperties>
</file>