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85" r:id="rId4"/>
    <p:sldId id="284" r:id="rId5"/>
    <p:sldId id="265" r:id="rId6"/>
    <p:sldId id="266" r:id="rId7"/>
    <p:sldId id="267" r:id="rId8"/>
    <p:sldId id="268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9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5755-9649-452D-88A6-5A310C97D457}" type="datetimeFigureOut">
              <a:rPr lang="en-GB" smtClean="0"/>
              <a:t>11/02/2013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A6-2D4E-4421-BEAD-04B470B02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46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5755-9649-452D-88A6-5A310C97D457}" type="datetimeFigureOut">
              <a:rPr lang="en-GB" smtClean="0"/>
              <a:t>11/02/2013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A6-2D4E-4421-BEAD-04B470B02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72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5755-9649-452D-88A6-5A310C97D457}" type="datetimeFigureOut">
              <a:rPr lang="en-GB" smtClean="0"/>
              <a:t>11/02/2013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A6-2D4E-4421-BEAD-04B470B02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81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5755-9649-452D-88A6-5A310C97D457}" type="datetimeFigureOut">
              <a:rPr lang="en-GB" smtClean="0"/>
              <a:t>11/02/2013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A6-2D4E-4421-BEAD-04B470B02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93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5755-9649-452D-88A6-5A310C97D457}" type="datetimeFigureOut">
              <a:rPr lang="en-GB" smtClean="0"/>
              <a:t>11/02/2013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A6-2D4E-4421-BEAD-04B470B02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7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5755-9649-452D-88A6-5A310C97D457}" type="datetimeFigureOut">
              <a:rPr lang="en-GB" smtClean="0"/>
              <a:t>11/02/2013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A6-2D4E-4421-BEAD-04B470B02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7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5755-9649-452D-88A6-5A310C97D457}" type="datetimeFigureOut">
              <a:rPr lang="en-GB" smtClean="0"/>
              <a:t>11/02/2013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A6-2D4E-4421-BEAD-04B470B02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3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5755-9649-452D-88A6-5A310C97D457}" type="datetimeFigureOut">
              <a:rPr lang="en-GB" smtClean="0"/>
              <a:t>11/02/2013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A6-2D4E-4421-BEAD-04B470B02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36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5755-9649-452D-88A6-5A310C97D457}" type="datetimeFigureOut">
              <a:rPr lang="en-GB" smtClean="0"/>
              <a:t>11/02/2013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A6-2D4E-4421-BEAD-04B470B02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05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5755-9649-452D-88A6-5A310C97D457}" type="datetimeFigureOut">
              <a:rPr lang="en-GB" smtClean="0"/>
              <a:t>11/02/2013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A6-2D4E-4421-BEAD-04B470B02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73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5755-9649-452D-88A6-5A310C97D457}" type="datetimeFigureOut">
              <a:rPr lang="en-GB" smtClean="0"/>
              <a:t>11/02/2013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A6-2D4E-4421-BEAD-04B470B02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45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25755-9649-452D-88A6-5A310C97D457}" type="datetimeFigureOut">
              <a:rPr lang="en-GB" smtClean="0"/>
              <a:t>11/02/2013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ECA6-2D4E-4421-BEAD-04B470B02F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85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osters.tudelft.n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L.Berry@tudelft.n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4897511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87824" y="622469"/>
            <a:ext cx="3126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EAP </a:t>
            </a:r>
            <a:r>
              <a:rPr lang="en-US" sz="3600" dirty="0" smtClean="0"/>
              <a:t>3; lecture 1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75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Where’s the stress?</a:t>
            </a:r>
            <a:endParaRPr lang="nl-NL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3925887" cy="42672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z="2600" smtClean="0"/>
              <a:t>introduction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600" smtClean="0"/>
              <a:t>technology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600" smtClean="0"/>
              <a:t>about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600" smtClean="0"/>
              <a:t>assistant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600" smtClean="0"/>
              <a:t>professor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600" smtClean="0"/>
              <a:t>challenge</a:t>
            </a:r>
            <a:endParaRPr lang="nl-NL" sz="260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773238"/>
            <a:ext cx="3925887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600" b="1" smtClean="0"/>
              <a:t>in</a:t>
            </a:r>
            <a:r>
              <a:rPr lang="en-US" sz="2600" smtClean="0"/>
              <a:t>tro</a:t>
            </a:r>
            <a:r>
              <a:rPr lang="en-US" sz="2600" b="1" smtClean="0"/>
              <a:t>duc</a:t>
            </a:r>
            <a:r>
              <a:rPr lang="en-US" sz="2600" smtClean="0"/>
              <a:t>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tech</a:t>
            </a:r>
            <a:r>
              <a:rPr lang="en-US" sz="2600" b="1" smtClean="0"/>
              <a:t>nol</a:t>
            </a:r>
            <a:r>
              <a:rPr lang="en-US" sz="2600" smtClean="0"/>
              <a:t>ogy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a</a:t>
            </a:r>
            <a:r>
              <a:rPr lang="en-US" sz="2600" b="1" smtClean="0"/>
              <a:t>bout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as</a:t>
            </a:r>
            <a:r>
              <a:rPr lang="en-US" sz="2600" b="1" smtClean="0"/>
              <a:t>sis</a:t>
            </a:r>
            <a:r>
              <a:rPr lang="en-US" sz="2600" smtClean="0"/>
              <a:t>tant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pro</a:t>
            </a:r>
            <a:r>
              <a:rPr lang="en-US" sz="2600" b="1" smtClean="0"/>
              <a:t>fes</a:t>
            </a:r>
            <a:r>
              <a:rPr lang="en-US" sz="2600" smtClean="0"/>
              <a:t>sor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smtClean="0"/>
              <a:t>chal</a:t>
            </a:r>
            <a:r>
              <a:rPr lang="en-US" sz="2600" smtClean="0"/>
              <a:t>lenge</a:t>
            </a:r>
            <a:endParaRPr lang="nl-NL" sz="2600" smtClean="0"/>
          </a:p>
          <a:p>
            <a:pPr eaLnBrk="1" hangingPunct="1"/>
            <a:endParaRPr lang="nl-NL" sz="2600" smtClean="0"/>
          </a:p>
          <a:p>
            <a:pPr eaLnBrk="1" hangingPunct="1"/>
            <a:endParaRPr lang="nl-NL" sz="2600" smtClean="0"/>
          </a:p>
        </p:txBody>
      </p:sp>
    </p:spTree>
    <p:extLst>
      <p:ext uri="{BB962C8B-B14F-4D97-AF65-F5344CB8AC3E}">
        <p14:creationId xmlns:p14="http://schemas.microsoft.com/office/powerpoint/2010/main" val="200768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Unstressed syllables</a:t>
            </a:r>
            <a:endParaRPr lang="nl-NL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3925887" cy="4267200"/>
          </a:xfrm>
        </p:spPr>
        <p:txBody>
          <a:bodyPr/>
          <a:lstStyle/>
          <a:p>
            <a:pPr eaLnBrk="1" hangingPunct="1"/>
            <a:r>
              <a:rPr lang="en-US" sz="2600" smtClean="0"/>
              <a:t>ex-</a:t>
            </a:r>
            <a:r>
              <a:rPr lang="en-US" sz="2600" b="1" smtClean="0"/>
              <a:t>per</a:t>
            </a:r>
            <a:r>
              <a:rPr lang="en-US" sz="2600" smtClean="0"/>
              <a:t>-i-ment</a:t>
            </a:r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the ‘schwa’ (</a:t>
            </a:r>
            <a:r>
              <a:rPr lang="en-US" sz="2600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z="2600" smtClean="0">
                <a:cs typeface="Arial" charset="0"/>
              </a:rPr>
              <a:t>):</a:t>
            </a:r>
            <a:endParaRPr lang="en-US" sz="26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	vowel often found in unstressed syllables</a:t>
            </a:r>
          </a:p>
          <a:p>
            <a:pPr eaLnBrk="1" hangingPunct="1"/>
            <a:endParaRPr lang="nl-NL" sz="260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1850" y="1752600"/>
            <a:ext cx="3925888" cy="4267200"/>
          </a:xfrm>
        </p:spPr>
        <p:txBody>
          <a:bodyPr/>
          <a:lstStyle/>
          <a:p>
            <a:pPr eaLnBrk="1" hangingPunct="1"/>
            <a:r>
              <a:rPr lang="en-US" sz="2600" smtClean="0"/>
              <a:t>ex-</a:t>
            </a:r>
            <a:r>
              <a:rPr lang="en-US" sz="2600" b="1" smtClean="0"/>
              <a:t>per</a:t>
            </a:r>
            <a:r>
              <a:rPr lang="en-US" sz="2600" smtClean="0"/>
              <a:t>-</a:t>
            </a:r>
            <a:r>
              <a:rPr lang="en-US" sz="2600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z="2600" smtClean="0"/>
              <a:t>-m</a:t>
            </a:r>
            <a:r>
              <a:rPr lang="en-US" sz="2600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z="2600" smtClean="0"/>
              <a:t>nt</a:t>
            </a:r>
          </a:p>
        </p:txBody>
      </p:sp>
    </p:spTree>
    <p:extLst>
      <p:ext uri="{BB962C8B-B14F-4D97-AF65-F5344CB8AC3E}">
        <p14:creationId xmlns:p14="http://schemas.microsoft.com/office/powerpoint/2010/main" val="20552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are the schwas?</a:t>
            </a:r>
            <a:endParaRPr lang="nl-NL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3925887" cy="42672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z="2600" smtClean="0"/>
              <a:t>in-tro-</a:t>
            </a:r>
            <a:r>
              <a:rPr lang="en-US" sz="2600" b="1" smtClean="0"/>
              <a:t>duc</a:t>
            </a:r>
            <a:r>
              <a:rPr lang="en-US" sz="2600" smtClean="0"/>
              <a:t>-tion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600" smtClean="0"/>
              <a:t>tech-</a:t>
            </a:r>
            <a:r>
              <a:rPr lang="en-US" sz="2600" b="1" smtClean="0"/>
              <a:t>nol</a:t>
            </a:r>
            <a:r>
              <a:rPr lang="en-US" sz="2600" smtClean="0"/>
              <a:t>-o-gy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600" smtClean="0"/>
              <a:t>a-</a:t>
            </a:r>
            <a:r>
              <a:rPr lang="en-US" sz="2600" b="1" smtClean="0"/>
              <a:t>bout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600" smtClean="0"/>
              <a:t>as-</a:t>
            </a:r>
            <a:r>
              <a:rPr lang="en-US" sz="2600" b="1" smtClean="0"/>
              <a:t>sis</a:t>
            </a:r>
            <a:r>
              <a:rPr lang="en-US" sz="2600" smtClean="0"/>
              <a:t>-tant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600" smtClean="0"/>
              <a:t>pro-</a:t>
            </a:r>
            <a:r>
              <a:rPr lang="en-US" sz="2600" b="1" smtClean="0"/>
              <a:t>fes</a:t>
            </a:r>
            <a:r>
              <a:rPr lang="en-US" sz="2600" smtClean="0"/>
              <a:t>-sor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600" b="1" smtClean="0"/>
              <a:t>chal</a:t>
            </a:r>
            <a:r>
              <a:rPr lang="en-US" sz="2600" smtClean="0"/>
              <a:t>-lenge</a:t>
            </a:r>
            <a:endParaRPr lang="nl-NL" sz="260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1850" y="1752600"/>
            <a:ext cx="3925888" cy="42672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z="2600" smtClean="0"/>
              <a:t>in-tr</a:t>
            </a:r>
            <a:r>
              <a:rPr lang="en-US" sz="2600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z="2600" smtClean="0">
                <a:cs typeface="Arial" charset="0"/>
              </a:rPr>
              <a:t>-</a:t>
            </a:r>
            <a:r>
              <a:rPr lang="en-US" sz="2600" b="1" smtClean="0">
                <a:cs typeface="Arial" charset="0"/>
              </a:rPr>
              <a:t>duc</a:t>
            </a:r>
            <a:r>
              <a:rPr lang="en-US" sz="2600" smtClean="0">
                <a:cs typeface="Arial" charset="0"/>
              </a:rPr>
              <a:t>-ti</a:t>
            </a:r>
            <a:r>
              <a:rPr lang="en-US" sz="2600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z="2600" smtClean="0">
                <a:cs typeface="Arial" charset="0"/>
              </a:rPr>
              <a:t>n</a:t>
            </a:r>
            <a:endParaRPr lang="en-US" sz="2600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sz="2600" smtClean="0"/>
              <a:t>tech-</a:t>
            </a:r>
            <a:r>
              <a:rPr lang="en-US" sz="2600" b="1" smtClean="0"/>
              <a:t>nol</a:t>
            </a:r>
            <a:r>
              <a:rPr lang="en-US" sz="2600" smtClean="0"/>
              <a:t>-</a:t>
            </a:r>
            <a:r>
              <a:rPr lang="en-US" sz="2600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z="2600" smtClean="0"/>
              <a:t>-gy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600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z="2600" smtClean="0"/>
              <a:t>-</a:t>
            </a:r>
            <a:r>
              <a:rPr lang="en-US" sz="2600" b="1" smtClean="0"/>
              <a:t>bout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600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z="2600" smtClean="0">
                <a:cs typeface="Arial" charset="0"/>
              </a:rPr>
              <a:t>s</a:t>
            </a:r>
            <a:r>
              <a:rPr lang="en-US" sz="2600" smtClean="0"/>
              <a:t>-</a:t>
            </a:r>
            <a:r>
              <a:rPr lang="en-US" sz="2600" b="1" smtClean="0"/>
              <a:t>sis</a:t>
            </a:r>
            <a:r>
              <a:rPr lang="en-US" sz="2600" smtClean="0"/>
              <a:t>-t</a:t>
            </a:r>
            <a:r>
              <a:rPr lang="en-US" sz="2600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z="2600" smtClean="0"/>
              <a:t>nt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600" smtClean="0"/>
              <a:t>pr</a:t>
            </a:r>
            <a:r>
              <a:rPr lang="en-US" sz="2600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z="2600" smtClean="0"/>
              <a:t>-</a:t>
            </a:r>
            <a:r>
              <a:rPr lang="en-US" sz="2600" b="1" smtClean="0"/>
              <a:t>fes</a:t>
            </a:r>
            <a:r>
              <a:rPr lang="en-US" sz="2600" smtClean="0"/>
              <a:t>-s</a:t>
            </a:r>
            <a:r>
              <a:rPr lang="en-US" sz="2600" smtClean="0">
                <a:solidFill>
                  <a:schemeClr val="accent2"/>
                </a:solidFill>
                <a:cs typeface="Arial" charset="0"/>
              </a:rPr>
              <a:t>ə</a:t>
            </a:r>
            <a:endParaRPr lang="en-US" sz="2600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sz="2600" b="1" smtClean="0"/>
              <a:t>chal</a:t>
            </a:r>
            <a:r>
              <a:rPr lang="en-US" sz="2600" smtClean="0"/>
              <a:t>-l</a:t>
            </a:r>
            <a:r>
              <a:rPr lang="en-US" sz="2600" smtClean="0">
                <a:cs typeface="Arial" charset="0"/>
              </a:rPr>
              <a:t>e</a:t>
            </a:r>
            <a:r>
              <a:rPr lang="en-US" sz="2600" smtClean="0"/>
              <a:t>nge</a:t>
            </a:r>
            <a:endParaRPr lang="nl-NL" sz="2600" smtClean="0"/>
          </a:p>
        </p:txBody>
      </p:sp>
    </p:spTree>
    <p:extLst>
      <p:ext uri="{BB962C8B-B14F-4D97-AF65-F5344CB8AC3E}">
        <p14:creationId xmlns:p14="http://schemas.microsoft.com/office/powerpoint/2010/main" val="24352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Sentence stress</a:t>
            </a:r>
            <a:endParaRPr lang="nl-NL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26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Where’s the stress?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That’s a wonderful use of the computer.</a:t>
            </a:r>
          </a:p>
          <a:p>
            <a:pPr eaLnBrk="1" hangingPunct="1"/>
            <a:r>
              <a:rPr lang="en-US" smtClean="0"/>
              <a:t>That’s a </a:t>
            </a:r>
            <a:r>
              <a:rPr lang="en-US" b="1" smtClean="0"/>
              <a:t>won</a:t>
            </a:r>
            <a:r>
              <a:rPr lang="en-US" smtClean="0"/>
              <a:t>derful </a:t>
            </a:r>
            <a:r>
              <a:rPr lang="en-US" b="1" smtClean="0"/>
              <a:t>use</a:t>
            </a:r>
            <a:r>
              <a:rPr lang="en-US" smtClean="0"/>
              <a:t> of the com</a:t>
            </a:r>
            <a:r>
              <a:rPr lang="en-US" b="1" smtClean="0"/>
              <a:t>put</a:t>
            </a:r>
            <a:r>
              <a:rPr lang="en-US" smtClean="0"/>
              <a:t>er.</a:t>
            </a:r>
          </a:p>
          <a:p>
            <a:pPr eaLnBrk="1" hangingPunct="1"/>
            <a:r>
              <a:rPr lang="en-US" b="1" smtClean="0"/>
              <a:t>Stressed</a:t>
            </a:r>
            <a:r>
              <a:rPr lang="en-US" smtClean="0"/>
              <a:t>: ‘content’ words (adjectives, nouns, verbs, adverbs)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326205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are the schwas?</a:t>
            </a:r>
            <a:endParaRPr lang="nl-NL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That’s a </a:t>
            </a:r>
            <a:r>
              <a:rPr lang="en-US" b="1" dirty="0" smtClean="0"/>
              <a:t>won</a:t>
            </a:r>
            <a:r>
              <a:rPr lang="en-US" dirty="0" smtClean="0"/>
              <a:t>derful </a:t>
            </a:r>
            <a:r>
              <a:rPr lang="en-US" b="1" dirty="0" smtClean="0"/>
              <a:t>use</a:t>
            </a:r>
            <a:r>
              <a:rPr lang="en-US" dirty="0" smtClean="0"/>
              <a:t> of the com</a:t>
            </a:r>
            <a:r>
              <a:rPr lang="en-US" b="1" dirty="0" smtClean="0"/>
              <a:t>pu</a:t>
            </a:r>
            <a:r>
              <a:rPr lang="en-US" dirty="0" smtClean="0"/>
              <a:t>ter.</a:t>
            </a:r>
          </a:p>
          <a:p>
            <a:pPr eaLnBrk="1" hangingPunct="1"/>
            <a:r>
              <a:rPr lang="en-US" dirty="0" smtClean="0"/>
              <a:t>That’s 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dirty="0" smtClean="0"/>
              <a:t> </a:t>
            </a:r>
            <a:r>
              <a:rPr lang="en-US" b="1" dirty="0" err="1" smtClean="0"/>
              <a:t>won</a:t>
            </a:r>
            <a:r>
              <a:rPr lang="en-US" dirty="0" err="1" smtClean="0"/>
              <a:t>d</a:t>
            </a:r>
            <a:r>
              <a:rPr lang="en-US" dirty="0" err="1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dirty="0" err="1" smtClean="0"/>
              <a:t>f</a:t>
            </a:r>
            <a:r>
              <a:rPr lang="en-US" dirty="0" err="1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dirty="0" err="1" smtClean="0"/>
              <a:t>l</a:t>
            </a:r>
            <a:r>
              <a:rPr lang="en-US" dirty="0" smtClean="0"/>
              <a:t> </a:t>
            </a:r>
            <a:r>
              <a:rPr lang="en-US" b="1" dirty="0" smtClean="0"/>
              <a:t>use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dirty="0" err="1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th</a:t>
            </a:r>
            <a:r>
              <a:rPr lang="en-US" dirty="0" err="1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dirty="0" smtClean="0"/>
              <a:t> </a:t>
            </a:r>
            <a:r>
              <a:rPr lang="en-US" dirty="0" err="1" smtClean="0"/>
              <a:t>com</a:t>
            </a:r>
            <a:r>
              <a:rPr lang="en-US" b="1" dirty="0" err="1" smtClean="0"/>
              <a:t>pu</a:t>
            </a:r>
            <a:r>
              <a:rPr lang="en-US" dirty="0" err="1" smtClean="0"/>
              <a:t>t</a:t>
            </a:r>
            <a:r>
              <a:rPr lang="en-US" dirty="0" err="1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‘Weak forms’: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of</a:t>
            </a:r>
            <a:r>
              <a:rPr lang="en-US" dirty="0" smtClean="0"/>
              <a:t>, </a:t>
            </a:r>
            <a:r>
              <a:rPr lang="en-US" i="1" dirty="0" smtClean="0"/>
              <a:t>the. </a:t>
            </a:r>
            <a:r>
              <a:rPr lang="en-US" dirty="0" smtClean="0"/>
              <a:t>The schwa is /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dirty="0" smtClean="0">
                <a:cs typeface="Arial" charset="0"/>
              </a:rPr>
              <a:t>/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dirty="0"/>
              <a:t>o</a:t>
            </a:r>
            <a:r>
              <a:rPr lang="en-US" dirty="0" smtClean="0"/>
              <a:t>ften found in unstressed</a:t>
            </a:r>
            <a:r>
              <a:rPr lang="en-US" i="1" dirty="0" smtClean="0"/>
              <a:t> </a:t>
            </a:r>
            <a:r>
              <a:rPr lang="en-US" i="1" u="sng" dirty="0" smtClean="0"/>
              <a:t>words</a:t>
            </a:r>
            <a:endParaRPr lang="nl-NL" u="sng" dirty="0" smtClean="0"/>
          </a:p>
        </p:txBody>
      </p:sp>
    </p:spTree>
    <p:extLst>
      <p:ext uri="{BB962C8B-B14F-4D97-AF65-F5344CB8AC3E}">
        <p14:creationId xmlns:p14="http://schemas.microsoft.com/office/powerpoint/2010/main" val="57878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Where’s the </a:t>
            </a:r>
            <a:r>
              <a:rPr lang="en-US" i="1" u="sng" dirty="0" smtClean="0"/>
              <a:t>sentence </a:t>
            </a:r>
            <a:r>
              <a:rPr lang="en-US" dirty="0" smtClean="0"/>
              <a:t>stress?</a:t>
            </a:r>
            <a:endParaRPr lang="nl-NL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results were used to tailor subsequent sessions</a:t>
            </a:r>
            <a:r>
              <a:rPr lang="nl-NL" dirty="0" smtClean="0"/>
              <a:t> …</a:t>
            </a:r>
            <a:endParaRPr lang="en-US" dirty="0" smtClean="0"/>
          </a:p>
          <a:p>
            <a:pPr eaLnBrk="1" hangingPunct="1"/>
            <a:r>
              <a:rPr lang="en-US" dirty="0" smtClean="0"/>
              <a:t>The re</a:t>
            </a:r>
            <a:r>
              <a:rPr lang="en-US" b="1" dirty="0" smtClean="0"/>
              <a:t>sults</a:t>
            </a:r>
            <a:r>
              <a:rPr lang="en-US" dirty="0" smtClean="0"/>
              <a:t> were </a:t>
            </a:r>
            <a:r>
              <a:rPr lang="en-US" b="1" dirty="0" smtClean="0"/>
              <a:t>used</a:t>
            </a:r>
            <a:r>
              <a:rPr lang="en-US" dirty="0" smtClean="0"/>
              <a:t> to </a:t>
            </a:r>
            <a:r>
              <a:rPr lang="en-US" b="1" dirty="0" smtClean="0"/>
              <a:t>tai</a:t>
            </a:r>
            <a:r>
              <a:rPr lang="en-US" dirty="0" smtClean="0"/>
              <a:t>lor </a:t>
            </a:r>
            <a:r>
              <a:rPr lang="en-US" b="1" dirty="0" smtClean="0"/>
              <a:t>sub</a:t>
            </a:r>
            <a:r>
              <a:rPr lang="en-US" dirty="0" smtClean="0"/>
              <a:t>sequent </a:t>
            </a:r>
            <a:r>
              <a:rPr lang="en-US" b="1" dirty="0" smtClean="0"/>
              <a:t>ses</a:t>
            </a:r>
            <a:r>
              <a:rPr lang="en-US" dirty="0" smtClean="0"/>
              <a:t>sions</a:t>
            </a:r>
            <a:r>
              <a:rPr lang="nl-NL" dirty="0" smtClean="0"/>
              <a:t> 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89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are the schwas?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</a:t>
            </a:r>
            <a:r>
              <a:rPr lang="en-US" b="1" smtClean="0"/>
              <a:t>sults</a:t>
            </a:r>
            <a:r>
              <a:rPr lang="en-US" smtClean="0"/>
              <a:t> were </a:t>
            </a:r>
            <a:r>
              <a:rPr lang="en-US" b="1" smtClean="0"/>
              <a:t>used</a:t>
            </a:r>
            <a:r>
              <a:rPr lang="en-US" smtClean="0"/>
              <a:t> to </a:t>
            </a:r>
            <a:r>
              <a:rPr lang="en-US" b="1" smtClean="0"/>
              <a:t>tai</a:t>
            </a:r>
            <a:r>
              <a:rPr lang="en-US" smtClean="0"/>
              <a:t>lor </a:t>
            </a:r>
            <a:r>
              <a:rPr lang="en-US" b="1" smtClean="0"/>
              <a:t>sub</a:t>
            </a:r>
            <a:r>
              <a:rPr lang="en-US" smtClean="0"/>
              <a:t>sequent </a:t>
            </a:r>
            <a:r>
              <a:rPr lang="en-US" b="1" smtClean="0"/>
              <a:t>ses</a:t>
            </a:r>
            <a:r>
              <a:rPr lang="en-US" smtClean="0"/>
              <a:t>sions</a:t>
            </a:r>
            <a:r>
              <a:rPr lang="nl-NL" smtClean="0"/>
              <a:t> …</a:t>
            </a:r>
            <a:endParaRPr lang="en-US" smtClean="0"/>
          </a:p>
          <a:p>
            <a:pPr eaLnBrk="1" hangingPunct="1"/>
            <a:r>
              <a:rPr lang="en-US" smtClean="0"/>
              <a:t>Th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mtClean="0"/>
              <a:t> re</a:t>
            </a:r>
            <a:r>
              <a:rPr lang="en-US" b="1" smtClean="0"/>
              <a:t>sults</a:t>
            </a:r>
            <a:r>
              <a:rPr lang="en-US" smtClean="0"/>
              <a:t> w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mtClean="0"/>
              <a:t> </a:t>
            </a:r>
            <a:r>
              <a:rPr lang="en-US" b="1" smtClean="0"/>
              <a:t>used</a:t>
            </a:r>
            <a:r>
              <a:rPr lang="en-US" smtClean="0"/>
              <a:t> t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mtClean="0"/>
              <a:t> </a:t>
            </a:r>
            <a:r>
              <a:rPr lang="en-US" b="1" smtClean="0"/>
              <a:t>tai</a:t>
            </a:r>
            <a:r>
              <a:rPr lang="en-US" smtClean="0"/>
              <a:t>l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mtClean="0"/>
              <a:t> </a:t>
            </a:r>
            <a:r>
              <a:rPr lang="en-US" b="1" smtClean="0"/>
              <a:t>sub</a:t>
            </a:r>
            <a:r>
              <a:rPr lang="en-US" smtClean="0"/>
              <a:t>s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mtClean="0"/>
              <a:t>qu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mtClean="0"/>
              <a:t>nt </a:t>
            </a:r>
            <a:r>
              <a:rPr lang="en-US" b="1" smtClean="0"/>
              <a:t>ses</a:t>
            </a:r>
            <a:r>
              <a:rPr lang="en-US" smtClean="0"/>
              <a:t>si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mtClean="0"/>
              <a:t>ns</a:t>
            </a:r>
            <a:r>
              <a:rPr lang="nl-NL" smtClean="0"/>
              <a:t> …</a:t>
            </a:r>
          </a:p>
          <a:p>
            <a:pPr eaLnBrk="1" hangingPunct="1"/>
            <a:r>
              <a:rPr lang="en-US" smtClean="0"/>
              <a:t>Weak forms: </a:t>
            </a:r>
            <a:r>
              <a:rPr lang="en-US" i="1" smtClean="0"/>
              <a:t>the</a:t>
            </a:r>
            <a:r>
              <a:rPr lang="en-US" smtClean="0"/>
              <a:t>, </a:t>
            </a:r>
            <a:r>
              <a:rPr lang="en-US" i="1" smtClean="0"/>
              <a:t>were</a:t>
            </a:r>
            <a:r>
              <a:rPr lang="en-US" smtClean="0"/>
              <a:t>, </a:t>
            </a:r>
            <a:r>
              <a:rPr lang="en-US" i="1" smtClean="0"/>
              <a:t>to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93129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Stress and schwas?</a:t>
            </a:r>
            <a:endParaRPr lang="nl-NL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smtClean="0"/>
              <a:t>This was the case for William K.</a:t>
            </a:r>
          </a:p>
          <a:p>
            <a:pPr marL="571500" indent="-571500" eaLnBrk="1" hangingPunct="1"/>
            <a:r>
              <a:rPr lang="en-US" b="1" smtClean="0"/>
              <a:t>This</a:t>
            </a:r>
            <a:r>
              <a:rPr lang="en-US" smtClean="0"/>
              <a:t> was the </a:t>
            </a:r>
            <a:r>
              <a:rPr lang="en-US" b="1" smtClean="0"/>
              <a:t>case</a:t>
            </a:r>
            <a:r>
              <a:rPr lang="en-US" smtClean="0"/>
              <a:t> for </a:t>
            </a:r>
            <a:r>
              <a:rPr lang="en-US" b="1" smtClean="0"/>
              <a:t>Wil</a:t>
            </a:r>
            <a:r>
              <a:rPr lang="en-US" smtClean="0"/>
              <a:t>liam </a:t>
            </a:r>
            <a:r>
              <a:rPr lang="en-US" b="1" smtClean="0"/>
              <a:t>K</a:t>
            </a:r>
            <a:r>
              <a:rPr lang="en-US" smtClean="0"/>
              <a:t>.</a:t>
            </a:r>
          </a:p>
          <a:p>
            <a:pPr marL="571500" indent="-571500" eaLnBrk="1" hangingPunct="1"/>
            <a:r>
              <a:rPr lang="en-US" b="1" smtClean="0"/>
              <a:t>This</a:t>
            </a:r>
            <a:r>
              <a:rPr lang="en-US" smtClean="0"/>
              <a:t> w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mtClean="0"/>
              <a:t>s th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mtClean="0"/>
              <a:t> </a:t>
            </a:r>
            <a:r>
              <a:rPr lang="en-US" b="1" smtClean="0"/>
              <a:t>case</a:t>
            </a:r>
            <a:r>
              <a:rPr lang="en-US" smtClean="0"/>
              <a:t> f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mtClean="0"/>
              <a:t> </a:t>
            </a:r>
            <a:r>
              <a:rPr lang="en-US" b="1" smtClean="0"/>
              <a:t>Wil</a:t>
            </a:r>
            <a:r>
              <a:rPr lang="en-US" smtClean="0"/>
              <a:t>li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mtClean="0"/>
              <a:t>m </a:t>
            </a:r>
            <a:r>
              <a:rPr lang="en-US" b="1" smtClean="0"/>
              <a:t>K</a:t>
            </a:r>
            <a:r>
              <a:rPr lang="en-US" smtClean="0"/>
              <a:t>.</a:t>
            </a:r>
          </a:p>
          <a:p>
            <a:pPr marL="571500" indent="-571500" eaLnBrk="1" hangingPunct="1"/>
            <a:r>
              <a:rPr lang="en-US" smtClean="0"/>
              <a:t>Weak forms: </a:t>
            </a:r>
            <a:r>
              <a:rPr lang="en-US" i="1" smtClean="0"/>
              <a:t>was</a:t>
            </a:r>
            <a:r>
              <a:rPr lang="en-US" smtClean="0"/>
              <a:t>, </a:t>
            </a:r>
            <a:r>
              <a:rPr lang="en-US" i="1" smtClean="0"/>
              <a:t>the</a:t>
            </a:r>
            <a:r>
              <a:rPr lang="en-US" smtClean="0"/>
              <a:t>, </a:t>
            </a:r>
            <a:r>
              <a:rPr lang="en-US" i="1" smtClean="0"/>
              <a:t>for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03505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44804"/>
            <a:ext cx="4680520" cy="604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71600" y="460030"/>
            <a:ext cx="6827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http://www.macmillandictionary.com</a:t>
            </a:r>
            <a:r>
              <a:rPr lang="en-US" sz="3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69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Get to know each other</a:t>
            </a:r>
          </a:p>
          <a:p>
            <a:pPr marL="0" indent="0">
              <a:buNone/>
            </a:pPr>
            <a:r>
              <a:rPr lang="en-US" dirty="0" smtClean="0"/>
              <a:t> BREAK</a:t>
            </a:r>
          </a:p>
          <a:p>
            <a:pPr marL="0" indent="0">
              <a:buNone/>
            </a:pPr>
            <a:r>
              <a:rPr lang="en-US" dirty="0" smtClean="0"/>
              <a:t>2. Course description</a:t>
            </a:r>
          </a:p>
          <a:p>
            <a:pPr marL="0" indent="0">
              <a:buNone/>
            </a:pPr>
            <a:r>
              <a:rPr lang="en-US" dirty="0" smtClean="0"/>
              <a:t>3. Book: Cambridge Academic English</a:t>
            </a:r>
          </a:p>
          <a:p>
            <a:pPr marL="0" indent="0">
              <a:buNone/>
            </a:pPr>
            <a:r>
              <a:rPr lang="en-US" dirty="0" smtClean="0"/>
              <a:t>4. Word stress, sentence stress and schwas</a:t>
            </a:r>
          </a:p>
          <a:p>
            <a:pPr marL="0" indent="0">
              <a:buNone/>
            </a:pPr>
            <a:r>
              <a:rPr lang="en-US" dirty="0" smtClean="0"/>
              <a:t>5. Discuss this week’s homework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6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1 </a:t>
            </a:r>
            <a:r>
              <a:rPr lang="en-US" dirty="0" smtClean="0"/>
              <a:t>G&amp;V </a:t>
            </a:r>
            <a:r>
              <a:rPr lang="en-US" dirty="0"/>
              <a:t>and </a:t>
            </a:r>
            <a:r>
              <a:rPr lang="en-US" dirty="0" smtClean="0"/>
              <a:t>WL </a:t>
            </a:r>
            <a:r>
              <a:rPr lang="en-US" dirty="0"/>
              <a:t>(</a:t>
            </a:r>
            <a:r>
              <a:rPr lang="en-US" dirty="0" smtClean="0"/>
              <a:t>learn the schwas and word stress)</a:t>
            </a:r>
            <a:endParaRPr lang="en-GB" dirty="0"/>
          </a:p>
          <a:p>
            <a:r>
              <a:rPr lang="en-US" dirty="0"/>
              <a:t>1.5 p.18</a:t>
            </a:r>
            <a:endParaRPr lang="en-GB" dirty="0"/>
          </a:p>
          <a:p>
            <a:r>
              <a:rPr lang="en-US" dirty="0"/>
              <a:t>1.6 p.19</a:t>
            </a:r>
            <a:endParaRPr lang="en-GB" dirty="0"/>
          </a:p>
          <a:p>
            <a:r>
              <a:rPr lang="en-US" dirty="0"/>
              <a:t>1. 9 p.20</a:t>
            </a:r>
            <a:endParaRPr lang="en-GB" dirty="0"/>
          </a:p>
          <a:p>
            <a:r>
              <a:rPr lang="en-US" dirty="0"/>
              <a:t>1.10.1-3 p.22-3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Introducing each other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62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correction session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 pronounce the following:</a:t>
            </a:r>
          </a:p>
          <a:p>
            <a:pPr marL="0" indent="0">
              <a:buNone/>
            </a:pPr>
            <a:r>
              <a:rPr lang="en-GB" dirty="0" smtClean="0"/>
              <a:t>a, </a:t>
            </a:r>
            <a:r>
              <a:rPr lang="en-GB" dirty="0" err="1" smtClean="0"/>
              <a:t>i</a:t>
            </a:r>
            <a:r>
              <a:rPr lang="en-GB" dirty="0" smtClean="0"/>
              <a:t>, x, e, I, r, g, j, </a:t>
            </a:r>
          </a:p>
          <a:p>
            <a:pPr marL="0" indent="0">
              <a:buNone/>
            </a:pPr>
            <a:r>
              <a:rPr lang="en-GB" dirty="0" smtClean="0"/>
              <a:t>Country	Recently	Engineering</a:t>
            </a:r>
          </a:p>
          <a:p>
            <a:pPr marL="0" indent="0">
              <a:buNone/>
            </a:pPr>
            <a:r>
              <a:rPr lang="en-GB" dirty="0" smtClean="0"/>
              <a:t>Estuary	architect	books	solar</a:t>
            </a:r>
          </a:p>
          <a:p>
            <a:pPr marL="0" indent="0">
              <a:buNone/>
            </a:pPr>
            <a:r>
              <a:rPr lang="en-GB" dirty="0" smtClean="0"/>
              <a:t>Swimming-club	piano	‘mechanical engineering’	composite		</a:t>
            </a:r>
            <a:r>
              <a:rPr lang="en-GB" dirty="0"/>
              <a:t>I</a:t>
            </a:r>
            <a:r>
              <a:rPr lang="en-GB" dirty="0" smtClean="0"/>
              <a:t>ndonesia</a:t>
            </a:r>
          </a:p>
          <a:p>
            <a:pPr marL="514350" indent="-514350">
              <a:buAutoNum type="arabicPeriod"/>
            </a:pPr>
            <a:r>
              <a:rPr lang="en-GB" dirty="0" smtClean="0"/>
              <a:t>If she wouldn’t study that she would like to be a …</a:t>
            </a:r>
          </a:p>
          <a:p>
            <a:pPr marL="0" indent="0">
              <a:buNone/>
            </a:pPr>
            <a:endParaRPr lang="en-GB" dirty="0" smtClean="0"/>
          </a:p>
          <a:p>
            <a:pPr marL="514350" indent="-514350"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2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Course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Length</a:t>
            </a:r>
            <a:endParaRPr lang="en-GB" dirty="0"/>
          </a:p>
          <a:p>
            <a:r>
              <a:rPr lang="en-US" dirty="0"/>
              <a:t>14 weeks; </a:t>
            </a:r>
            <a:r>
              <a:rPr lang="en-US" b="1" dirty="0"/>
              <a:t> </a:t>
            </a:r>
            <a:endParaRPr lang="en-GB" dirty="0"/>
          </a:p>
          <a:p>
            <a:pPr marL="0" indent="0">
              <a:buNone/>
            </a:pPr>
            <a:r>
              <a:rPr lang="en-US" b="1" dirty="0" smtClean="0"/>
              <a:t>Rooms</a:t>
            </a:r>
            <a:endParaRPr lang="en-GB" dirty="0"/>
          </a:p>
          <a:p>
            <a:r>
              <a:rPr lang="en-US" dirty="0"/>
              <a:t>Please check </a:t>
            </a:r>
            <a:r>
              <a:rPr lang="en-US" u="sng" dirty="0">
                <a:hlinkClick r:id="rId2"/>
              </a:rPr>
              <a:t>www.roosters.tudelft.nl</a:t>
            </a:r>
            <a:r>
              <a:rPr lang="en-US" dirty="0"/>
              <a:t> for rooms.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Lecture free periods</a:t>
            </a:r>
            <a:endParaRPr lang="en-GB" dirty="0"/>
          </a:p>
          <a:p>
            <a:r>
              <a:rPr lang="en-US" dirty="0" smtClean="0"/>
              <a:t>No lectures in weeks 14, 15 and 16, 29</a:t>
            </a:r>
            <a:r>
              <a:rPr lang="en-US" baseline="30000" dirty="0" smtClean="0"/>
              <a:t>th</a:t>
            </a:r>
            <a:r>
              <a:rPr lang="en-US" dirty="0" smtClean="0"/>
              <a:t> April and 20</a:t>
            </a:r>
            <a:r>
              <a:rPr lang="en-US" baseline="30000" dirty="0" smtClean="0"/>
              <a:t>th</a:t>
            </a:r>
            <a:r>
              <a:rPr lang="en-US" dirty="0" smtClean="0"/>
              <a:t> May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Course requirements</a:t>
            </a:r>
            <a:endParaRPr lang="en-GB" dirty="0"/>
          </a:p>
          <a:p>
            <a:r>
              <a:rPr lang="en-US" dirty="0" smtClean="0"/>
              <a:t>Complete </a:t>
            </a:r>
            <a:r>
              <a:rPr lang="en-US" dirty="0"/>
              <a:t>all assignments for </a:t>
            </a:r>
            <a:r>
              <a:rPr lang="en-US" dirty="0" smtClean="0"/>
              <a:t>final grade</a:t>
            </a:r>
          </a:p>
          <a:p>
            <a:r>
              <a:rPr lang="en-US" dirty="0" smtClean="0"/>
              <a:t>Should </a:t>
            </a:r>
            <a:r>
              <a:rPr lang="en-US" dirty="0"/>
              <a:t>you need to </a:t>
            </a:r>
            <a:r>
              <a:rPr lang="en-US" dirty="0" smtClean="0"/>
              <a:t>miss sessions</a:t>
            </a:r>
            <a:r>
              <a:rPr lang="en-US" dirty="0"/>
              <a:t>;</a:t>
            </a:r>
            <a:r>
              <a:rPr lang="en-US" dirty="0" smtClean="0"/>
              <a:t> contact instructor</a:t>
            </a:r>
            <a:r>
              <a:rPr lang="en-US" dirty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3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Lecturers: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Drs. Liza Berry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Room TBM C0.160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E: </a:t>
            </a:r>
            <a:r>
              <a:rPr lang="en-US" u="sng" dirty="0">
                <a:hlinkClick r:id="rId2"/>
              </a:rPr>
              <a:t>L.Berry@tudelft.nl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T: 015 27 86498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marL="0" indent="0">
              <a:buNone/>
            </a:pPr>
            <a:r>
              <a:rPr lang="en-US" b="1" dirty="0" smtClean="0"/>
              <a:t>Self-study </a:t>
            </a:r>
            <a:r>
              <a:rPr lang="en-US" b="1" dirty="0"/>
              <a:t>load: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Around 4 hours homework a week. 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Participants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Students and PhDs of the </a:t>
            </a:r>
            <a:r>
              <a:rPr lang="en-US" dirty="0" err="1"/>
              <a:t>TUDelft</a:t>
            </a:r>
            <a:r>
              <a:rPr lang="en-US" dirty="0"/>
              <a:t> whose level of English is currently at CEF level B2.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80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Course Aims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Develop speaking</a:t>
            </a:r>
            <a:r>
              <a:rPr lang="en-US" dirty="0"/>
              <a:t>, writing and language learning skills </a:t>
            </a:r>
            <a:r>
              <a:rPr lang="en-US" b="1" u="sng" dirty="0"/>
              <a:t>in an academic </a:t>
            </a:r>
            <a:r>
              <a:rPr lang="en-US" b="1" u="sng" dirty="0" smtClean="0"/>
              <a:t>contex</a:t>
            </a:r>
            <a:r>
              <a:rPr lang="en-US" dirty="0" smtClean="0"/>
              <a:t>t: </a:t>
            </a:r>
          </a:p>
          <a:p>
            <a:pPr marL="0" indent="0">
              <a:buNone/>
            </a:pPr>
            <a:r>
              <a:rPr lang="en-US" dirty="0" smtClean="0"/>
              <a:t>academic vocabulary, grammar, style, creating cohesion, fluency, pitch and pronunciation.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Course Materials: </a:t>
            </a:r>
            <a:endParaRPr lang="en-GB" dirty="0"/>
          </a:p>
          <a:p>
            <a:pPr marL="0" lvl="0" indent="0">
              <a:buNone/>
            </a:pPr>
            <a:r>
              <a:rPr lang="en-US" i="1" dirty="0" smtClean="0"/>
              <a:t>Cambridge </a:t>
            </a:r>
            <a:r>
              <a:rPr lang="en-US" i="1" dirty="0"/>
              <a:t>Academic English – An integrated skills course for EAP</a:t>
            </a:r>
            <a:r>
              <a:rPr lang="en-US" dirty="0"/>
              <a:t> by Martin </a:t>
            </a:r>
            <a:r>
              <a:rPr lang="en-US" dirty="0" err="1"/>
              <a:t>Hewings</a:t>
            </a:r>
            <a:r>
              <a:rPr lang="en-US" dirty="0"/>
              <a:t>. </a:t>
            </a:r>
            <a:r>
              <a:rPr lang="en-US" dirty="0" smtClean="0"/>
              <a:t>Cambridge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US" b="1" dirty="0"/>
              <a:t>Method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This is a skills </a:t>
            </a:r>
            <a:r>
              <a:rPr lang="en-US" dirty="0" smtClean="0"/>
              <a:t>course: input </a:t>
            </a:r>
            <a:r>
              <a:rPr lang="en-US" dirty="0"/>
              <a:t>in class </a:t>
            </a:r>
            <a:r>
              <a:rPr lang="en-US" dirty="0" smtClean="0"/>
              <a:t>required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Lectures </a:t>
            </a:r>
            <a:r>
              <a:rPr lang="en-US" dirty="0"/>
              <a:t>are </a:t>
            </a:r>
            <a:r>
              <a:rPr lang="en-US" dirty="0" smtClean="0"/>
              <a:t>interactive: spoken </a:t>
            </a:r>
            <a:r>
              <a:rPr lang="en-US" dirty="0"/>
              <a:t>and written assignments </a:t>
            </a:r>
            <a:r>
              <a:rPr lang="en-US" dirty="0" smtClean="0"/>
              <a:t>evaluated </a:t>
            </a:r>
            <a:r>
              <a:rPr lang="en-US" dirty="0"/>
              <a:t>by </a:t>
            </a:r>
            <a:r>
              <a:rPr lang="en-US" dirty="0" smtClean="0"/>
              <a:t>teacher </a:t>
            </a:r>
            <a:r>
              <a:rPr lang="en-US" dirty="0"/>
              <a:t>and by your peers.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2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790964"/>
              </p:ext>
            </p:extLst>
          </p:nvPr>
        </p:nvGraphicFramePr>
        <p:xfrm>
          <a:off x="611560" y="-2"/>
          <a:ext cx="7200799" cy="7274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9760"/>
                <a:gridCol w="2404504"/>
                <a:gridCol w="2376535"/>
              </a:tblGrid>
              <a:tr h="2364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What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When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Weight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709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Writing Assignment 1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Essay introduction. </a:t>
                      </a:r>
                      <a:r>
                        <a:rPr lang="en-US" sz="1800" dirty="0">
                          <a:effectLst/>
                        </a:rPr>
                        <a:t>200 words.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Quarter 1</a:t>
                      </a:r>
                      <a:endParaRPr lang="en-GB" sz="1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Homework week 3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10%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9459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Writing Assignment 2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Essay body </a:t>
                      </a:r>
                      <a:r>
                        <a:rPr lang="en-US" sz="1800" dirty="0">
                          <a:effectLst/>
                        </a:rPr>
                        <a:t>paragraph(s</a:t>
                      </a:r>
                      <a:r>
                        <a:rPr lang="en-US" sz="1800" dirty="0" smtClean="0">
                          <a:effectLst/>
                        </a:rPr>
                        <a:t>). 300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wrds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Quarter 1 </a:t>
                      </a:r>
                      <a:endParaRPr lang="en-GB" sz="1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Homework week 6</a:t>
                      </a:r>
                      <a:endParaRPr lang="en-GB" sz="1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10%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709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Mid Term Test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Grammar and </a:t>
                      </a:r>
                      <a:r>
                        <a:rPr lang="en-US" sz="1800" dirty="0" smtClean="0">
                          <a:effectLst/>
                        </a:rPr>
                        <a:t>vocab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Quarter 1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7, </a:t>
                      </a:r>
                      <a:r>
                        <a:rPr lang="en-US" sz="1800" dirty="0" smtClean="0">
                          <a:effectLst/>
                        </a:rPr>
                        <a:t>(30 </a:t>
                      </a:r>
                      <a:r>
                        <a:rPr lang="en-US" sz="1800" dirty="0" err="1" smtClean="0">
                          <a:effectLst/>
                        </a:rPr>
                        <a:t>mins</a:t>
                      </a:r>
                      <a:r>
                        <a:rPr lang="en-US" sz="1800" dirty="0" smtClean="0">
                          <a:effectLst/>
                        </a:rPr>
                        <a:t>)</a:t>
                      </a:r>
                      <a:endParaRPr lang="en-GB" sz="1800" dirty="0">
                        <a:effectLst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10%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709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Writing Assignment 3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Essay conclusion  </a:t>
                      </a:r>
                      <a:r>
                        <a:rPr lang="en-US" sz="1800" dirty="0">
                          <a:effectLst/>
                        </a:rPr>
                        <a:t>150 words.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Quarter 2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Homework week </a:t>
                      </a:r>
                      <a:r>
                        <a:rPr lang="en-US" sz="1800" dirty="0" smtClean="0">
                          <a:effectLst/>
                        </a:rPr>
                        <a:t>11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10%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709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Final Test</a:t>
                      </a:r>
                      <a:endParaRPr lang="en-GB" sz="1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Grammar and Vocabulary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Quarter 2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13, in class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 minutes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10%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1182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Final </a:t>
                      </a:r>
                      <a:r>
                        <a:rPr lang="en-US" sz="1800" dirty="0" smtClean="0">
                          <a:effectLst/>
                        </a:rPr>
                        <a:t>W.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Assignment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essay </a:t>
                      </a:r>
                      <a:r>
                        <a:rPr lang="en-US" sz="1800" dirty="0">
                          <a:effectLst/>
                        </a:rPr>
                        <a:t>on </a:t>
                      </a:r>
                      <a:r>
                        <a:rPr lang="en-US" sz="1800" dirty="0" smtClean="0">
                          <a:effectLst/>
                        </a:rPr>
                        <a:t>topic </a:t>
                      </a:r>
                      <a:r>
                        <a:rPr lang="en-US" sz="1800" dirty="0">
                          <a:effectLst/>
                        </a:rPr>
                        <a:t>assigned </a:t>
                      </a:r>
                      <a:r>
                        <a:rPr lang="en-US" sz="1800" dirty="0" smtClean="0">
                          <a:effectLst/>
                        </a:rPr>
                        <a:t>by teacher</a:t>
                      </a:r>
                      <a:r>
                        <a:rPr lang="en-US" sz="1800" dirty="0">
                          <a:effectLst/>
                        </a:rPr>
                        <a:t>. 700 words.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Quarter 2</a:t>
                      </a:r>
                      <a:endParaRPr lang="en-GB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 14,  </a:t>
                      </a:r>
                      <a:r>
                        <a:rPr lang="en-US" sz="1800" dirty="0" smtClean="0">
                          <a:effectLst/>
                        </a:rPr>
                        <a:t>(90 minutes)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30%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14188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Speaking: Continuous </a:t>
                      </a:r>
                      <a:r>
                        <a:rPr lang="en-US" sz="1800" dirty="0">
                          <a:effectLst/>
                        </a:rPr>
                        <a:t>assessment based on </a:t>
                      </a:r>
                      <a:r>
                        <a:rPr lang="en-US" sz="1800" dirty="0" smtClean="0">
                          <a:effectLst/>
                        </a:rPr>
                        <a:t>in-class discussions </a:t>
                      </a:r>
                      <a:r>
                        <a:rPr lang="en-US" sz="1800" dirty="0">
                          <a:effectLst/>
                        </a:rPr>
                        <a:t>and </a:t>
                      </a:r>
                      <a:r>
                        <a:rPr lang="en-US" sz="1800" dirty="0" smtClean="0">
                          <a:effectLst/>
                        </a:rPr>
                        <a:t>presentations.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Throughout the course.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20%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2364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100%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87575" y="151383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Pronunciation: word stress and schwa</a:t>
            </a:r>
            <a:endParaRPr lang="nl-NL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495300" indent="-495300" eaLnBrk="1" hangingPunct="1">
              <a:buFont typeface="Wingdings" pitchFamily="2" charset="2"/>
              <a:buAutoNum type="arabicPeriod"/>
            </a:pPr>
            <a:r>
              <a:rPr lang="en-US" sz="2600" smtClean="0"/>
              <a:t>experiment</a:t>
            </a:r>
          </a:p>
          <a:p>
            <a:pPr marL="495300" indent="-495300" eaLnBrk="1" hangingPunct="1">
              <a:buFont typeface="Wingdings" pitchFamily="2" charset="2"/>
              <a:buAutoNum type="arabicPeriod"/>
            </a:pPr>
            <a:r>
              <a:rPr lang="en-US" sz="2600" smtClean="0"/>
              <a:t>experimental</a:t>
            </a:r>
          </a:p>
          <a:p>
            <a:pPr marL="495300" indent="-495300" eaLnBrk="1" hangingPunct="1">
              <a:buFont typeface="Wingdings" pitchFamily="2" charset="2"/>
              <a:buAutoNum type="arabicPeriod"/>
            </a:pPr>
            <a:r>
              <a:rPr lang="en-US" sz="2600" smtClean="0"/>
              <a:t>experimentation</a:t>
            </a:r>
          </a:p>
          <a:p>
            <a:pPr marL="495300" indent="-495300" eaLnBrk="1" hangingPunct="1"/>
            <a:endParaRPr lang="en-US" sz="2600" smtClean="0"/>
          </a:p>
          <a:p>
            <a:pPr marL="495300" indent="-495300" eaLnBrk="1" hangingPunct="1"/>
            <a:endParaRPr lang="nl-NL" sz="2600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95300" indent="-495300" eaLnBrk="1" hangingPunct="1">
              <a:buFont typeface="Wingdings" pitchFamily="2" charset="2"/>
              <a:buAutoNum type="arabicPeriod"/>
            </a:pPr>
            <a:r>
              <a:rPr lang="en-US" sz="2600" smtClean="0"/>
              <a:t>ex</a:t>
            </a:r>
            <a:r>
              <a:rPr lang="en-US" sz="2600" b="1" smtClean="0"/>
              <a:t>per</a:t>
            </a:r>
            <a:r>
              <a:rPr lang="en-US" sz="2600" smtClean="0"/>
              <a:t>iment</a:t>
            </a:r>
          </a:p>
          <a:p>
            <a:pPr marL="495300" indent="-495300" eaLnBrk="1" hangingPunct="1">
              <a:buFont typeface="Wingdings" pitchFamily="2" charset="2"/>
              <a:buAutoNum type="arabicPeriod"/>
            </a:pPr>
            <a:r>
              <a:rPr lang="en-US" sz="2600" smtClean="0"/>
              <a:t>ex</a:t>
            </a:r>
            <a:r>
              <a:rPr lang="en-US" sz="2600" b="1" smtClean="0"/>
              <a:t>per</a:t>
            </a:r>
            <a:r>
              <a:rPr lang="en-US" sz="2600" smtClean="0"/>
              <a:t>i</a:t>
            </a:r>
            <a:r>
              <a:rPr lang="en-US" sz="2600" b="1" smtClean="0"/>
              <a:t>men</a:t>
            </a:r>
            <a:r>
              <a:rPr lang="en-US" sz="2600" smtClean="0"/>
              <a:t>tal</a:t>
            </a:r>
          </a:p>
          <a:p>
            <a:pPr marL="495300" indent="-495300" eaLnBrk="1" hangingPunct="1">
              <a:buFont typeface="Wingdings" pitchFamily="2" charset="2"/>
              <a:buAutoNum type="arabicPeriod"/>
            </a:pPr>
            <a:r>
              <a:rPr lang="en-US" sz="2600" smtClean="0"/>
              <a:t>ex</a:t>
            </a:r>
            <a:r>
              <a:rPr lang="en-US" sz="2600" b="1" smtClean="0"/>
              <a:t>per</a:t>
            </a:r>
            <a:r>
              <a:rPr lang="en-US" sz="2600" smtClean="0"/>
              <a:t>imen</a:t>
            </a:r>
            <a:r>
              <a:rPr lang="en-US" sz="2600" b="1" smtClean="0"/>
              <a:t>ta</a:t>
            </a:r>
            <a:r>
              <a:rPr lang="en-US" sz="2600" smtClean="0"/>
              <a:t>tion</a:t>
            </a:r>
            <a:endParaRPr lang="nl-NL" sz="2600" smtClean="0"/>
          </a:p>
        </p:txBody>
      </p:sp>
    </p:spTree>
    <p:extLst>
      <p:ext uri="{BB962C8B-B14F-4D97-AF65-F5344CB8AC3E}">
        <p14:creationId xmlns:p14="http://schemas.microsoft.com/office/powerpoint/2010/main" val="419863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510</Words>
  <Application>Microsoft Office PowerPoint</Application>
  <PresentationFormat>On-screen Show (4:3)</PresentationFormat>
  <Paragraphs>158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Today</vt:lpstr>
      <vt:lpstr>1. Introducing each other</vt:lpstr>
      <vt:lpstr>Error correction session</vt:lpstr>
      <vt:lpstr>2. Course Description</vt:lpstr>
      <vt:lpstr>Continued….</vt:lpstr>
      <vt:lpstr>PowerPoint Presentation</vt:lpstr>
      <vt:lpstr>PowerPoint Presentation</vt:lpstr>
      <vt:lpstr>Pronunciation: word stress and schwa</vt:lpstr>
      <vt:lpstr>Where’s the stress?</vt:lpstr>
      <vt:lpstr>Unstressed syllables</vt:lpstr>
      <vt:lpstr>Where are the schwas?</vt:lpstr>
      <vt:lpstr>Sentence stress</vt:lpstr>
      <vt:lpstr>Where’s the stress?</vt:lpstr>
      <vt:lpstr>Where are the schwas?</vt:lpstr>
      <vt:lpstr>Where’s the sentence stress?</vt:lpstr>
      <vt:lpstr>Where are the schwas?</vt:lpstr>
      <vt:lpstr>Stress and schwas?</vt:lpstr>
      <vt:lpstr>PowerPoint Presentation</vt:lpstr>
      <vt:lpstr>Homework 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Liza Berry - TBM</dc:creator>
  <cp:lastModifiedBy>TBM-onderwijszaal</cp:lastModifiedBy>
  <cp:revision>21</cp:revision>
  <dcterms:created xsi:type="dcterms:W3CDTF">2012-09-06T07:42:06Z</dcterms:created>
  <dcterms:modified xsi:type="dcterms:W3CDTF">2013-02-11T11:40:07Z</dcterms:modified>
</cp:coreProperties>
</file>