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9" r:id="rId2"/>
    <p:sldId id="279" r:id="rId3"/>
    <p:sldId id="270" r:id="rId4"/>
    <p:sldId id="282" r:id="rId5"/>
    <p:sldId id="271" r:id="rId6"/>
    <p:sldId id="272" r:id="rId7"/>
    <p:sldId id="273" r:id="rId8"/>
    <p:sldId id="276" r:id="rId9"/>
    <p:sldId id="280" r:id="rId10"/>
    <p:sldId id="262" r:id="rId11"/>
    <p:sldId id="265" r:id="rId12"/>
    <p:sldId id="266" r:id="rId13"/>
    <p:sldId id="267" r:id="rId14"/>
    <p:sldId id="268" r:id="rId15"/>
    <p:sldId id="269" r:id="rId16"/>
    <p:sldId id="264" r:id="rId17"/>
    <p:sldId id="277" r:id="rId18"/>
    <p:sldId id="278" r:id="rId19"/>
  </p:sldIdLst>
  <p:sldSz cx="9144000" cy="6858000" type="screen4x3"/>
  <p:notesSz cx="9931400" cy="67945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4700" y="0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06FDB-1B7A-4EDE-B2C7-F845DD859446}" type="datetimeFigureOut">
              <a:rPr lang="en-GB" smtClean="0"/>
              <a:t>13/05/2013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3471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4700" y="6453471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9A1-3C50-460E-9BA7-236F6BC57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604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4700" y="0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5F46A-7F74-4D19-8314-B644C994CD9E}" type="datetimeFigureOut">
              <a:rPr lang="nl-NL" smtClean="0"/>
              <a:t>13-5-2013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140" y="3227822"/>
            <a:ext cx="7945120" cy="30573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3471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4700" y="6453471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121B8-C372-49B6-87FA-7B0BF3E4B2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59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A3118-F09D-48A3-8DDD-105FBBBDA3B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5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33ED3-7329-4907-BDAB-946BA8045ED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7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3D2AB-B433-433B-B681-58194D235E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78CDC-31F1-4134-8797-26C807A921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D7A8D-27B8-4F72-8D9E-8F3A7F733F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BF1D8-5C18-4166-A827-FCA2790CF6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6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D84D5-D14D-4150-9C56-456160D486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5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7FD0-BFEA-4E72-A9BC-1EBAB0E0C1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40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9092F-9D98-49B4-A228-FA34270C29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7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580A2-CACB-4963-AB52-B6E0C54EC7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9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4956B-C660-44CD-BF35-4B1769009F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8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3C59A-F308-4870-BC3C-B789FB1EE99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3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EAP3 – Week 10</a:t>
            </a:r>
            <a:endParaRPr lang="nl-NL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nl-NL" sz="2800" dirty="0" err="1" smtClean="0"/>
              <a:t>Sentence</a:t>
            </a:r>
            <a:r>
              <a:rPr lang="nl-NL" sz="2800" dirty="0" smtClean="0"/>
              <a:t> Stress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l-NL" sz="2800" dirty="0" err="1" smtClean="0"/>
              <a:t>Concluding</a:t>
            </a:r>
            <a:r>
              <a:rPr lang="nl-NL" sz="2800" dirty="0" smtClean="0"/>
              <a:t> </a:t>
            </a:r>
            <a:r>
              <a:rPr lang="nl-NL" sz="2800" dirty="0" err="1" smtClean="0"/>
              <a:t>presentations</a:t>
            </a:r>
            <a:endParaRPr lang="nl-NL" sz="280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2946B7-E509-4174-AF04-98C10586BB0D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presentations</a:t>
            </a:r>
            <a:endParaRPr lang="nl-N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200804"/>
              </p:ext>
            </p:extLst>
          </p:nvPr>
        </p:nvGraphicFramePr>
        <p:xfrm>
          <a:off x="1547664" y="1628799"/>
          <a:ext cx="7056784" cy="4464496"/>
        </p:xfrm>
        <a:graphic>
          <a:graphicData uri="http://schemas.openxmlformats.org/drawingml/2006/table">
            <a:tbl>
              <a:tblPr firstRow="1" firstCol="1" bandRow="1"/>
              <a:tblGrid>
                <a:gridCol w="7056784"/>
              </a:tblGrid>
              <a:tr h="5621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/>
                        </a:rPr>
                        <a:t> 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Calibri"/>
                        </a:rPr>
                        <a:t>Stage 1: Announce the ending</a:t>
                      </a:r>
                      <a:endParaRPr lang="nl-NL" sz="2000" b="1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1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/>
                        </a:rPr>
                        <a:t> </a:t>
                      </a:r>
                      <a:endParaRPr lang="nl-NL" sz="2000" b="1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1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/>
                        </a:rPr>
                        <a:t> 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Calibri"/>
                        </a:rPr>
                        <a:t>Stage 2: </a:t>
                      </a:r>
                      <a:r>
                        <a:rPr lang="en-US" sz="2000" b="1" dirty="0" err="1" smtClean="0">
                          <a:effectLst/>
                          <a:latin typeface="+mn-lt"/>
                          <a:ea typeface="Calibri"/>
                        </a:rPr>
                        <a:t>Summarise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Calibri"/>
                        </a:rPr>
                        <a:t> the main points</a:t>
                      </a:r>
                      <a:endParaRPr lang="nl-NL" sz="2000" b="1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1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/>
                        </a:rPr>
                        <a:t> </a:t>
                      </a:r>
                      <a:endParaRPr lang="nl-NL" sz="2000" b="1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1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/>
                        </a:rPr>
                        <a:t> 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Calibri"/>
                        </a:rPr>
                        <a:t>Stage 3:</a:t>
                      </a:r>
                      <a:r>
                        <a:rPr lang="en-US" sz="2000" b="1" baseline="0" dirty="0" smtClean="0">
                          <a:effectLst/>
                          <a:latin typeface="+mn-lt"/>
                          <a:ea typeface="Calibri"/>
                        </a:rPr>
                        <a:t> Thank the audience</a:t>
                      </a:r>
                      <a:endParaRPr lang="nl-NL" sz="2000" b="1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1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/>
                        </a:rPr>
                        <a:t> </a:t>
                      </a:r>
                      <a:endParaRPr lang="nl-NL" sz="2000" b="1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1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/>
                        </a:rPr>
                        <a:t> 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Calibri"/>
                        </a:rPr>
                        <a:t>Stage 4: Invite comments and questions</a:t>
                      </a:r>
                      <a:endParaRPr lang="nl-NL" sz="2000" b="1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1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Calibri"/>
                        </a:rPr>
                        <a:t> </a:t>
                      </a:r>
                      <a:endParaRPr lang="nl-NL" sz="1200" b="1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5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1"/>
            <a:ext cx="7010400" cy="934244"/>
          </a:xfrm>
        </p:spPr>
        <p:txBody>
          <a:bodyPr/>
          <a:lstStyle/>
          <a:p>
            <a:r>
              <a:rPr lang="en-US" dirty="0" smtClean="0"/>
              <a:t>Concluding presentations</a:t>
            </a:r>
            <a:endParaRPr lang="nl-N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69879"/>
              </p:ext>
            </p:extLst>
          </p:nvPr>
        </p:nvGraphicFramePr>
        <p:xfrm>
          <a:off x="1547664" y="1124745"/>
          <a:ext cx="7488832" cy="5740900"/>
        </p:xfrm>
        <a:graphic>
          <a:graphicData uri="http://schemas.openxmlformats.org/drawingml/2006/table">
            <a:tbl>
              <a:tblPr firstRow="1" firstCol="1" bandRow="1"/>
              <a:tblGrid>
                <a:gridCol w="7488832"/>
              </a:tblGrid>
              <a:tr h="4776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/>
                        </a:rPr>
                        <a:t> 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Calibri"/>
                        </a:rPr>
                        <a:t>Stage 1: Announce the ending</a:t>
                      </a:r>
                      <a:endParaRPr lang="nl-NL" sz="2000" b="1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0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/>
                        </a:rPr>
                        <a:t> </a:t>
                      </a:r>
                      <a:r>
                        <a:rPr lang="en-US" sz="2000" b="0" dirty="0" smtClean="0">
                          <a:effectLst/>
                          <a:latin typeface="+mn-lt"/>
                          <a:ea typeface="Calibri"/>
                        </a:rPr>
                        <a:t>Finally,</a:t>
                      </a:r>
                      <a:r>
                        <a:rPr lang="en-US" sz="2000" b="0" baseline="0" dirty="0" smtClean="0">
                          <a:effectLst/>
                          <a:latin typeface="+mn-lt"/>
                          <a:ea typeface="Calibri"/>
                        </a:rPr>
                        <a:t> …Let me end by,…Okay, I’d like to finish…..We’re coming to the end of the talk</a:t>
                      </a:r>
                      <a:endParaRPr lang="nl-NL" sz="2000" b="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6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/>
                        </a:rPr>
                        <a:t> 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Calibri"/>
                        </a:rPr>
                        <a:t>Stage 2: </a:t>
                      </a:r>
                      <a:r>
                        <a:rPr lang="en-US" sz="2000" b="1" dirty="0" err="1" smtClean="0">
                          <a:effectLst/>
                          <a:latin typeface="+mn-lt"/>
                          <a:ea typeface="Calibri"/>
                        </a:rPr>
                        <a:t>Summarise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Calibri"/>
                        </a:rPr>
                        <a:t> the main points</a:t>
                      </a:r>
                      <a:endParaRPr lang="nl-NL" sz="2000" b="1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45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+mn-lt"/>
                          <a:ea typeface="Calibri"/>
                        </a:rPr>
                        <a:t>I just want to highlight the most important</a:t>
                      </a:r>
                      <a:r>
                        <a:rPr lang="en-US" sz="2000" b="0" baseline="0" dirty="0" smtClean="0">
                          <a:effectLst/>
                          <a:latin typeface="+mn-lt"/>
                          <a:ea typeface="Calibri"/>
                        </a:rPr>
                        <a:t> points in my talk.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baseline="0" dirty="0" smtClean="0">
                          <a:effectLst/>
                          <a:latin typeface="+mn-lt"/>
                          <a:ea typeface="Calibri"/>
                        </a:rPr>
                        <a:t>Essentially, there are three main views on the subject.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baseline="0" dirty="0" smtClean="0">
                          <a:effectLst/>
                          <a:latin typeface="+mn-lt"/>
                          <a:ea typeface="Calibri"/>
                        </a:rPr>
                        <a:t>One is that …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baseline="0" dirty="0" smtClean="0">
                          <a:effectLst/>
                          <a:latin typeface="+mn-lt"/>
                          <a:ea typeface="Calibri"/>
                        </a:rPr>
                        <a:t>The second is that …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baseline="0" dirty="0" smtClean="0">
                          <a:effectLst/>
                          <a:latin typeface="+mn-lt"/>
                          <a:ea typeface="Calibri"/>
                        </a:rPr>
                        <a:t>The third view is that …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baseline="0" dirty="0" smtClean="0">
                          <a:effectLst/>
                          <a:latin typeface="+mn-lt"/>
                          <a:ea typeface="Calibri"/>
                        </a:rPr>
                        <a:t>I’ve tried to show that the third of these is most likely …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baseline="0" dirty="0" smtClean="0">
                          <a:effectLst/>
                          <a:latin typeface="+mn-lt"/>
                          <a:ea typeface="Calibri"/>
                        </a:rPr>
                        <a:t>So, that’s it.</a:t>
                      </a:r>
                      <a:endParaRPr lang="nl-NL" sz="2000" b="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6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/>
                        </a:rPr>
                        <a:t> 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Calibri"/>
                        </a:rPr>
                        <a:t>Stage 3:</a:t>
                      </a:r>
                      <a:r>
                        <a:rPr lang="en-US" sz="2000" b="1" baseline="0" dirty="0" smtClean="0">
                          <a:effectLst/>
                          <a:latin typeface="+mn-lt"/>
                          <a:ea typeface="Calibri"/>
                        </a:rPr>
                        <a:t> Thank the audience</a:t>
                      </a:r>
                      <a:endParaRPr lang="nl-NL" sz="2000" b="1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6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/>
                        </a:rPr>
                        <a:t> </a:t>
                      </a:r>
                      <a:r>
                        <a:rPr lang="en-US" sz="2000" b="0" dirty="0" smtClean="0">
                          <a:effectLst/>
                          <a:latin typeface="+mn-lt"/>
                          <a:ea typeface="Calibri"/>
                        </a:rPr>
                        <a:t>Thank you.</a:t>
                      </a:r>
                      <a:endParaRPr lang="nl-NL" sz="2000" b="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6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/>
                        </a:rPr>
                        <a:t> 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Calibri"/>
                        </a:rPr>
                        <a:t>Stage 4: Invite comments and questions</a:t>
                      </a:r>
                      <a:endParaRPr lang="nl-NL" sz="2000" b="1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0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/>
                        </a:rPr>
                        <a:t> </a:t>
                      </a:r>
                      <a:r>
                        <a:rPr lang="en-US" sz="2000" b="0" dirty="0" smtClean="0">
                          <a:effectLst/>
                          <a:latin typeface="+mn-lt"/>
                          <a:ea typeface="Calibri"/>
                        </a:rPr>
                        <a:t>Well, there’s some time left and I’m happy to</a:t>
                      </a:r>
                      <a:r>
                        <a:rPr lang="en-US" sz="2000" b="0" baseline="0" dirty="0" smtClean="0">
                          <a:effectLst/>
                          <a:latin typeface="+mn-lt"/>
                          <a:ea typeface="Calibri"/>
                        </a:rPr>
                        <a:t> take any questions you might have. </a:t>
                      </a:r>
                      <a:endParaRPr lang="nl-NL" sz="2000" b="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Oil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Sufficient supplies until 2040</a:t>
            </a:r>
          </a:p>
          <a:p>
            <a:r>
              <a:rPr lang="en-US" dirty="0" smtClean="0"/>
              <a:t>New supplies will be found; sufficient for 100 years</a:t>
            </a:r>
          </a:p>
          <a:p>
            <a:r>
              <a:rPr lang="en-US" dirty="0" smtClean="0"/>
              <a:t>Demand increases rapidly; exceeds supply by 2025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 Need to reduce use and develop new energy sources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Working Life Time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proportion of population elderly</a:t>
            </a:r>
          </a:p>
          <a:p>
            <a:r>
              <a:rPr lang="en-US" dirty="0" smtClean="0"/>
              <a:t>Main reasons: longer life &amp; declining birth rates</a:t>
            </a:r>
          </a:p>
          <a:p>
            <a:r>
              <a:rPr lang="en-US" dirty="0" smtClean="0"/>
              <a:t>Huge pressures on health services &amp; care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 Need to change work patterns; longer working lifetime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Pollution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Increases rapidly as countries </a:t>
            </a:r>
            <a:r>
              <a:rPr lang="en-US" dirty="0" err="1" smtClean="0"/>
              <a:t>industrialise</a:t>
            </a:r>
            <a:endParaRPr lang="en-US" dirty="0" smtClean="0"/>
          </a:p>
          <a:p>
            <a:r>
              <a:rPr lang="en-US" dirty="0" smtClean="0"/>
              <a:t>Damages environment</a:t>
            </a:r>
          </a:p>
          <a:p>
            <a:r>
              <a:rPr lang="en-US" dirty="0" smtClean="0"/>
              <a:t>Impact on human health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Need for tighter regulations and use of new technologies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2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Poverty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little aid to developing countries</a:t>
            </a:r>
          </a:p>
          <a:p>
            <a:r>
              <a:rPr lang="en-US" dirty="0" smtClean="0"/>
              <a:t>Insufficient spending on health and education</a:t>
            </a:r>
          </a:p>
          <a:p>
            <a:r>
              <a:rPr lang="en-US" dirty="0" smtClean="0"/>
              <a:t>Current trade arrangements disadvantage poorer countries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 Need to change focus of our approach</a:t>
            </a:r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Invite the audience to ask questions</a:t>
            </a:r>
          </a:p>
          <a:p>
            <a:r>
              <a:rPr lang="en-US" dirty="0" smtClean="0"/>
              <a:t>Thank/flatter the audience</a:t>
            </a:r>
          </a:p>
          <a:p>
            <a:r>
              <a:rPr lang="en-US" dirty="0" smtClean="0"/>
              <a:t>Rephrase the question</a:t>
            </a:r>
          </a:p>
          <a:p>
            <a:r>
              <a:rPr lang="en-US" dirty="0" smtClean="0"/>
              <a:t>Answer the question</a:t>
            </a:r>
          </a:p>
          <a:p>
            <a:r>
              <a:rPr lang="en-US" dirty="0" smtClean="0"/>
              <a:t>Check customer satisfaction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6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1/2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28800"/>
            <a:ext cx="7010400" cy="439100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Week 11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Unit 9 WL and G&amp;V</a:t>
            </a:r>
          </a:p>
          <a:p>
            <a:pPr marL="0" indent="0">
              <a:buNone/>
            </a:pPr>
            <a:r>
              <a:rPr lang="en-GB" dirty="0"/>
              <a:t>6.6.3 p.89 </a:t>
            </a:r>
            <a:r>
              <a:rPr lang="en-GB" b="1" dirty="0"/>
              <a:t>(WA3)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7.8.1, p.106-7</a:t>
            </a:r>
          </a:p>
          <a:p>
            <a:pPr marL="0" indent="0">
              <a:buNone/>
            </a:pPr>
            <a:r>
              <a:rPr lang="en-GB" dirty="0"/>
              <a:t>9.4 p.130</a:t>
            </a:r>
          </a:p>
          <a:p>
            <a:pPr marL="0" indent="0">
              <a:buNone/>
            </a:pPr>
            <a:r>
              <a:rPr lang="en-GB" dirty="0"/>
              <a:t>9.5 p.130</a:t>
            </a:r>
          </a:p>
          <a:p>
            <a:pPr marL="0" indent="0">
              <a:buNone/>
            </a:pPr>
            <a:r>
              <a:rPr lang="en-GB" dirty="0"/>
              <a:t>8.9 p.118</a:t>
            </a:r>
          </a:p>
          <a:p>
            <a:pPr marL="0" indent="0">
              <a:buNone/>
            </a:pPr>
            <a:r>
              <a:rPr lang="en-GB" dirty="0"/>
              <a:t>8.10 p.119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8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1"/>
            <a:ext cx="7010400" cy="1150267"/>
          </a:xfrm>
        </p:spPr>
        <p:txBody>
          <a:bodyPr/>
          <a:lstStyle/>
          <a:p>
            <a:r>
              <a:rPr lang="en-US" dirty="0" smtClean="0"/>
              <a:t>Homework 2/2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84784"/>
            <a:ext cx="7010400" cy="4535016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WA3</a:t>
            </a:r>
            <a:r>
              <a:rPr lang="en-GB" b="1" dirty="0"/>
              <a:t>: 10%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Write the conclusion to an essay 6.6.3 p. 89. 150 words, Arial, double space. Include name, student/employee number, WA3 and word count in the heading of your assignment. Bring </a:t>
            </a:r>
            <a:r>
              <a:rPr lang="en-GB" u="sng" dirty="0"/>
              <a:t>two copies</a:t>
            </a:r>
            <a:r>
              <a:rPr lang="en-GB" dirty="0"/>
              <a:t> to class. Essential: you will need a copy of WA3 to do the exercises in 7.8: Using an academic </a:t>
            </a:r>
            <a:r>
              <a:rPr lang="en-GB" dirty="0" smtClean="0"/>
              <a:t>style.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Our last session will be on 17</a:t>
            </a:r>
            <a:r>
              <a:rPr lang="en-US" baseline="30000" dirty="0" smtClean="0"/>
              <a:t>th</a:t>
            </a:r>
            <a:r>
              <a:rPr lang="en-US" dirty="0" smtClean="0"/>
              <a:t> June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5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Sentence </a:t>
            </a:r>
            <a:r>
              <a:rPr lang="en-US" dirty="0" smtClean="0"/>
              <a:t>stress (recap)</a:t>
            </a:r>
            <a:endParaRPr lang="nl-NL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70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stressed-timed language?</a:t>
            </a:r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1       2             3       4    5        6     7               </a:t>
            </a:r>
          </a:p>
          <a:p>
            <a:pPr>
              <a:defRPr/>
            </a:pPr>
            <a:r>
              <a:rPr lang="en-US" sz="2400" dirty="0" smtClean="0"/>
              <a:t>Love makes the world go round, yet hate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/>
              <a:t>         8             9            10</a:t>
            </a:r>
            <a:endParaRPr lang="en-US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/>
              <a:t> 	makes it grind to a halt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/>
              <a:t>		   1              2                        3                      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There’s a book you’ll appreciate at the bottom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/>
              <a:t>                  4     5              6                 7 </a:t>
            </a:r>
            <a:endParaRPr lang="en-US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/>
              <a:t>	of the pile next to the one that my brother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/>
              <a:t>         8                  9          10</a:t>
            </a:r>
            <a:endParaRPr lang="en-US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/>
              <a:t>	gave me on Saturday night.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2118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Where’s the stress?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That’s a wonderful use of the computer.</a:t>
            </a:r>
          </a:p>
          <a:p>
            <a:pPr eaLnBrk="1" hangingPunct="1"/>
            <a:r>
              <a:rPr lang="en-US" smtClean="0"/>
              <a:t>That’s a </a:t>
            </a:r>
            <a:r>
              <a:rPr lang="en-US" b="1" smtClean="0"/>
              <a:t>won</a:t>
            </a:r>
            <a:r>
              <a:rPr lang="en-US" smtClean="0"/>
              <a:t>derful </a:t>
            </a:r>
            <a:r>
              <a:rPr lang="en-US" b="1" smtClean="0"/>
              <a:t>use</a:t>
            </a:r>
            <a:r>
              <a:rPr lang="en-US" smtClean="0"/>
              <a:t> of the com</a:t>
            </a:r>
            <a:r>
              <a:rPr lang="en-US" b="1" smtClean="0"/>
              <a:t>put</a:t>
            </a:r>
            <a:r>
              <a:rPr lang="en-US" smtClean="0"/>
              <a:t>er.</a:t>
            </a:r>
          </a:p>
          <a:p>
            <a:pPr eaLnBrk="1" hangingPunct="1"/>
            <a:r>
              <a:rPr lang="en-US" b="1" smtClean="0"/>
              <a:t>Stressed</a:t>
            </a:r>
            <a:r>
              <a:rPr lang="en-US" smtClean="0"/>
              <a:t>: ‘content’ words (adjectives, nouns, verbs, adverbs)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400780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are the schwas?</a:t>
            </a:r>
            <a:endParaRPr lang="nl-NL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That’s a </a:t>
            </a:r>
            <a:r>
              <a:rPr lang="en-US" b="1" smtClean="0"/>
              <a:t>won</a:t>
            </a:r>
            <a:r>
              <a:rPr lang="en-US" smtClean="0"/>
              <a:t>derful </a:t>
            </a:r>
            <a:r>
              <a:rPr lang="en-US" b="1" smtClean="0"/>
              <a:t>use</a:t>
            </a:r>
            <a:r>
              <a:rPr lang="en-US" smtClean="0"/>
              <a:t> of the com</a:t>
            </a:r>
            <a:r>
              <a:rPr lang="en-US" b="1" smtClean="0"/>
              <a:t>pu</a:t>
            </a:r>
            <a:r>
              <a:rPr lang="en-US" smtClean="0"/>
              <a:t>ter.</a:t>
            </a:r>
          </a:p>
          <a:p>
            <a:pPr eaLnBrk="1" hangingPunct="1"/>
            <a:r>
              <a:rPr lang="en-US" smtClean="0"/>
              <a:t>That’s 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mtClean="0"/>
              <a:t> </a:t>
            </a:r>
            <a:r>
              <a:rPr lang="en-US" b="1" smtClean="0"/>
              <a:t>won</a:t>
            </a:r>
            <a:r>
              <a:rPr lang="en-US" smtClean="0"/>
              <a:t>d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mtClean="0"/>
              <a:t>f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mtClean="0"/>
              <a:t>l </a:t>
            </a:r>
            <a:r>
              <a:rPr lang="en-US" b="1" smtClean="0"/>
              <a:t>use</a:t>
            </a:r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mtClean="0"/>
              <a:t>f th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mtClean="0"/>
              <a:t> com</a:t>
            </a:r>
            <a:r>
              <a:rPr lang="en-US" b="1" smtClean="0"/>
              <a:t>pu</a:t>
            </a:r>
            <a:r>
              <a:rPr lang="en-US" smtClean="0"/>
              <a:t>t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ə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‘Weak forms’: </a:t>
            </a:r>
            <a:r>
              <a:rPr lang="en-US" i="1" smtClean="0"/>
              <a:t>a</a:t>
            </a:r>
            <a:r>
              <a:rPr lang="en-US" smtClean="0"/>
              <a:t>, </a:t>
            </a:r>
            <a:r>
              <a:rPr lang="en-US" i="1" smtClean="0"/>
              <a:t>of</a:t>
            </a:r>
            <a:r>
              <a:rPr lang="en-US" smtClean="0"/>
              <a:t>, </a:t>
            </a:r>
            <a:r>
              <a:rPr lang="en-US" i="1" smtClean="0"/>
              <a:t>the</a:t>
            </a:r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02502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Where’s the stress?</a:t>
            </a:r>
            <a:endParaRPr lang="nl-NL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results were used to tailor subsequent sessions</a:t>
            </a:r>
            <a:r>
              <a:rPr lang="nl-NL" smtClean="0"/>
              <a:t> …</a:t>
            </a:r>
            <a:endParaRPr lang="en-US" smtClean="0"/>
          </a:p>
          <a:p>
            <a:pPr eaLnBrk="1" hangingPunct="1"/>
            <a:r>
              <a:rPr lang="en-US" smtClean="0"/>
              <a:t>The re</a:t>
            </a:r>
            <a:r>
              <a:rPr lang="en-US" b="1" smtClean="0"/>
              <a:t>sults</a:t>
            </a:r>
            <a:r>
              <a:rPr lang="en-US" smtClean="0"/>
              <a:t> were </a:t>
            </a:r>
            <a:r>
              <a:rPr lang="en-US" b="1" smtClean="0"/>
              <a:t>used</a:t>
            </a:r>
            <a:r>
              <a:rPr lang="en-US" smtClean="0"/>
              <a:t> to </a:t>
            </a:r>
            <a:r>
              <a:rPr lang="en-US" b="1" smtClean="0"/>
              <a:t>tai</a:t>
            </a:r>
            <a:r>
              <a:rPr lang="en-US" smtClean="0"/>
              <a:t>lor </a:t>
            </a:r>
            <a:r>
              <a:rPr lang="en-US" b="1" smtClean="0"/>
              <a:t>sub</a:t>
            </a:r>
            <a:r>
              <a:rPr lang="en-US" smtClean="0"/>
              <a:t>sequent </a:t>
            </a:r>
            <a:r>
              <a:rPr lang="en-US" b="1" smtClean="0"/>
              <a:t>ses</a:t>
            </a:r>
            <a:r>
              <a:rPr lang="en-US" smtClean="0"/>
              <a:t>sions</a:t>
            </a:r>
            <a:r>
              <a:rPr lang="nl-NL" smtClean="0"/>
              <a:t> …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890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Longer example</a:t>
            </a:r>
            <a:endParaRPr lang="en-GB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I’ve </a:t>
            </a:r>
            <a:r>
              <a:rPr lang="en-GB" b="1" dirty="0" smtClean="0"/>
              <a:t>got</a:t>
            </a:r>
            <a:r>
              <a:rPr lang="en-GB" dirty="0" smtClean="0"/>
              <a:t> </a:t>
            </a:r>
            <a:r>
              <a:rPr lang="en-GB" dirty="0" err="1" smtClean="0"/>
              <a:t>tə</a:t>
            </a:r>
            <a:r>
              <a:rPr lang="en-GB" dirty="0" smtClean="0"/>
              <a:t> be </a:t>
            </a:r>
            <a:r>
              <a:rPr lang="en-GB" dirty="0" err="1" smtClean="0"/>
              <a:t>ət</a:t>
            </a:r>
            <a:r>
              <a:rPr lang="en-GB" dirty="0" smtClean="0"/>
              <a:t> </a:t>
            </a:r>
            <a:r>
              <a:rPr lang="en-GB" b="1" dirty="0" smtClean="0"/>
              <a:t>work</a:t>
            </a:r>
            <a:r>
              <a:rPr lang="en-GB" dirty="0" smtClean="0"/>
              <a:t> </a:t>
            </a:r>
            <a:r>
              <a:rPr lang="en-GB" dirty="0" err="1" smtClean="0"/>
              <a:t>tə</a:t>
            </a:r>
            <a:r>
              <a:rPr lang="en-GB" b="1" dirty="0" err="1" smtClean="0"/>
              <a:t>morr</a:t>
            </a:r>
            <a:r>
              <a:rPr lang="en-GB" dirty="0" err="1" smtClean="0"/>
              <a:t>ow</a:t>
            </a:r>
            <a:r>
              <a:rPr lang="en-GB" dirty="0" smtClean="0"/>
              <a:t> by 7:00. I’ve </a:t>
            </a:r>
            <a:r>
              <a:rPr lang="en-GB" b="1" dirty="0" smtClean="0"/>
              <a:t>got</a:t>
            </a:r>
            <a:r>
              <a:rPr lang="en-GB" dirty="0" smtClean="0"/>
              <a:t> </a:t>
            </a:r>
            <a:r>
              <a:rPr lang="en-GB" dirty="0" err="1" smtClean="0"/>
              <a:t>tə</a:t>
            </a:r>
            <a:r>
              <a:rPr lang="en-GB" dirty="0" smtClean="0"/>
              <a:t> </a:t>
            </a:r>
            <a:r>
              <a:rPr lang="en-GB" b="1" dirty="0" smtClean="0"/>
              <a:t>give</a:t>
            </a:r>
            <a:r>
              <a:rPr lang="en-GB" dirty="0" smtClean="0"/>
              <a:t> ə </a:t>
            </a:r>
            <a:r>
              <a:rPr lang="en-GB" b="1" dirty="0" err="1" smtClean="0"/>
              <a:t>mar</a:t>
            </a:r>
            <a:r>
              <a:rPr lang="en-GB" dirty="0" err="1" smtClean="0"/>
              <a:t>kəting</a:t>
            </a:r>
            <a:r>
              <a:rPr lang="en-GB" dirty="0" smtClean="0"/>
              <a:t> </a:t>
            </a:r>
            <a:r>
              <a:rPr lang="en-GB" dirty="0" err="1" smtClean="0"/>
              <a:t>presən</a:t>
            </a:r>
            <a:r>
              <a:rPr lang="en-GB" b="1" dirty="0" err="1" smtClean="0"/>
              <a:t>ta</a:t>
            </a:r>
            <a:r>
              <a:rPr lang="en-GB" dirty="0" err="1" smtClean="0"/>
              <a:t>tiən</a:t>
            </a:r>
            <a:r>
              <a:rPr lang="en-GB" dirty="0" smtClean="0"/>
              <a:t> </a:t>
            </a:r>
            <a:r>
              <a:rPr lang="en-GB" dirty="0" err="1" smtClean="0"/>
              <a:t>tə</a:t>
            </a:r>
            <a:r>
              <a:rPr lang="en-GB" dirty="0" smtClean="0"/>
              <a:t> </a:t>
            </a:r>
            <a:r>
              <a:rPr lang="en-GB" b="1" dirty="0" smtClean="0"/>
              <a:t>one</a:t>
            </a:r>
            <a:r>
              <a:rPr lang="en-GB" dirty="0" smtClean="0"/>
              <a:t> </a:t>
            </a:r>
            <a:r>
              <a:rPr lang="en-GB" dirty="0" err="1" smtClean="0"/>
              <a:t>əf</a:t>
            </a:r>
            <a:r>
              <a:rPr lang="en-GB" dirty="0" smtClean="0"/>
              <a:t> our </a:t>
            </a:r>
            <a:r>
              <a:rPr lang="en-GB" b="1" dirty="0" smtClean="0"/>
              <a:t>cli</a:t>
            </a:r>
            <a:r>
              <a:rPr lang="en-GB" dirty="0" smtClean="0"/>
              <a:t>ents. </a:t>
            </a:r>
            <a:br>
              <a:rPr lang="en-GB" dirty="0" smtClean="0"/>
            </a:b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0489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pairs</a:t>
            </a:r>
          </a:p>
          <a:p>
            <a:pPr marL="0" indent="0">
              <a:buNone/>
            </a:pPr>
            <a:r>
              <a:rPr lang="en-US" dirty="0" smtClean="0"/>
              <a:t>Go to page 160-161 and choose a paragraph. Then </a:t>
            </a:r>
            <a:r>
              <a:rPr lang="en-US" dirty="0" err="1" smtClean="0"/>
              <a:t>practise</a:t>
            </a:r>
            <a:r>
              <a:rPr lang="en-US" dirty="0" smtClean="0"/>
              <a:t> the sentence stress.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78CDC-31F1-4134-8797-26C807A921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ho">
  <a:themeElements>
    <a:clrScheme name="Echo 8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336699"/>
      </a:hlink>
      <a:folHlink>
        <a:srgbClr val="808080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489</Words>
  <Application>Microsoft Office PowerPoint</Application>
  <PresentationFormat>On-screen Show (4:3)</PresentationFormat>
  <Paragraphs>109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Echo</vt:lpstr>
      <vt:lpstr>EAP3 – Week 10</vt:lpstr>
      <vt:lpstr>Reminder </vt:lpstr>
      <vt:lpstr>Sentence stress (recap)</vt:lpstr>
      <vt:lpstr>What is stressed-timed language?</vt:lpstr>
      <vt:lpstr>Where’s the stress?</vt:lpstr>
      <vt:lpstr>Where are the schwas?</vt:lpstr>
      <vt:lpstr>Where’s the stress?</vt:lpstr>
      <vt:lpstr>Longer example</vt:lpstr>
      <vt:lpstr>Exercise</vt:lpstr>
      <vt:lpstr>Concluding presentations</vt:lpstr>
      <vt:lpstr>Concluding presentations</vt:lpstr>
      <vt:lpstr>The Future of Oil</vt:lpstr>
      <vt:lpstr>Our Working Life Time</vt:lpstr>
      <vt:lpstr>Air Pollution</vt:lpstr>
      <vt:lpstr>World Poverty</vt:lpstr>
      <vt:lpstr>Questions and Answers</vt:lpstr>
      <vt:lpstr>Homework 1/2</vt:lpstr>
      <vt:lpstr>Homework 2/2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EAP3 – Week 4</dc:title>
  <dc:creator>Froukje van Veggel - TBM</dc:creator>
  <cp:lastModifiedBy>TBM-onderwijszaal</cp:lastModifiedBy>
  <cp:revision>71</cp:revision>
  <cp:lastPrinted>2012-12-06T13:33:28Z</cp:lastPrinted>
  <dcterms:created xsi:type="dcterms:W3CDTF">2012-09-20T10:56:34Z</dcterms:created>
  <dcterms:modified xsi:type="dcterms:W3CDTF">2013-05-13T10:37:54Z</dcterms:modified>
</cp:coreProperties>
</file>