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57" r:id="rId8"/>
    <p:sldId id="258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09600" y="58007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000">
              <a:solidFill>
                <a:srgbClr val="80808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6353175"/>
            <a:ext cx="468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1000" b="1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-2585"/>
          <a:stretch>
            <a:fillRect/>
          </a:stretch>
        </p:blipFill>
        <p:spPr bwMode="auto">
          <a:xfrm>
            <a:off x="6805613" y="5907088"/>
            <a:ext cx="18224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5599113"/>
            <a:ext cx="9144000" cy="287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808080"/>
              </a:solidFill>
              <a:latin typeface="Times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995699-079C-4D6D-8B54-9ADE1C7D63C8}" type="datetime1">
              <a:rPr lang="nl-NL">
                <a:solidFill>
                  <a:srgbClr val="FFFFFF"/>
                </a:solidFill>
              </a:rPr>
              <a:pPr>
                <a:defRPr/>
              </a:pPr>
              <a:t>25-2-2013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2FC71-6923-4C16-94A1-5DF5FE22F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916D-273A-483F-B891-816CD440B196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B513E-7EB4-4E8D-95D0-125F48431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A9220-586E-43EC-8AF6-D728A04D9C36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F3025-D8CB-48C5-8E25-C37DA170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828800"/>
            <a:ext cx="3810000" cy="181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94125"/>
            <a:ext cx="3810000" cy="1812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85E2-7F67-4D7E-830D-5A09E1A9E5AA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A1EF3-C5E7-41D2-B618-19703FA6A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2135C-9B31-42E3-9375-5F09905ED3FB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0240-5FC7-4FB0-BE51-1761DC17B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BEEC-3AFD-43FB-8046-5B70CBFED7AF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06DF9-77B6-4F41-963E-609BB46FE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53965-9FE3-4466-8A89-9C767A3DDEB6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9DE8-46F1-4C95-94B3-37D2B50EE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4C478-7390-4366-83D3-B88A832ABBE7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E1F6-CB31-490E-92EF-513859D5F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1506-9493-4398-993B-C8F9056409C7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BDE03-9AD2-4C2D-822D-9A6F9FDDF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8CA89-23D4-4A09-B584-F67F64B7CF65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B5E2F-A6F2-4B1F-AF3B-320008823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5335-CA94-4C2D-B410-95DE390DE641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8F11-9F7D-4402-9EEB-C537E81A2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6F30C-7E7E-4E13-AE73-1990D5314BAC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C5158-A904-4B9B-9765-E47AECF6F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9A37E-7C6F-420C-8400-ED5F43EC5D3A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9D42-4B9B-4760-92DE-EB68660A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" b="23398"/>
          <a:stretch>
            <a:fillRect/>
          </a:stretch>
        </p:blipFill>
        <p:spPr bwMode="auto">
          <a:xfrm>
            <a:off x="6705600" y="6178550"/>
            <a:ext cx="19367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5815013"/>
            <a:ext cx="9144000" cy="287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808080"/>
              </a:solidFill>
              <a:latin typeface="Times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47713" y="583723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42E565-FDC5-4B80-A325-5E4F7CC84230}" type="datetime1">
              <a:rPr lang="nl-NL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25-2-2013</a:t>
            </a:fld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477000" y="5837238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078697B-49D3-4A45-8F2E-80361FC6D3D3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bg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EAP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Lecture 3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95699-079C-4D6D-8B54-9ADE1C7D63C8}" type="datetime1">
              <a:rPr lang="nl-NL" smtClean="0">
                <a:solidFill>
                  <a:srgbClr val="FFFFFF"/>
                </a:solidFill>
              </a:rPr>
              <a:pPr>
                <a:defRPr/>
              </a:pPr>
              <a:t>25-2-2013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E2FC71-6923-4C16-94A1-5DF5FE22F1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772400" cy="693961"/>
          </a:xfrm>
        </p:spPr>
        <p:txBody>
          <a:bodyPr/>
          <a:lstStyle/>
          <a:p>
            <a:r>
              <a:rPr lang="en-US" dirty="0" smtClean="0"/>
              <a:t>Answers vocab quiz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4744"/>
            <a:ext cx="7772400" cy="448230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Fill in the gaps</a:t>
            </a:r>
          </a:p>
          <a:p>
            <a:pPr marL="0" lvl="0" indent="0">
              <a:buNone/>
            </a:pPr>
            <a:r>
              <a:rPr lang="en-GB" sz="2000" dirty="0" smtClean="0"/>
              <a:t>1. Although </a:t>
            </a:r>
            <a:r>
              <a:rPr lang="en-GB" sz="2000" dirty="0"/>
              <a:t>the spreading of the volcanic matter might not  </a:t>
            </a:r>
            <a:r>
              <a:rPr lang="en-GB" sz="2000" dirty="0" smtClean="0"/>
              <a:t>CONSTITUTE </a:t>
            </a:r>
            <a:r>
              <a:rPr lang="en-GB" sz="2000" dirty="0"/>
              <a:t> </a:t>
            </a:r>
            <a:r>
              <a:rPr lang="en-GB" sz="2000" dirty="0" smtClean="0"/>
              <a:t>a serious</a:t>
            </a:r>
            <a:r>
              <a:rPr lang="en-GB" sz="2000" dirty="0"/>
              <a:t> danger, any movement of the terrestrial structure might have grave </a:t>
            </a:r>
            <a:r>
              <a:rPr lang="en-GB" sz="2000" dirty="0" smtClean="0"/>
              <a:t>consequences.</a:t>
            </a:r>
            <a:endParaRPr lang="en-GB" sz="2000" dirty="0"/>
          </a:p>
          <a:p>
            <a:pPr marL="0" lvl="0" indent="0">
              <a:buNone/>
            </a:pPr>
            <a:r>
              <a:rPr lang="en-GB" sz="2000" dirty="0" smtClean="0"/>
              <a:t>2. Bad </a:t>
            </a:r>
            <a:r>
              <a:rPr lang="en-GB" sz="2000" dirty="0"/>
              <a:t>health , together with lack or organization can </a:t>
            </a:r>
            <a:r>
              <a:rPr lang="en-GB" sz="2000" dirty="0" smtClean="0"/>
              <a:t>EXACERBATE poor </a:t>
            </a:r>
            <a:r>
              <a:rPr lang="en-GB" sz="2000" dirty="0"/>
              <a:t>study results.</a:t>
            </a:r>
          </a:p>
          <a:p>
            <a:pPr marL="0" lvl="0" indent="0">
              <a:buNone/>
            </a:pPr>
            <a:r>
              <a:rPr lang="en-GB" sz="2000" dirty="0" smtClean="0"/>
              <a:t>3. Speaking </a:t>
            </a:r>
            <a:r>
              <a:rPr lang="en-GB" sz="2000" dirty="0"/>
              <a:t>English is a </a:t>
            </a:r>
            <a:r>
              <a:rPr lang="en-GB" sz="2000" dirty="0" smtClean="0"/>
              <a:t>PREREQUISITE for </a:t>
            </a:r>
            <a:r>
              <a:rPr lang="en-GB" sz="2000" dirty="0"/>
              <a:t>studying at </a:t>
            </a:r>
            <a:r>
              <a:rPr lang="en-GB" sz="2000" dirty="0" err="1"/>
              <a:t>TUDelft</a:t>
            </a:r>
            <a:r>
              <a:rPr lang="en-GB" sz="2000" dirty="0"/>
              <a:t>.</a:t>
            </a:r>
          </a:p>
          <a:p>
            <a:pPr marL="0" lvl="0" indent="0">
              <a:buNone/>
            </a:pPr>
            <a:r>
              <a:rPr lang="en-GB" sz="2000" dirty="0" smtClean="0"/>
              <a:t>4. Four </a:t>
            </a:r>
            <a:r>
              <a:rPr lang="en-GB" sz="2000" dirty="0"/>
              <a:t>year-olds have a </a:t>
            </a:r>
            <a:r>
              <a:rPr lang="en-GB" sz="2000" dirty="0" smtClean="0"/>
              <a:t>SUPERABUNDANCE of </a:t>
            </a:r>
            <a:r>
              <a:rPr lang="en-GB" sz="2000" dirty="0"/>
              <a:t>energy.</a:t>
            </a:r>
          </a:p>
          <a:p>
            <a:pPr marL="0" lvl="0" indent="0">
              <a:buNone/>
            </a:pPr>
            <a:r>
              <a:rPr lang="en-GB" sz="2000" dirty="0" smtClean="0"/>
              <a:t>5. The </a:t>
            </a:r>
            <a:r>
              <a:rPr lang="en-GB" sz="2000" dirty="0"/>
              <a:t>basic, underlying framework or features of a system or </a:t>
            </a:r>
            <a:r>
              <a:rPr lang="en-GB" sz="2000" dirty="0" smtClean="0"/>
              <a:t>organization is </a:t>
            </a:r>
            <a:r>
              <a:rPr lang="en-GB" sz="2000" dirty="0"/>
              <a:t>also known as the </a:t>
            </a:r>
            <a:r>
              <a:rPr lang="en-GB" sz="2000" dirty="0" smtClean="0"/>
              <a:t>INFRASTRUCTURE.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Match the following 5 words with the correct stress pattern: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lvl="0" indent="0">
              <a:buNone/>
            </a:pPr>
            <a:r>
              <a:rPr lang="en-GB" dirty="0" smtClean="0"/>
              <a:t>6. conse</a:t>
            </a:r>
            <a:r>
              <a:rPr lang="en-GB" b="1" u="sng" dirty="0" smtClean="0"/>
              <a:t>quent</a:t>
            </a:r>
            <a:r>
              <a:rPr lang="en-GB" dirty="0" smtClean="0"/>
              <a:t>ially</a:t>
            </a:r>
            <a:r>
              <a:rPr lang="en-GB" dirty="0"/>
              <a:t>, </a:t>
            </a:r>
            <a:r>
              <a:rPr lang="en-GB" dirty="0" smtClean="0"/>
              <a:t>(pattern 8)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7. con</a:t>
            </a:r>
            <a:r>
              <a:rPr lang="en-GB" b="1" u="sng" dirty="0" smtClean="0"/>
              <a:t>sid</a:t>
            </a:r>
            <a:r>
              <a:rPr lang="en-GB" dirty="0" smtClean="0"/>
              <a:t>erably</a:t>
            </a:r>
            <a:r>
              <a:rPr lang="en-GB" dirty="0"/>
              <a:t>, </a:t>
            </a:r>
            <a:r>
              <a:rPr lang="en-GB" dirty="0" smtClean="0"/>
              <a:t>(pattern 10)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8. </a:t>
            </a:r>
            <a:r>
              <a:rPr lang="en-GB" b="1" u="sng" dirty="0" smtClean="0"/>
              <a:t>mar</a:t>
            </a:r>
            <a:r>
              <a:rPr lang="en-GB" dirty="0" smtClean="0"/>
              <a:t>gin</a:t>
            </a:r>
            <a:r>
              <a:rPr lang="en-GB" dirty="0"/>
              <a:t>, </a:t>
            </a:r>
            <a:r>
              <a:rPr lang="en-GB" dirty="0" smtClean="0"/>
              <a:t>(pattern 1) 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9. or</a:t>
            </a:r>
            <a:r>
              <a:rPr lang="en-GB" b="1" u="sng" dirty="0" smtClean="0"/>
              <a:t>ig</a:t>
            </a:r>
            <a:r>
              <a:rPr lang="en-GB" dirty="0" smtClean="0"/>
              <a:t>inate</a:t>
            </a:r>
            <a:r>
              <a:rPr lang="en-GB" dirty="0"/>
              <a:t>, </a:t>
            </a:r>
            <a:r>
              <a:rPr lang="en-GB" dirty="0" smtClean="0"/>
              <a:t>( 7)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10. oc</a:t>
            </a:r>
            <a:r>
              <a:rPr lang="en-GB" b="1" u="sng" dirty="0" smtClean="0"/>
              <a:t>cur</a:t>
            </a:r>
            <a:r>
              <a:rPr lang="en-GB" dirty="0" smtClean="0"/>
              <a:t>rence (5)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7772400" cy="46263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Answers ex. 4 p. 28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i="1" u="sng" dirty="0" smtClean="0"/>
              <a:t>Vary </a:t>
            </a:r>
            <a:r>
              <a:rPr lang="en-US" dirty="0" smtClean="0"/>
              <a:t>considerably/greatly/enormously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i="1" u="sng" dirty="0" smtClean="0"/>
              <a:t>Intense </a:t>
            </a:r>
            <a:r>
              <a:rPr lang="en-US" dirty="0" smtClean="0"/>
              <a:t>competition/pressure/interest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i="1" u="sng" dirty="0" smtClean="0"/>
              <a:t>Sufficient</a:t>
            </a:r>
            <a:r>
              <a:rPr lang="en-US" dirty="0" smtClean="0"/>
              <a:t> evidence/information/detail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i="1" u="sng" dirty="0" smtClean="0"/>
              <a:t>Trigger</a:t>
            </a:r>
            <a:r>
              <a:rPr lang="en-US" dirty="0" smtClean="0"/>
              <a:t> a change/a response/growth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i="1" u="sng" dirty="0" smtClean="0"/>
              <a:t>Dramatically </a:t>
            </a:r>
            <a:r>
              <a:rPr lang="en-US" dirty="0" smtClean="0"/>
              <a:t>increase/improve/reduce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772400" cy="765969"/>
          </a:xfrm>
        </p:spPr>
        <p:txBody>
          <a:bodyPr/>
          <a:lstStyle/>
          <a:p>
            <a:r>
              <a:rPr lang="en-US" dirty="0" smtClean="0"/>
              <a:t>Finding collocations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7772400" cy="504056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Can you find collocations for the words from the test?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1. </a:t>
            </a:r>
            <a:r>
              <a:rPr lang="en-US" sz="2200" smtClean="0"/>
              <a:t>Constitute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2. Exacerbate</a:t>
            </a:r>
          </a:p>
          <a:p>
            <a:pPr marL="0" indent="0">
              <a:buNone/>
            </a:pPr>
            <a:r>
              <a:rPr lang="en-US" sz="2200" dirty="0" smtClean="0"/>
              <a:t>3. Superabundance</a:t>
            </a:r>
          </a:p>
          <a:p>
            <a:pPr marL="0" indent="0">
              <a:buNone/>
            </a:pPr>
            <a:r>
              <a:rPr lang="en-US" sz="2200" dirty="0" smtClean="0"/>
              <a:t>4. Infrastructure</a:t>
            </a:r>
          </a:p>
          <a:p>
            <a:pPr marL="0" indent="0">
              <a:buNone/>
            </a:pPr>
            <a:r>
              <a:rPr lang="en-US" sz="2200" dirty="0" smtClean="0"/>
              <a:t>5. Prerequisite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Use dictionaries, the Oxford collocation dictionary, and the </a:t>
            </a:r>
            <a:r>
              <a:rPr lang="en-US" sz="2200" dirty="0" err="1" smtClean="0"/>
              <a:t>lextutor</a:t>
            </a:r>
            <a:r>
              <a:rPr lang="en-US" sz="2200" dirty="0" smtClean="0"/>
              <a:t> site.</a:t>
            </a:r>
          </a:p>
          <a:p>
            <a:pPr marL="0" indent="0">
              <a:buNone/>
            </a:pPr>
            <a:r>
              <a:rPr lang="en-US" sz="2200" dirty="0" smtClean="0"/>
              <a:t>Write 5 sentences with your partner and type a </a:t>
            </a:r>
            <a:r>
              <a:rPr lang="en-US" sz="2200" dirty="0" err="1" smtClean="0"/>
              <a:t>favourite</a:t>
            </a:r>
            <a:r>
              <a:rPr lang="en-US" sz="2200" dirty="0" smtClean="0"/>
              <a:t> one on the front computer for us to see.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Literature review constitutes one third of my research work. </a:t>
            </a:r>
          </a:p>
          <a:p>
            <a:r>
              <a:rPr lang="en-GB" dirty="0" smtClean="0"/>
              <a:t>2. Army interference in Syria can only exacerbate the situation.</a:t>
            </a:r>
          </a:p>
          <a:p>
            <a:r>
              <a:rPr lang="en-GB" dirty="0" smtClean="0"/>
              <a:t>3. a superabundance of energy is s prerequisite for being an </a:t>
            </a:r>
            <a:r>
              <a:rPr lang="en-GB" dirty="0" err="1" smtClean="0"/>
              <a:t>olympic</a:t>
            </a:r>
            <a:r>
              <a:rPr lang="en-GB" dirty="0" smtClean="0"/>
              <a:t> sportsperson.</a:t>
            </a:r>
          </a:p>
          <a:p>
            <a:r>
              <a:rPr lang="en-GB" dirty="0" smtClean="0"/>
              <a:t>4.</a:t>
            </a:r>
          </a:p>
          <a:p>
            <a:r>
              <a:rPr lang="en-GB" dirty="0" smtClean="0"/>
              <a:t>5. Making a resume is an essential prerequisite for finding a job.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charts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r>
              <a:rPr lang="nl-NL" dirty="0" smtClean="0"/>
              <a:t> on slides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8058150" cy="4032225"/>
          </a:xfrm>
        </p:spPr>
        <p:txBody>
          <a:bodyPr/>
          <a:lstStyle/>
          <a:p>
            <a:pPr marL="0" indent="0" eaLnBrk="1" hangingPunct="1">
              <a:buFont typeface="Times" pitchFamily="18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Four-Step-Analysis</a:t>
            </a:r>
          </a:p>
          <a:p>
            <a:pPr marL="0" indent="0" eaLnBrk="1" hangingPunct="1">
              <a:buFont typeface="Times" pitchFamily="18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eaLnBrk="1" hangingPunct="1">
              <a:buFont typeface="Times" pitchFamily="18" charset="0"/>
              <a:buAutoNum type="arabicParenR"/>
              <a:defRPr/>
            </a:pPr>
            <a:r>
              <a:rPr lang="en-US" dirty="0">
                <a:solidFill>
                  <a:srgbClr val="FFFF00"/>
                </a:solidFill>
              </a:rPr>
              <a:t>Explain</a:t>
            </a:r>
            <a:r>
              <a:rPr lang="en-US" dirty="0">
                <a:solidFill>
                  <a:srgbClr val="FFFFFF"/>
                </a:solidFill>
              </a:rPr>
              <a:t> what the slide shows</a:t>
            </a:r>
          </a:p>
          <a:p>
            <a:pPr marL="457200" indent="-457200" eaLnBrk="1" hangingPunct="1">
              <a:buFont typeface="Times" pitchFamily="18" charset="0"/>
              <a:buAutoNum type="arabicParenR"/>
              <a:defRPr/>
            </a:pPr>
            <a:r>
              <a:rPr lang="en-US" dirty="0">
                <a:solidFill>
                  <a:srgbClr val="FFFF00"/>
                </a:solidFill>
              </a:rPr>
              <a:t>Explain</a:t>
            </a:r>
            <a:r>
              <a:rPr lang="en-US" dirty="0">
                <a:solidFill>
                  <a:srgbClr val="FFFFFF"/>
                </a:solidFill>
              </a:rPr>
              <a:t> how the slide shows this</a:t>
            </a:r>
          </a:p>
          <a:p>
            <a:pPr marL="457200" indent="-457200" eaLnBrk="1" hangingPunct="1">
              <a:buFont typeface="Times" pitchFamily="18" charset="0"/>
              <a:buAutoNum type="arabicParenR"/>
              <a:defRPr/>
            </a:pPr>
            <a:r>
              <a:rPr lang="en-US" dirty="0">
                <a:solidFill>
                  <a:srgbClr val="FFFF00"/>
                </a:solidFill>
              </a:rPr>
              <a:t>Point out </a:t>
            </a:r>
            <a:r>
              <a:rPr lang="en-US" dirty="0">
                <a:solidFill>
                  <a:srgbClr val="FFFFFF"/>
                </a:solidFill>
              </a:rPr>
              <a:t>an interesting/ important feature</a:t>
            </a:r>
          </a:p>
          <a:p>
            <a:pPr marL="457200" indent="-457200" eaLnBrk="1" hangingPunct="1">
              <a:buFont typeface="Times" pitchFamily="18" charset="0"/>
              <a:buAutoNum type="arabicParenR"/>
              <a:defRPr/>
            </a:pPr>
            <a:r>
              <a:rPr lang="en-US" dirty="0">
                <a:solidFill>
                  <a:srgbClr val="FFFF00"/>
                </a:solidFill>
              </a:rPr>
              <a:t>State</a:t>
            </a:r>
            <a:r>
              <a:rPr lang="en-US" dirty="0">
                <a:solidFill>
                  <a:srgbClr val="FFFFFF"/>
                </a:solidFill>
              </a:rPr>
              <a:t> how this relates to the main argument of the presentation</a:t>
            </a:r>
          </a:p>
          <a:p>
            <a:pPr marL="0" indent="0" eaLnBrk="1" hangingPunct="1">
              <a:buFont typeface="Times" pitchFamily="18" charset="0"/>
              <a:buNone/>
              <a:defRPr/>
            </a:pPr>
            <a:endParaRPr lang="en-US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6B5DDF-AAED-4EAD-B9D1-544A8862C831}" type="datetime1">
              <a:rPr lang="nl-NL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D20F3E-DCE6-40A2-BA7C-74D65D8C8D5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4 </a:t>
            </a:r>
            <a:endParaRPr lang="en-GB" dirty="0"/>
          </a:p>
          <a:p>
            <a:r>
              <a:rPr lang="en-US" dirty="0"/>
              <a:t>Unit 3 WL and G&amp;V</a:t>
            </a:r>
            <a:endParaRPr lang="en-GB" dirty="0"/>
          </a:p>
          <a:p>
            <a:r>
              <a:rPr lang="en-US" dirty="0" smtClean="0"/>
              <a:t>3.4 </a:t>
            </a:r>
            <a:r>
              <a:rPr lang="en-US" dirty="0"/>
              <a:t>p. 45</a:t>
            </a:r>
            <a:endParaRPr lang="en-GB" dirty="0"/>
          </a:p>
          <a:p>
            <a:r>
              <a:rPr lang="en-US" dirty="0" smtClean="0"/>
              <a:t>3.5 </a:t>
            </a:r>
            <a:r>
              <a:rPr lang="en-US" dirty="0"/>
              <a:t>p. 45</a:t>
            </a:r>
            <a:endParaRPr lang="en-GB" dirty="0"/>
          </a:p>
          <a:p>
            <a:r>
              <a:rPr lang="en-US" dirty="0"/>
              <a:t>3.10.1 and 2 p.48-9</a:t>
            </a:r>
            <a:endParaRPr lang="en-GB" dirty="0"/>
          </a:p>
          <a:p>
            <a:r>
              <a:rPr lang="en-US" dirty="0"/>
              <a:t>3.11 p.51</a:t>
            </a:r>
            <a:endParaRPr lang="en-GB" dirty="0"/>
          </a:p>
          <a:p>
            <a:r>
              <a:rPr lang="en-US" dirty="0"/>
              <a:t>4.10 </a:t>
            </a:r>
            <a:r>
              <a:rPr lang="en-US" dirty="0" smtClean="0"/>
              <a:t>p.60-1</a:t>
            </a:r>
          </a:p>
          <a:p>
            <a:r>
              <a:rPr lang="en-US" dirty="0" smtClean="0"/>
              <a:t>Please hand in your 5 collocations sentences from last </a:t>
            </a:r>
            <a:r>
              <a:rPr lang="en-US" smtClean="0"/>
              <a:t>week’s homework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8BEEC-3AFD-43FB-8046-5B70CBFED7AF}" type="datetime1">
              <a:rPr lang="nl-NL" smtClean="0"/>
              <a:pPr>
                <a:defRPr/>
              </a:pPr>
              <a:t>25-2-2013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06DF9-77B6-4F41-963E-609BB46FEF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bl_NL">
  <a:themeElements>
    <a:clrScheme name="TUD_bl_N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UD_bl_N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TUD_bl_N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bl_N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bl_N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bl_N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bl_N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bl_N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bl_N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262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TUD_bl_NL</vt:lpstr>
      <vt:lpstr>EAP 3</vt:lpstr>
      <vt:lpstr>Answers vocab quiz</vt:lpstr>
      <vt:lpstr>Answers</vt:lpstr>
      <vt:lpstr>Collocations</vt:lpstr>
      <vt:lpstr>Finding collocations</vt:lpstr>
      <vt:lpstr>sentences</vt:lpstr>
      <vt:lpstr>Explaining charts and other elements on slides</vt:lpstr>
      <vt:lpstr>Homework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Listing Elements on Slides</dc:title>
  <dc:creator>Froukje van Veggel - TBM</dc:creator>
  <cp:lastModifiedBy>TBM-onderwijszaal</cp:lastModifiedBy>
  <cp:revision>12</cp:revision>
  <dcterms:created xsi:type="dcterms:W3CDTF">2012-09-17T10:51:47Z</dcterms:created>
  <dcterms:modified xsi:type="dcterms:W3CDTF">2013-02-25T11:38:51Z</dcterms:modified>
</cp:coreProperties>
</file>