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handoutMasterIdLst>
    <p:handoutMasterId r:id="rId32"/>
  </p:handoutMasterIdLst>
  <p:sldIdLst>
    <p:sldId id="259" r:id="rId2"/>
    <p:sldId id="260" r:id="rId3"/>
    <p:sldId id="270" r:id="rId4"/>
    <p:sldId id="271" r:id="rId5"/>
    <p:sldId id="303"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4" r:id="rId20"/>
    <p:sldId id="305" r:id="rId21"/>
    <p:sldId id="302" r:id="rId22"/>
    <p:sldId id="278" r:id="rId23"/>
    <p:sldId id="279" r:id="rId24"/>
    <p:sldId id="308" r:id="rId25"/>
    <p:sldId id="309" r:id="rId26"/>
    <p:sldId id="280" r:id="rId27"/>
    <p:sldId id="306" r:id="rId28"/>
    <p:sldId id="307" r:id="rId29"/>
    <p:sldId id="288" r:id="rId30"/>
  </p:sldIdLst>
  <p:sldSz cx="9144000" cy="6858000" type="screen4x3"/>
  <p:notesSz cx="9931400" cy="67945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2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4381" cy="33994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624700" y="0"/>
            <a:ext cx="4304381" cy="339943"/>
          </a:xfrm>
          <a:prstGeom prst="rect">
            <a:avLst/>
          </a:prstGeom>
        </p:spPr>
        <p:txBody>
          <a:bodyPr vert="horz" lIns="91440" tIns="45720" rIns="91440" bIns="45720" rtlCol="0"/>
          <a:lstStyle>
            <a:lvl1pPr algn="r">
              <a:defRPr sz="1200"/>
            </a:lvl1pPr>
          </a:lstStyle>
          <a:p>
            <a:fld id="{A4306FDB-1B7A-4EDE-B2C7-F845DD859446}" type="datetimeFigureOut">
              <a:rPr lang="en-GB" smtClean="0"/>
              <a:t>23/05/2013</a:t>
            </a:fld>
            <a:endParaRPr lang="en-GB"/>
          </a:p>
        </p:txBody>
      </p:sp>
      <p:sp>
        <p:nvSpPr>
          <p:cNvPr id="4" name="Footer Placeholder 3"/>
          <p:cNvSpPr>
            <a:spLocks noGrp="1"/>
          </p:cNvSpPr>
          <p:nvPr>
            <p:ph type="ftr" sz="quarter" idx="2"/>
          </p:nvPr>
        </p:nvSpPr>
        <p:spPr>
          <a:xfrm>
            <a:off x="1" y="6453471"/>
            <a:ext cx="4304381" cy="339943"/>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624700" y="6453471"/>
            <a:ext cx="4304381" cy="339943"/>
          </a:xfrm>
          <a:prstGeom prst="rect">
            <a:avLst/>
          </a:prstGeom>
        </p:spPr>
        <p:txBody>
          <a:bodyPr vert="horz" lIns="91440" tIns="45720" rIns="91440" bIns="45720" rtlCol="0" anchor="b"/>
          <a:lstStyle>
            <a:lvl1pPr algn="r">
              <a:defRPr sz="1200"/>
            </a:lvl1pPr>
          </a:lstStyle>
          <a:p>
            <a:fld id="{0AB709A1-3C50-460E-9BA7-236F6BC57F56}" type="slidenum">
              <a:rPr lang="en-GB" smtClean="0"/>
              <a:t>‹#›</a:t>
            </a:fld>
            <a:endParaRPr lang="en-GB"/>
          </a:p>
        </p:txBody>
      </p:sp>
    </p:spTree>
    <p:extLst>
      <p:ext uri="{BB962C8B-B14F-4D97-AF65-F5344CB8AC3E}">
        <p14:creationId xmlns:p14="http://schemas.microsoft.com/office/powerpoint/2010/main" val="17746047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4381" cy="339943"/>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5624700" y="0"/>
            <a:ext cx="4304381" cy="339943"/>
          </a:xfrm>
          <a:prstGeom prst="rect">
            <a:avLst/>
          </a:prstGeom>
        </p:spPr>
        <p:txBody>
          <a:bodyPr vert="horz" lIns="91440" tIns="45720" rIns="91440" bIns="45720" rtlCol="0"/>
          <a:lstStyle>
            <a:lvl1pPr algn="r">
              <a:defRPr sz="1200"/>
            </a:lvl1pPr>
          </a:lstStyle>
          <a:p>
            <a:fld id="{2935F46A-7F74-4D19-8314-B644C994CD9E}" type="datetimeFigureOut">
              <a:rPr lang="nl-NL" smtClean="0"/>
              <a:t>23-5-2013</a:t>
            </a:fld>
            <a:endParaRPr lang="nl-NL"/>
          </a:p>
        </p:txBody>
      </p:sp>
      <p:sp>
        <p:nvSpPr>
          <p:cNvPr id="4" name="Slide Image Placeholder 3"/>
          <p:cNvSpPr>
            <a:spLocks noGrp="1" noRot="1" noChangeAspect="1"/>
          </p:cNvSpPr>
          <p:nvPr>
            <p:ph type="sldImg" idx="2"/>
          </p:nvPr>
        </p:nvSpPr>
        <p:spPr>
          <a:xfrm>
            <a:off x="3267075" y="509588"/>
            <a:ext cx="3397250" cy="2547937"/>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993140" y="3227822"/>
            <a:ext cx="7945120" cy="305730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1" y="6453471"/>
            <a:ext cx="4304381" cy="339943"/>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5624700" y="6453471"/>
            <a:ext cx="4304381" cy="339943"/>
          </a:xfrm>
          <a:prstGeom prst="rect">
            <a:avLst/>
          </a:prstGeom>
        </p:spPr>
        <p:txBody>
          <a:bodyPr vert="horz" lIns="91440" tIns="45720" rIns="91440" bIns="45720" rtlCol="0" anchor="b"/>
          <a:lstStyle>
            <a:lvl1pPr algn="r">
              <a:defRPr sz="1200"/>
            </a:lvl1pPr>
          </a:lstStyle>
          <a:p>
            <a:fld id="{693121B8-C372-49B6-87FA-7B0BF3E4B2A9}" type="slidenum">
              <a:rPr lang="nl-NL" smtClean="0"/>
              <a:t>‹#›</a:t>
            </a:fld>
            <a:endParaRPr lang="nl-NL"/>
          </a:p>
        </p:txBody>
      </p:sp>
    </p:spTree>
    <p:extLst>
      <p:ext uri="{BB962C8B-B14F-4D97-AF65-F5344CB8AC3E}">
        <p14:creationId xmlns:p14="http://schemas.microsoft.com/office/powerpoint/2010/main" val="551599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p:cNvSpPr>
            <a:spLocks noChangeShapeType="1"/>
          </p:cNvSpPr>
          <p:nvPr/>
        </p:nvSpPr>
        <p:spPr bwMode="auto">
          <a:xfrm>
            <a:off x="1905000" y="1219200"/>
            <a:ext cx="0" cy="2057400"/>
          </a:xfrm>
          <a:prstGeom prst="line">
            <a:avLst/>
          </a:prstGeom>
          <a:noFill/>
          <a:ln w="349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nl-NL">
              <a:solidFill>
                <a:srgbClr val="000000"/>
              </a:solidFill>
            </a:endParaRPr>
          </a:p>
        </p:txBody>
      </p:sp>
      <p:sp>
        <p:nvSpPr>
          <p:cNvPr id="5" name="Oval 8"/>
          <p:cNvSpPr>
            <a:spLocks noChangeArrowheads="1"/>
          </p:cNvSpPr>
          <p:nvPr/>
        </p:nvSpPr>
        <p:spPr bwMode="auto">
          <a:xfrm>
            <a:off x="163513" y="2103438"/>
            <a:ext cx="347662" cy="347662"/>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nl-NL" sz="2400">
              <a:solidFill>
                <a:srgbClr val="000000"/>
              </a:solidFill>
              <a:latin typeface="Times New Roman" charset="0"/>
            </a:endParaRPr>
          </a:p>
        </p:txBody>
      </p:sp>
      <p:sp>
        <p:nvSpPr>
          <p:cNvPr id="6" name="Oval 9"/>
          <p:cNvSpPr>
            <a:spLocks noChangeArrowheads="1"/>
          </p:cNvSpPr>
          <p:nvPr/>
        </p:nvSpPr>
        <p:spPr bwMode="auto">
          <a:xfrm>
            <a:off x="739775" y="2105025"/>
            <a:ext cx="349250" cy="34766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nl-NL" sz="2400">
              <a:solidFill>
                <a:srgbClr val="000000"/>
              </a:solidFill>
              <a:latin typeface="Times New Roman" charset="0"/>
            </a:endParaRPr>
          </a:p>
        </p:txBody>
      </p:sp>
      <p:sp>
        <p:nvSpPr>
          <p:cNvPr id="7" name="Oval 10"/>
          <p:cNvSpPr>
            <a:spLocks noChangeArrowheads="1"/>
          </p:cNvSpPr>
          <p:nvPr/>
        </p:nvSpPr>
        <p:spPr bwMode="auto">
          <a:xfrm>
            <a:off x="1317625" y="2105025"/>
            <a:ext cx="347663" cy="34766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nl-NL" sz="2400">
              <a:solidFill>
                <a:srgbClr val="000000"/>
              </a:solidFill>
              <a:latin typeface="Times New Roman" charset="0"/>
            </a:endParaRPr>
          </a:p>
        </p:txBody>
      </p:sp>
      <p:sp>
        <p:nvSpPr>
          <p:cNvPr id="123906" name="Rectangle 2"/>
          <p:cNvSpPr>
            <a:spLocks noGrp="1" noChangeArrowheads="1"/>
          </p:cNvSpPr>
          <p:nvPr>
            <p:ph type="ctrTitle"/>
          </p:nvPr>
        </p:nvSpPr>
        <p:spPr>
          <a:xfrm>
            <a:off x="2133600" y="1371600"/>
            <a:ext cx="6477000" cy="1752600"/>
          </a:xfrm>
        </p:spPr>
        <p:txBody>
          <a:bodyPr/>
          <a:lstStyle>
            <a:lvl1pPr>
              <a:defRPr sz="5400"/>
            </a:lvl1pPr>
          </a:lstStyle>
          <a:p>
            <a:pPr lvl="0"/>
            <a:r>
              <a:rPr lang="en-US" noProof="0" smtClean="0"/>
              <a:t>Click to edit Master title style</a:t>
            </a:r>
          </a:p>
        </p:txBody>
      </p:sp>
      <p:sp>
        <p:nvSpPr>
          <p:cNvPr id="123907" name="Rectangle 3"/>
          <p:cNvSpPr>
            <a:spLocks noGrp="1" noChangeArrowheads="1"/>
          </p:cNvSpPr>
          <p:nvPr>
            <p:ph type="subTitle" idx="1"/>
          </p:nvPr>
        </p:nvSpPr>
        <p:spPr>
          <a:xfrm>
            <a:off x="2133600" y="3733800"/>
            <a:ext cx="6477000" cy="1981200"/>
          </a:xfrm>
        </p:spPr>
        <p:txBody>
          <a:bodyPr/>
          <a:lstStyle>
            <a:lvl1pPr marL="0" indent="0">
              <a:buFont typeface="Wingdings" pitchFamily="2" charset="2"/>
              <a:buNone/>
              <a:defRPr/>
            </a:lvl1pPr>
          </a:lstStyle>
          <a:p>
            <a:pPr lvl="0"/>
            <a:r>
              <a:rPr lang="en-US" noProof="0" smtClean="0"/>
              <a:t>Click to edit Master subtitle style</a:t>
            </a:r>
          </a:p>
        </p:txBody>
      </p:sp>
      <p:sp>
        <p:nvSpPr>
          <p:cNvPr id="8" name="Rectangle 4"/>
          <p:cNvSpPr>
            <a:spLocks noGrp="1" noChangeArrowheads="1"/>
          </p:cNvSpPr>
          <p:nvPr>
            <p:ph type="dt" sz="half" idx="10"/>
          </p:nvPr>
        </p:nvSpPr>
        <p:spPr>
          <a:xfrm>
            <a:off x="7086600" y="6248400"/>
            <a:ext cx="1524000" cy="457200"/>
          </a:xfrm>
        </p:spPr>
        <p:txBody>
          <a:bodyPr/>
          <a:lstStyle>
            <a:lvl1pPr>
              <a:defRPr/>
            </a:lvl1pPr>
          </a:lstStyle>
          <a:p>
            <a:pPr>
              <a:defRPr/>
            </a:pPr>
            <a:endParaRPr lang="en-US">
              <a:solidFill>
                <a:srgbClr val="000000"/>
              </a:solidFill>
            </a:endParaRPr>
          </a:p>
        </p:txBody>
      </p:sp>
      <p:sp>
        <p:nvSpPr>
          <p:cNvPr id="9" name="Rectangle 5"/>
          <p:cNvSpPr>
            <a:spLocks noGrp="1" noChangeArrowheads="1"/>
          </p:cNvSpPr>
          <p:nvPr>
            <p:ph type="ftr" sz="quarter" idx="11"/>
          </p:nvPr>
        </p:nvSpPr>
        <p:spPr>
          <a:xfrm>
            <a:off x="3810000" y="6248400"/>
            <a:ext cx="2895600" cy="457200"/>
          </a:xfrm>
        </p:spPr>
        <p:txBody>
          <a:bodyPr/>
          <a:lstStyle>
            <a:lvl1pPr>
              <a:defRPr/>
            </a:lvl1pPr>
          </a:lstStyle>
          <a:p>
            <a:pPr>
              <a:defRPr/>
            </a:pPr>
            <a:endParaRPr lang="en-US">
              <a:solidFill>
                <a:srgbClr val="000000"/>
              </a:solidFill>
            </a:endParaRPr>
          </a:p>
        </p:txBody>
      </p:sp>
      <p:sp>
        <p:nvSpPr>
          <p:cNvPr id="10" name="Rectangle 6"/>
          <p:cNvSpPr>
            <a:spLocks noGrp="1" noChangeArrowheads="1"/>
          </p:cNvSpPr>
          <p:nvPr>
            <p:ph type="sldNum" sz="quarter" idx="12"/>
          </p:nvPr>
        </p:nvSpPr>
        <p:spPr>
          <a:xfrm>
            <a:off x="2209800" y="6248400"/>
            <a:ext cx="1219200" cy="457200"/>
          </a:xfrm>
        </p:spPr>
        <p:txBody>
          <a:bodyPr/>
          <a:lstStyle>
            <a:lvl1pPr>
              <a:defRPr/>
            </a:lvl1pPr>
          </a:lstStyle>
          <a:p>
            <a:pPr>
              <a:defRPr/>
            </a:pPr>
            <a:fld id="{DA7A3118-F09D-48A3-8DDD-105FBBBDA3B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70058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EE33ED3-7329-4907-BDAB-946BA8045ED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15673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90500"/>
            <a:ext cx="1752600" cy="5829300"/>
          </a:xfrm>
        </p:spPr>
        <p:txBody>
          <a:bodyPr vert="eaVert"/>
          <a:lstStyle/>
          <a:p>
            <a:r>
              <a:rPr lang="en-US" smtClean="0"/>
              <a:t>Click to edit Master title style</a:t>
            </a:r>
            <a:endParaRPr lang="nl-NL"/>
          </a:p>
        </p:txBody>
      </p:sp>
      <p:sp>
        <p:nvSpPr>
          <p:cNvPr id="3" name="Vertical Text Placeholder 2"/>
          <p:cNvSpPr>
            <a:spLocks noGrp="1"/>
          </p:cNvSpPr>
          <p:nvPr>
            <p:ph type="body" orient="vert" idx="1"/>
          </p:nvPr>
        </p:nvSpPr>
        <p:spPr>
          <a:xfrm>
            <a:off x="1524000" y="190500"/>
            <a:ext cx="5105400" cy="5829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013D2AB-B433-433B-B681-58194D235EF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880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EA78CDC-31F1-4134-8797-26C807A9210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19545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N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33D7A8D-27B8-4F72-8D9E-8F3A7F733F5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5845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sz="half" idx="1"/>
          </p:nvPr>
        </p:nvSpPr>
        <p:spPr>
          <a:xfrm>
            <a:off x="15240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Content Placeholder 3"/>
          <p:cNvSpPr>
            <a:spLocks noGrp="1"/>
          </p:cNvSpPr>
          <p:nvPr>
            <p:ph sz="half" idx="2"/>
          </p:nvPr>
        </p:nvSpPr>
        <p:spPr>
          <a:xfrm>
            <a:off x="51054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77BF1D8-5C18-4166-A827-FCA2790CF6D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16367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nl-N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88CD84D5-D14D-4150-9C56-456160D4863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84858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243D7FD0-BFEA-4E72-A9BC-1EBAB0E0C1E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72405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E459092F-9D98-49B4-A228-FA34270C290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18672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N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98580A2-CACB-4963-AB52-B6E0C54EC77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1309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N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nl-NL"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7E4956B-C660-44CD-BF35-4B1769009F7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74486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0" y="190500"/>
            <a:ext cx="7010400" cy="152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524000" y="1905000"/>
            <a:ext cx="7010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2884" name="Rectangle 4"/>
          <p:cNvSpPr>
            <a:spLocks noGrp="1" noChangeArrowheads="1"/>
          </p:cNvSpPr>
          <p:nvPr>
            <p:ph type="dt" sz="half" idx="2"/>
          </p:nvPr>
        </p:nvSpPr>
        <p:spPr bwMode="auto">
          <a:xfrm>
            <a:off x="66294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pPr fontAlgn="base">
              <a:spcBef>
                <a:spcPct val="0"/>
              </a:spcBef>
              <a:spcAft>
                <a:spcPct val="0"/>
              </a:spcAft>
              <a:defRPr/>
            </a:pPr>
            <a:endParaRPr lang="en-US">
              <a:solidFill>
                <a:srgbClr val="000000"/>
              </a:solidFill>
            </a:endParaRPr>
          </a:p>
        </p:txBody>
      </p:sp>
      <p:sp>
        <p:nvSpPr>
          <p:cNvPr id="122885" name="Rectangle 5"/>
          <p:cNvSpPr>
            <a:spLocks noGrp="1" noChangeArrowheads="1"/>
          </p:cNvSpPr>
          <p:nvPr>
            <p:ph type="ftr" sz="quarter" idx="3"/>
          </p:nvPr>
        </p:nvSpPr>
        <p:spPr bwMode="auto">
          <a:xfrm>
            <a:off x="32766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pPr fontAlgn="base">
              <a:spcBef>
                <a:spcPct val="0"/>
              </a:spcBef>
              <a:spcAft>
                <a:spcPct val="0"/>
              </a:spcAft>
              <a:defRPr/>
            </a:pPr>
            <a:endParaRPr lang="en-US">
              <a:solidFill>
                <a:srgbClr val="000000"/>
              </a:solidFill>
            </a:endParaRPr>
          </a:p>
        </p:txBody>
      </p:sp>
      <p:sp>
        <p:nvSpPr>
          <p:cNvPr id="122886" name="Rectangle 6"/>
          <p:cNvSpPr>
            <a:spLocks noGrp="1" noChangeArrowheads="1"/>
          </p:cNvSpPr>
          <p:nvPr>
            <p:ph type="sldNum" sz="quarter" idx="4"/>
          </p:nvPr>
        </p:nvSpPr>
        <p:spPr bwMode="auto">
          <a:xfrm>
            <a:off x="1524000" y="62484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fontAlgn="base">
              <a:spcBef>
                <a:spcPct val="0"/>
              </a:spcBef>
              <a:spcAft>
                <a:spcPct val="0"/>
              </a:spcAft>
              <a:defRPr/>
            </a:pPr>
            <a:fld id="{0C83C59A-F308-4870-BC3C-B789FB1EE99B}" type="slidenum">
              <a:rPr lang="en-US">
                <a:solidFill>
                  <a:srgbClr val="000000"/>
                </a:solidFill>
              </a:rPr>
              <a:pPr fontAlgn="base">
                <a:spcBef>
                  <a:spcPct val="0"/>
                </a:spcBef>
                <a:spcAft>
                  <a:spcPct val="0"/>
                </a:spcAft>
                <a:defRPr/>
              </a:pPr>
              <a:t>‹#›</a:t>
            </a:fld>
            <a:endParaRPr lang="en-US">
              <a:solidFill>
                <a:srgbClr val="000000"/>
              </a:solidFill>
            </a:endParaRPr>
          </a:p>
        </p:txBody>
      </p:sp>
      <p:sp>
        <p:nvSpPr>
          <p:cNvPr id="1031" name="Line 7"/>
          <p:cNvSpPr>
            <a:spLocks noChangeShapeType="1"/>
          </p:cNvSpPr>
          <p:nvPr/>
        </p:nvSpPr>
        <p:spPr bwMode="auto">
          <a:xfrm flipV="1">
            <a:off x="1371600" y="304800"/>
            <a:ext cx="0" cy="129540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nl-NL">
              <a:solidFill>
                <a:srgbClr val="000000"/>
              </a:solidFill>
            </a:endParaRPr>
          </a:p>
        </p:txBody>
      </p:sp>
      <p:sp>
        <p:nvSpPr>
          <p:cNvPr id="1032" name="Oval 8"/>
          <p:cNvSpPr>
            <a:spLocks noChangeArrowheads="1"/>
          </p:cNvSpPr>
          <p:nvPr/>
        </p:nvSpPr>
        <p:spPr bwMode="auto">
          <a:xfrm>
            <a:off x="152400" y="838200"/>
            <a:ext cx="228600" cy="2286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nl-NL" sz="2400">
              <a:solidFill>
                <a:srgbClr val="000000"/>
              </a:solidFill>
              <a:latin typeface="Times New Roman" charset="0"/>
            </a:endParaRPr>
          </a:p>
        </p:txBody>
      </p:sp>
      <p:sp>
        <p:nvSpPr>
          <p:cNvPr id="1033" name="Oval 9"/>
          <p:cNvSpPr>
            <a:spLocks noChangeArrowheads="1"/>
          </p:cNvSpPr>
          <p:nvPr/>
        </p:nvSpPr>
        <p:spPr bwMode="auto">
          <a:xfrm>
            <a:off x="539750" y="838200"/>
            <a:ext cx="228600" cy="22860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nl-NL" sz="2400">
              <a:solidFill>
                <a:srgbClr val="000000"/>
              </a:solidFill>
              <a:latin typeface="Times New Roman" charset="0"/>
            </a:endParaRPr>
          </a:p>
        </p:txBody>
      </p:sp>
      <p:sp>
        <p:nvSpPr>
          <p:cNvPr id="1034" name="Oval 10"/>
          <p:cNvSpPr>
            <a:spLocks noChangeArrowheads="1"/>
          </p:cNvSpPr>
          <p:nvPr/>
        </p:nvSpPr>
        <p:spPr bwMode="auto">
          <a:xfrm>
            <a:off x="927100" y="838200"/>
            <a:ext cx="228600" cy="22860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nl-NL" sz="2400">
              <a:solidFill>
                <a:srgbClr val="000000"/>
              </a:solidFill>
              <a:latin typeface="Times New Roman" charset="0"/>
            </a:endParaRPr>
          </a:p>
        </p:txBody>
      </p:sp>
    </p:spTree>
    <p:extLst>
      <p:ext uri="{BB962C8B-B14F-4D97-AF65-F5344CB8AC3E}">
        <p14:creationId xmlns:p14="http://schemas.microsoft.com/office/powerpoint/2010/main" val="6142351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Arial" charset="0"/>
        </a:defRPr>
      </a:lvl2pPr>
      <a:lvl3pPr algn="l" rtl="0" eaLnBrk="0" fontAlgn="base" hangingPunct="0">
        <a:spcBef>
          <a:spcPct val="0"/>
        </a:spcBef>
        <a:spcAft>
          <a:spcPct val="0"/>
        </a:spcAft>
        <a:defRPr sz="4200">
          <a:solidFill>
            <a:schemeClr val="tx2"/>
          </a:solidFill>
          <a:latin typeface="Arial" charset="0"/>
        </a:defRPr>
      </a:lvl3pPr>
      <a:lvl4pPr algn="l" rtl="0" eaLnBrk="0" fontAlgn="base" hangingPunct="0">
        <a:spcBef>
          <a:spcPct val="0"/>
        </a:spcBef>
        <a:spcAft>
          <a:spcPct val="0"/>
        </a:spcAft>
        <a:defRPr sz="4200">
          <a:solidFill>
            <a:schemeClr val="tx2"/>
          </a:solidFill>
          <a:latin typeface="Arial" charset="0"/>
        </a:defRPr>
      </a:lvl4pPr>
      <a:lvl5pPr algn="l" rtl="0" eaLnBrk="0" fontAlgn="base" hangingPunct="0">
        <a:spcBef>
          <a:spcPct val="0"/>
        </a:spcBef>
        <a:spcAft>
          <a:spcPct val="0"/>
        </a:spcAft>
        <a:defRPr sz="4200">
          <a:solidFill>
            <a:schemeClr val="tx2"/>
          </a:solidFill>
          <a:latin typeface="Arial" charset="0"/>
        </a:defRPr>
      </a:lvl5pPr>
      <a:lvl6pPr marL="457200" algn="l" rtl="0" fontAlgn="base">
        <a:spcBef>
          <a:spcPct val="0"/>
        </a:spcBef>
        <a:spcAft>
          <a:spcPct val="0"/>
        </a:spcAft>
        <a:defRPr sz="4200">
          <a:solidFill>
            <a:schemeClr val="tx2"/>
          </a:solidFill>
          <a:latin typeface="Arial" charset="0"/>
        </a:defRPr>
      </a:lvl6pPr>
      <a:lvl7pPr marL="914400" algn="l" rtl="0" fontAlgn="base">
        <a:spcBef>
          <a:spcPct val="0"/>
        </a:spcBef>
        <a:spcAft>
          <a:spcPct val="0"/>
        </a:spcAft>
        <a:defRPr sz="4200">
          <a:solidFill>
            <a:schemeClr val="tx2"/>
          </a:solidFill>
          <a:latin typeface="Arial" charset="0"/>
        </a:defRPr>
      </a:lvl7pPr>
      <a:lvl8pPr marL="1371600" algn="l" rtl="0" fontAlgn="base">
        <a:spcBef>
          <a:spcPct val="0"/>
        </a:spcBef>
        <a:spcAft>
          <a:spcPct val="0"/>
        </a:spcAft>
        <a:defRPr sz="4200">
          <a:solidFill>
            <a:schemeClr val="tx2"/>
          </a:solidFill>
          <a:latin typeface="Arial" charset="0"/>
        </a:defRPr>
      </a:lvl8pPr>
      <a:lvl9pPr marL="1828800" algn="l" rtl="0" fontAlgn="base">
        <a:spcBef>
          <a:spcPct val="0"/>
        </a:spcBef>
        <a:spcAft>
          <a:spcPct val="0"/>
        </a:spcAft>
        <a:defRPr sz="42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SzPct val="70000"/>
        <a:buFont typeface="Wingdings"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l"/>
        <a:defRPr sz="2800">
          <a:solidFill>
            <a:schemeClr val="tx2"/>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2"/>
          </a:solidFill>
          <a:latin typeface="+mn-lt"/>
        </a:defRPr>
      </a:lvl3pPr>
      <a:lvl4pPr marL="1600200" indent="-228600" algn="l" rtl="0" eaLnBrk="0" fontAlgn="base" hangingPunct="0">
        <a:spcBef>
          <a:spcPct val="20000"/>
        </a:spcBef>
        <a:spcAft>
          <a:spcPct val="0"/>
        </a:spcAft>
        <a:buClr>
          <a:schemeClr val="tx1"/>
        </a:buClr>
        <a:buChar char="•"/>
        <a:defRPr sz="2000">
          <a:solidFill>
            <a:schemeClr val="tx2"/>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2"/>
          </a:solidFill>
          <a:latin typeface="+mn-lt"/>
        </a:defRPr>
      </a:lvl6pPr>
      <a:lvl7pPr marL="2971800" indent="-228600" algn="l" rtl="0" fontAlgn="base">
        <a:spcBef>
          <a:spcPct val="20000"/>
        </a:spcBef>
        <a:spcAft>
          <a:spcPct val="0"/>
        </a:spcAft>
        <a:buChar char="•"/>
        <a:defRPr sz="2000">
          <a:solidFill>
            <a:schemeClr val="tx2"/>
          </a:solidFill>
          <a:latin typeface="+mn-lt"/>
        </a:defRPr>
      </a:lvl7pPr>
      <a:lvl8pPr marL="3429000" indent="-228600" algn="l" rtl="0" fontAlgn="base">
        <a:spcBef>
          <a:spcPct val="20000"/>
        </a:spcBef>
        <a:spcAft>
          <a:spcPct val="0"/>
        </a:spcAft>
        <a:buChar char="•"/>
        <a:defRPr sz="2000">
          <a:solidFill>
            <a:schemeClr val="tx2"/>
          </a:solidFill>
          <a:latin typeface="+mn-lt"/>
        </a:defRPr>
      </a:lvl8pPr>
      <a:lvl9pPr marL="3886200" indent="-228600" algn="l" rtl="0" fontAlgn="base">
        <a:spcBef>
          <a:spcPct val="20000"/>
        </a:spcBef>
        <a:spcAft>
          <a:spcPct val="0"/>
        </a:spcAft>
        <a:buChar char="•"/>
        <a:defRPr sz="2000">
          <a:solidFill>
            <a:schemeClr val="tx2"/>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victoria.ac.nz/lals/resources/academicwordlist/sublist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dcielts.com/ielts-writing/10-wayswriting-more-academic/"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eb2.uvcs.uvic.ca/elc/studyzone/570/pulp/hemp6.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z="4000" b="1" dirty="0" smtClean="0"/>
              <a:t>EAP3 – Week 11</a:t>
            </a:r>
            <a:endParaRPr lang="nl-NL" sz="4000" b="1" dirty="0" smtClean="0"/>
          </a:p>
        </p:txBody>
      </p:sp>
      <p:sp>
        <p:nvSpPr>
          <p:cNvPr id="3" name="Content Placeholder 2"/>
          <p:cNvSpPr>
            <a:spLocks noGrp="1"/>
          </p:cNvSpPr>
          <p:nvPr>
            <p:ph idx="1"/>
          </p:nvPr>
        </p:nvSpPr>
        <p:spPr/>
        <p:txBody>
          <a:bodyPr/>
          <a:lstStyle/>
          <a:p>
            <a:pPr marL="0" indent="0">
              <a:buFont typeface="Wingdings" pitchFamily="2" charset="2"/>
              <a:buNone/>
              <a:defRPr/>
            </a:pPr>
            <a:r>
              <a:rPr lang="en-US" sz="2800" dirty="0" smtClean="0"/>
              <a:t>Formal-informal verbs</a:t>
            </a:r>
          </a:p>
          <a:p>
            <a:pPr marL="0" indent="0">
              <a:buFont typeface="Wingdings" pitchFamily="2" charset="2"/>
              <a:buNone/>
              <a:defRPr/>
            </a:pPr>
            <a:r>
              <a:rPr lang="en-US" sz="2800" dirty="0" smtClean="0"/>
              <a:t>Academic writing</a:t>
            </a:r>
          </a:p>
          <a:p>
            <a:pPr marL="0" indent="0">
              <a:buFont typeface="Wingdings" pitchFamily="2" charset="2"/>
              <a:buNone/>
              <a:defRPr/>
            </a:pPr>
            <a:r>
              <a:rPr lang="en-US" sz="2800" dirty="0" smtClean="0"/>
              <a:t>Linking </a:t>
            </a:r>
            <a:r>
              <a:rPr lang="en-US" sz="2800" dirty="0" smtClean="0"/>
              <a:t>words of cause and effect and time</a:t>
            </a:r>
          </a:p>
          <a:p>
            <a:pPr marL="0" indent="0">
              <a:buFont typeface="Wingdings" pitchFamily="2" charset="2"/>
              <a:buNone/>
              <a:defRPr/>
            </a:pPr>
            <a:endParaRPr lang="nl-NL" sz="2800" dirty="0" smtClean="0"/>
          </a:p>
        </p:txBody>
      </p:sp>
    </p:spTree>
    <p:extLst>
      <p:ext uri="{BB962C8B-B14F-4D97-AF65-F5344CB8AC3E}">
        <p14:creationId xmlns:p14="http://schemas.microsoft.com/office/powerpoint/2010/main" val="3488870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nl-NL" sz="4000" smtClean="0"/>
              <a:t>Longer, more complex sentences</a:t>
            </a:r>
          </a:p>
        </p:txBody>
      </p:sp>
      <p:sp>
        <p:nvSpPr>
          <p:cNvPr id="12291" name="Rectangle 3"/>
          <p:cNvSpPr>
            <a:spLocks noGrp="1" noChangeArrowheads="1"/>
          </p:cNvSpPr>
          <p:nvPr>
            <p:ph type="body" idx="1"/>
          </p:nvPr>
        </p:nvSpPr>
        <p:spPr/>
        <p:txBody>
          <a:bodyPr/>
          <a:lstStyle/>
          <a:p>
            <a:pPr eaLnBrk="1" hangingPunct="1"/>
            <a:r>
              <a:rPr lang="nl-NL" sz="2800" smtClean="0"/>
              <a:t>The historian said: ‘Hasan-e-Sabbah trained his assassins to kill his religious and political enemies’.</a:t>
            </a:r>
          </a:p>
          <a:p>
            <a:pPr eaLnBrk="1" hangingPunct="1"/>
            <a:endParaRPr lang="nl-NL" sz="2800" smtClean="0"/>
          </a:p>
          <a:p>
            <a:pPr eaLnBrk="1" hangingPunct="1"/>
            <a:r>
              <a:rPr lang="nl-NL" sz="2800" smtClean="0"/>
              <a:t>According to the historian, the members of the medieval persian Sect of the assassins were trained by their founder and leader, Hasan-e-Sabbah, to eliminate those who were religiously and politically opposed to him.</a:t>
            </a:r>
          </a:p>
          <a:p>
            <a:pPr eaLnBrk="1" hangingPunct="1">
              <a:buFontTx/>
              <a:buNone/>
            </a:pPr>
            <a:endParaRPr lang="nl-NL" sz="2800" smtClean="0"/>
          </a:p>
        </p:txBody>
      </p:sp>
    </p:spTree>
    <p:extLst>
      <p:ext uri="{BB962C8B-B14F-4D97-AF65-F5344CB8AC3E}">
        <p14:creationId xmlns:p14="http://schemas.microsoft.com/office/powerpoint/2010/main" val="7137726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nl-NL" sz="4000" smtClean="0"/>
              <a:t>Avoid the use of personal pronouns</a:t>
            </a:r>
          </a:p>
        </p:txBody>
      </p:sp>
      <p:sp>
        <p:nvSpPr>
          <p:cNvPr id="13315" name="Rectangle 3"/>
          <p:cNvSpPr>
            <a:spLocks noGrp="1" noChangeArrowheads="1"/>
          </p:cNvSpPr>
          <p:nvPr>
            <p:ph type="body" idx="1"/>
          </p:nvPr>
        </p:nvSpPr>
        <p:spPr/>
        <p:txBody>
          <a:bodyPr/>
          <a:lstStyle/>
          <a:p>
            <a:pPr eaLnBrk="1" hangingPunct="1">
              <a:buFontTx/>
              <a:buNone/>
            </a:pPr>
            <a:r>
              <a:rPr lang="nl-NL" dirty="0" smtClean="0"/>
              <a:t>These </a:t>
            </a:r>
            <a:r>
              <a:rPr lang="nl-NL" dirty="0" err="1" smtClean="0"/>
              <a:t>include</a:t>
            </a:r>
            <a:r>
              <a:rPr lang="nl-NL" dirty="0" smtClean="0"/>
              <a:t> “I, </a:t>
            </a:r>
            <a:r>
              <a:rPr lang="nl-NL" dirty="0" err="1" smtClean="0"/>
              <a:t>you</a:t>
            </a:r>
            <a:r>
              <a:rPr lang="nl-NL" dirty="0" smtClean="0"/>
              <a:t> or we”</a:t>
            </a:r>
          </a:p>
          <a:p>
            <a:pPr eaLnBrk="1" hangingPunct="1">
              <a:buFontTx/>
              <a:buNone/>
            </a:pPr>
            <a:endParaRPr lang="nl-NL" dirty="0" smtClean="0"/>
          </a:p>
          <a:p>
            <a:pPr eaLnBrk="1" hangingPunct="1"/>
            <a:r>
              <a:rPr lang="nl-NL" dirty="0" err="1" smtClean="0"/>
              <a:t>Informal</a:t>
            </a:r>
            <a:r>
              <a:rPr lang="nl-NL" dirty="0" smtClean="0"/>
              <a:t>: </a:t>
            </a:r>
            <a:r>
              <a:rPr lang="nl-NL" dirty="0" err="1" smtClean="0"/>
              <a:t>You</a:t>
            </a:r>
            <a:r>
              <a:rPr lang="nl-NL" dirty="0" smtClean="0"/>
              <a:t> </a:t>
            </a:r>
            <a:r>
              <a:rPr lang="nl-NL" dirty="0" err="1" smtClean="0"/>
              <a:t>will</a:t>
            </a:r>
            <a:r>
              <a:rPr lang="nl-NL" dirty="0" smtClean="0"/>
              <a:t> </a:t>
            </a:r>
            <a:r>
              <a:rPr lang="nl-NL" dirty="0" err="1" smtClean="0"/>
              <a:t>understand</a:t>
            </a:r>
            <a:r>
              <a:rPr lang="nl-NL" dirty="0" smtClean="0"/>
              <a:t> the </a:t>
            </a:r>
            <a:r>
              <a:rPr lang="nl-NL" dirty="0" err="1" smtClean="0"/>
              <a:t>importance</a:t>
            </a:r>
            <a:r>
              <a:rPr lang="nl-NL" dirty="0" smtClean="0"/>
              <a:t> of </a:t>
            </a:r>
            <a:r>
              <a:rPr lang="nl-NL" dirty="0" err="1" smtClean="0"/>
              <a:t>this</a:t>
            </a:r>
            <a:r>
              <a:rPr lang="nl-NL" dirty="0" smtClean="0"/>
              <a:t> </a:t>
            </a:r>
            <a:r>
              <a:rPr lang="nl-NL" dirty="0" err="1" smtClean="0"/>
              <a:t>development</a:t>
            </a:r>
            <a:r>
              <a:rPr lang="nl-NL" dirty="0" smtClean="0"/>
              <a:t> </a:t>
            </a:r>
            <a:r>
              <a:rPr lang="nl-NL" dirty="0" err="1" smtClean="0"/>
              <a:t>by</a:t>
            </a:r>
            <a:r>
              <a:rPr lang="nl-NL" dirty="0" smtClean="0"/>
              <a:t> </a:t>
            </a:r>
            <a:r>
              <a:rPr lang="nl-NL" dirty="0" err="1" smtClean="0"/>
              <a:t>now</a:t>
            </a:r>
            <a:endParaRPr lang="nl-NL" dirty="0" smtClean="0"/>
          </a:p>
          <a:p>
            <a:pPr eaLnBrk="1" hangingPunct="1"/>
            <a:endParaRPr lang="nl-NL" dirty="0" smtClean="0"/>
          </a:p>
          <a:p>
            <a:pPr eaLnBrk="1" hangingPunct="1"/>
            <a:r>
              <a:rPr lang="nl-NL" dirty="0" err="1" smtClean="0"/>
              <a:t>Formal</a:t>
            </a:r>
            <a:r>
              <a:rPr lang="nl-NL" dirty="0" smtClean="0"/>
              <a:t>: The </a:t>
            </a:r>
            <a:r>
              <a:rPr lang="nl-NL" dirty="0" err="1" smtClean="0"/>
              <a:t>importance</a:t>
            </a:r>
            <a:r>
              <a:rPr lang="nl-NL" dirty="0" smtClean="0"/>
              <a:t> of </a:t>
            </a:r>
            <a:r>
              <a:rPr lang="nl-NL" dirty="0" err="1" smtClean="0"/>
              <a:t>this</a:t>
            </a:r>
            <a:r>
              <a:rPr lang="nl-NL" dirty="0" smtClean="0"/>
              <a:t> </a:t>
            </a:r>
            <a:r>
              <a:rPr lang="nl-NL" dirty="0" err="1" smtClean="0"/>
              <a:t>development</a:t>
            </a:r>
            <a:r>
              <a:rPr lang="nl-NL" dirty="0" smtClean="0"/>
              <a:t> </a:t>
            </a:r>
            <a:r>
              <a:rPr lang="nl-NL" dirty="0" smtClean="0"/>
              <a:t>is </a:t>
            </a:r>
            <a:r>
              <a:rPr lang="nl-NL" dirty="0" err="1" smtClean="0"/>
              <a:t>clear</a:t>
            </a:r>
            <a:r>
              <a:rPr lang="nl-NL" dirty="0" smtClean="0"/>
              <a:t> </a:t>
            </a:r>
            <a:r>
              <a:rPr lang="nl-NL" dirty="0" err="1" smtClean="0"/>
              <a:t>by</a:t>
            </a:r>
            <a:r>
              <a:rPr lang="nl-NL" dirty="0" smtClean="0"/>
              <a:t> </a:t>
            </a:r>
            <a:r>
              <a:rPr lang="nl-NL" dirty="0" err="1" smtClean="0"/>
              <a:t>now</a:t>
            </a:r>
            <a:r>
              <a:rPr lang="nl-NL" dirty="0" smtClean="0"/>
              <a:t>.</a:t>
            </a:r>
          </a:p>
        </p:txBody>
      </p:sp>
    </p:spTree>
    <p:extLst>
      <p:ext uri="{BB962C8B-B14F-4D97-AF65-F5344CB8AC3E}">
        <p14:creationId xmlns:p14="http://schemas.microsoft.com/office/powerpoint/2010/main" val="175809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endParaRPr lang="en-US" smtClean="0"/>
          </a:p>
        </p:txBody>
      </p:sp>
      <p:sp>
        <p:nvSpPr>
          <p:cNvPr id="14339" name="Rectangle 3"/>
          <p:cNvSpPr>
            <a:spLocks noGrp="1" noChangeArrowheads="1"/>
          </p:cNvSpPr>
          <p:nvPr>
            <p:ph type="body" idx="1"/>
          </p:nvPr>
        </p:nvSpPr>
        <p:spPr/>
        <p:txBody>
          <a:bodyPr/>
          <a:lstStyle/>
          <a:p>
            <a:pPr eaLnBrk="1" hangingPunct="1"/>
            <a:endParaRPr lang="nl-NL" smtClean="0"/>
          </a:p>
          <a:p>
            <a:pPr eaLnBrk="1" hangingPunct="1"/>
            <a:r>
              <a:rPr lang="nl-NL" smtClean="0"/>
              <a:t>Informal: I will explain the concept at work</a:t>
            </a:r>
          </a:p>
          <a:p>
            <a:pPr eaLnBrk="1" hangingPunct="1"/>
            <a:endParaRPr lang="nl-NL" smtClean="0"/>
          </a:p>
          <a:p>
            <a:pPr eaLnBrk="1" hangingPunct="1"/>
            <a:r>
              <a:rPr lang="nl-NL" smtClean="0"/>
              <a:t>Formal: The concept at work will be explained.</a:t>
            </a:r>
          </a:p>
        </p:txBody>
      </p:sp>
    </p:spTree>
    <p:extLst>
      <p:ext uri="{BB962C8B-B14F-4D97-AF65-F5344CB8AC3E}">
        <p14:creationId xmlns:p14="http://schemas.microsoft.com/office/powerpoint/2010/main" val="18784734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nl-NL" smtClean="0"/>
              <a:t>Use full forms		</a:t>
            </a:r>
          </a:p>
        </p:txBody>
      </p:sp>
      <p:sp>
        <p:nvSpPr>
          <p:cNvPr id="15363" name="Rectangle 3"/>
          <p:cNvSpPr>
            <a:spLocks noGrp="1" noChangeArrowheads="1"/>
          </p:cNvSpPr>
          <p:nvPr>
            <p:ph type="body" idx="1"/>
          </p:nvPr>
        </p:nvSpPr>
        <p:spPr/>
        <p:txBody>
          <a:bodyPr/>
          <a:lstStyle/>
          <a:p>
            <a:pPr eaLnBrk="1" hangingPunct="1">
              <a:lnSpc>
                <a:spcPct val="90000"/>
              </a:lnSpc>
            </a:pPr>
            <a:r>
              <a:rPr lang="nl-NL" sz="2400" smtClean="0"/>
              <a:t>Informal: </a:t>
            </a:r>
          </a:p>
          <a:p>
            <a:pPr eaLnBrk="1" hangingPunct="1">
              <a:lnSpc>
                <a:spcPct val="90000"/>
              </a:lnSpc>
            </a:pPr>
            <a:r>
              <a:rPr lang="nl-NL" sz="2400" smtClean="0"/>
              <a:t>Marlies said she hadn’t worked so hard for years. </a:t>
            </a:r>
          </a:p>
          <a:p>
            <a:pPr eaLnBrk="1" hangingPunct="1">
              <a:lnSpc>
                <a:spcPct val="90000"/>
              </a:lnSpc>
            </a:pPr>
            <a:r>
              <a:rPr lang="nl-NL" sz="2400" smtClean="0"/>
              <a:t>Geert-Jan: it isn’t that much work; you can’t expect to improve without some effort. Rome wasn’t built in a day you know.</a:t>
            </a:r>
          </a:p>
          <a:p>
            <a:pPr eaLnBrk="1" hangingPunct="1">
              <a:lnSpc>
                <a:spcPct val="90000"/>
              </a:lnSpc>
            </a:pPr>
            <a:endParaRPr lang="nl-NL" sz="2400" smtClean="0"/>
          </a:p>
          <a:p>
            <a:pPr eaLnBrk="1" hangingPunct="1">
              <a:lnSpc>
                <a:spcPct val="90000"/>
              </a:lnSpc>
            </a:pPr>
            <a:r>
              <a:rPr lang="nl-NL" sz="2400" smtClean="0"/>
              <a:t>Formal: </a:t>
            </a:r>
          </a:p>
          <a:p>
            <a:pPr eaLnBrk="1" hangingPunct="1">
              <a:lnSpc>
                <a:spcPct val="90000"/>
              </a:lnSpc>
            </a:pPr>
            <a:r>
              <a:rPr lang="nl-NL" sz="2400" smtClean="0"/>
              <a:t>Marlies said she had not worked so hard for years. </a:t>
            </a:r>
          </a:p>
          <a:p>
            <a:pPr eaLnBrk="1" hangingPunct="1">
              <a:lnSpc>
                <a:spcPct val="90000"/>
              </a:lnSpc>
            </a:pPr>
            <a:r>
              <a:rPr lang="nl-NL" sz="2400" smtClean="0"/>
              <a:t>Geert-Jan: it is not that much work; you cannot expect to improve without some effort. Rome was not built in a day you know.</a:t>
            </a:r>
          </a:p>
        </p:txBody>
      </p:sp>
    </p:spTree>
    <p:extLst>
      <p:ext uri="{BB962C8B-B14F-4D97-AF65-F5344CB8AC3E}">
        <p14:creationId xmlns:p14="http://schemas.microsoft.com/office/powerpoint/2010/main" val="30700999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nl-NL" sz="4000" smtClean="0"/>
              <a:t>Why we have different words for the same concept.</a:t>
            </a:r>
          </a:p>
        </p:txBody>
      </p:sp>
      <p:sp>
        <p:nvSpPr>
          <p:cNvPr id="16387" name="Rectangle 3"/>
          <p:cNvSpPr>
            <a:spLocks noGrp="1" noChangeArrowheads="1"/>
          </p:cNvSpPr>
          <p:nvPr>
            <p:ph type="body" idx="1"/>
          </p:nvPr>
        </p:nvSpPr>
        <p:spPr/>
        <p:txBody>
          <a:bodyPr/>
          <a:lstStyle/>
          <a:p>
            <a:pPr eaLnBrk="1" hangingPunct="1"/>
            <a:endParaRPr lang="en-US" smtClean="0"/>
          </a:p>
        </p:txBody>
      </p:sp>
      <p:pic>
        <p:nvPicPr>
          <p:cNvPr id="16388" name="Picture 5" descr="Harold_dead_bayeux_tapestry"/>
          <p:cNvPicPr>
            <a:picLocks noChangeAspect="1" noChangeArrowheads="1"/>
          </p:cNvPicPr>
          <p:nvPr/>
        </p:nvPicPr>
        <p:blipFill>
          <a:blip r:embed="rId2">
            <a:extLst>
              <a:ext uri="{28A0092B-C50C-407E-A947-70E740481C1C}">
                <a14:useLocalDpi xmlns:a14="http://schemas.microsoft.com/office/drawing/2010/main" val="0"/>
              </a:ext>
            </a:extLst>
          </a:blip>
          <a:srcRect r="-10663"/>
          <a:stretch>
            <a:fillRect/>
          </a:stretch>
        </p:blipFill>
        <p:spPr bwMode="auto">
          <a:xfrm>
            <a:off x="1547813" y="1628775"/>
            <a:ext cx="6408737"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15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nl-NL" smtClean="0"/>
              <a:t>Anglo-Saxon vs Latinate Verbs</a:t>
            </a:r>
          </a:p>
        </p:txBody>
      </p:sp>
      <p:sp>
        <p:nvSpPr>
          <p:cNvPr id="17411" name="Rectangle 3"/>
          <p:cNvSpPr>
            <a:spLocks noGrp="1" noChangeArrowheads="1"/>
          </p:cNvSpPr>
          <p:nvPr>
            <p:ph type="body" idx="1"/>
          </p:nvPr>
        </p:nvSpPr>
        <p:spPr/>
        <p:txBody>
          <a:bodyPr/>
          <a:lstStyle/>
          <a:p>
            <a:pPr eaLnBrk="1" hangingPunct="1">
              <a:lnSpc>
                <a:spcPct val="90000"/>
              </a:lnSpc>
            </a:pPr>
            <a:r>
              <a:rPr lang="nl-NL" smtClean="0"/>
              <a:t>Get there</a:t>
            </a:r>
          </a:p>
          <a:p>
            <a:pPr eaLnBrk="1" hangingPunct="1">
              <a:lnSpc>
                <a:spcPct val="90000"/>
              </a:lnSpc>
            </a:pPr>
            <a:r>
              <a:rPr lang="nl-NL" smtClean="0"/>
              <a:t>Build up</a:t>
            </a:r>
          </a:p>
          <a:p>
            <a:pPr eaLnBrk="1" hangingPunct="1">
              <a:lnSpc>
                <a:spcPct val="90000"/>
              </a:lnSpc>
            </a:pPr>
            <a:r>
              <a:rPr lang="nl-NL" smtClean="0"/>
              <a:t>Get rid of</a:t>
            </a:r>
          </a:p>
          <a:p>
            <a:pPr eaLnBrk="1" hangingPunct="1">
              <a:lnSpc>
                <a:spcPct val="90000"/>
              </a:lnSpc>
            </a:pPr>
            <a:r>
              <a:rPr lang="nl-NL" smtClean="0"/>
              <a:t>Look up to</a:t>
            </a:r>
          </a:p>
          <a:p>
            <a:pPr eaLnBrk="1" hangingPunct="1">
              <a:lnSpc>
                <a:spcPct val="90000"/>
              </a:lnSpc>
            </a:pPr>
            <a:r>
              <a:rPr lang="nl-NL" smtClean="0"/>
              <a:t>Do up</a:t>
            </a:r>
          </a:p>
          <a:p>
            <a:pPr eaLnBrk="1" hangingPunct="1">
              <a:lnSpc>
                <a:spcPct val="90000"/>
              </a:lnSpc>
            </a:pPr>
            <a:r>
              <a:rPr lang="nl-NL" smtClean="0"/>
              <a:t>Get back</a:t>
            </a:r>
          </a:p>
          <a:p>
            <a:pPr eaLnBrk="1" hangingPunct="1">
              <a:lnSpc>
                <a:spcPct val="90000"/>
              </a:lnSpc>
            </a:pPr>
            <a:r>
              <a:rPr lang="nl-NL" smtClean="0"/>
              <a:t>Build</a:t>
            </a:r>
          </a:p>
          <a:p>
            <a:pPr eaLnBrk="1" hangingPunct="1">
              <a:lnSpc>
                <a:spcPct val="90000"/>
              </a:lnSpc>
            </a:pPr>
            <a:r>
              <a:rPr lang="nl-NL" smtClean="0"/>
              <a:t>vanish</a:t>
            </a:r>
          </a:p>
        </p:txBody>
      </p:sp>
    </p:spTree>
    <p:extLst>
      <p:ext uri="{BB962C8B-B14F-4D97-AF65-F5344CB8AC3E}">
        <p14:creationId xmlns:p14="http://schemas.microsoft.com/office/powerpoint/2010/main" val="13846752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nl-NL" sz="4000" smtClean="0"/>
              <a:t>Anglo-Saxon vs Latinate Verbs</a:t>
            </a:r>
          </a:p>
        </p:txBody>
      </p:sp>
      <p:sp>
        <p:nvSpPr>
          <p:cNvPr id="18435" name="Rectangle 3"/>
          <p:cNvSpPr>
            <a:spLocks noGrp="1" noChangeArrowheads="1"/>
          </p:cNvSpPr>
          <p:nvPr>
            <p:ph type="body" idx="1"/>
          </p:nvPr>
        </p:nvSpPr>
        <p:spPr/>
        <p:txBody>
          <a:bodyPr/>
          <a:lstStyle/>
          <a:p>
            <a:pPr eaLnBrk="1" hangingPunct="1">
              <a:lnSpc>
                <a:spcPct val="90000"/>
              </a:lnSpc>
            </a:pPr>
            <a:r>
              <a:rPr lang="nl-NL" smtClean="0"/>
              <a:t>Get there		arrive</a:t>
            </a:r>
          </a:p>
          <a:p>
            <a:pPr eaLnBrk="1" hangingPunct="1">
              <a:lnSpc>
                <a:spcPct val="90000"/>
              </a:lnSpc>
            </a:pPr>
            <a:r>
              <a:rPr lang="nl-NL" smtClean="0"/>
              <a:t>Build up			accumulate</a:t>
            </a:r>
          </a:p>
          <a:p>
            <a:pPr eaLnBrk="1" hangingPunct="1">
              <a:lnSpc>
                <a:spcPct val="90000"/>
              </a:lnSpc>
            </a:pPr>
            <a:r>
              <a:rPr lang="nl-NL" smtClean="0"/>
              <a:t>Get rid of		eradicate</a:t>
            </a:r>
          </a:p>
          <a:p>
            <a:pPr eaLnBrk="1" hangingPunct="1">
              <a:lnSpc>
                <a:spcPct val="90000"/>
              </a:lnSpc>
            </a:pPr>
            <a:r>
              <a:rPr lang="nl-NL" smtClean="0"/>
              <a:t>Look up to		admire</a:t>
            </a:r>
          </a:p>
          <a:p>
            <a:pPr eaLnBrk="1" hangingPunct="1">
              <a:lnSpc>
                <a:spcPct val="90000"/>
              </a:lnSpc>
            </a:pPr>
            <a:r>
              <a:rPr lang="nl-NL" smtClean="0"/>
              <a:t>Do up			fasten</a:t>
            </a:r>
          </a:p>
          <a:p>
            <a:pPr eaLnBrk="1" hangingPunct="1">
              <a:lnSpc>
                <a:spcPct val="90000"/>
              </a:lnSpc>
            </a:pPr>
            <a:r>
              <a:rPr lang="nl-NL" smtClean="0"/>
              <a:t>Get back		reclaim/retrieve</a:t>
            </a:r>
          </a:p>
          <a:p>
            <a:pPr eaLnBrk="1" hangingPunct="1">
              <a:lnSpc>
                <a:spcPct val="90000"/>
              </a:lnSpc>
            </a:pPr>
            <a:r>
              <a:rPr lang="nl-NL" smtClean="0"/>
              <a:t>Build			construct</a:t>
            </a:r>
          </a:p>
          <a:p>
            <a:pPr eaLnBrk="1" hangingPunct="1">
              <a:lnSpc>
                <a:spcPct val="90000"/>
              </a:lnSpc>
            </a:pPr>
            <a:r>
              <a:rPr lang="nl-NL" smtClean="0"/>
              <a:t>Vanish			disappear</a:t>
            </a:r>
          </a:p>
          <a:p>
            <a:pPr eaLnBrk="1" hangingPunct="1">
              <a:lnSpc>
                <a:spcPct val="90000"/>
              </a:lnSpc>
            </a:pPr>
            <a:endParaRPr lang="nl-NL" smtClean="0"/>
          </a:p>
        </p:txBody>
      </p:sp>
    </p:spTree>
    <p:extLst>
      <p:ext uri="{BB962C8B-B14F-4D97-AF65-F5344CB8AC3E}">
        <p14:creationId xmlns:p14="http://schemas.microsoft.com/office/powerpoint/2010/main" val="11930549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nl-NL" smtClean="0"/>
              <a:t>Avoid run on sentences	</a:t>
            </a:r>
          </a:p>
        </p:txBody>
      </p:sp>
      <p:sp>
        <p:nvSpPr>
          <p:cNvPr id="19459" name="Rectangle 3"/>
          <p:cNvSpPr>
            <a:spLocks noGrp="1" noChangeArrowheads="1"/>
          </p:cNvSpPr>
          <p:nvPr>
            <p:ph type="body" idx="1"/>
          </p:nvPr>
        </p:nvSpPr>
        <p:spPr/>
        <p:txBody>
          <a:bodyPr/>
          <a:lstStyle/>
          <a:p>
            <a:pPr eaLnBrk="1" hangingPunct="1"/>
            <a:r>
              <a:rPr lang="nl-NL" dirty="0" err="1" smtClean="0"/>
              <a:t>Informal</a:t>
            </a:r>
            <a:r>
              <a:rPr lang="nl-NL" dirty="0" smtClean="0"/>
              <a:t>: The </a:t>
            </a:r>
            <a:r>
              <a:rPr lang="nl-NL" dirty="0" err="1" smtClean="0"/>
              <a:t>preferred</a:t>
            </a:r>
            <a:r>
              <a:rPr lang="nl-NL" dirty="0" smtClean="0"/>
              <a:t> approach </a:t>
            </a:r>
            <a:r>
              <a:rPr lang="nl-NL" dirty="0" err="1" smtClean="0"/>
              <a:t>entails</a:t>
            </a:r>
            <a:r>
              <a:rPr lang="nl-NL" dirty="0" smtClean="0"/>
              <a:t> </a:t>
            </a:r>
            <a:r>
              <a:rPr lang="nl-NL" dirty="0" err="1" smtClean="0"/>
              <a:t>higher</a:t>
            </a:r>
            <a:r>
              <a:rPr lang="nl-NL" dirty="0" smtClean="0"/>
              <a:t> </a:t>
            </a:r>
            <a:r>
              <a:rPr lang="nl-NL" dirty="0" err="1" smtClean="0"/>
              <a:t>costs</a:t>
            </a:r>
            <a:r>
              <a:rPr lang="nl-NL" dirty="0" smtClean="0"/>
              <a:t>, more manpower </a:t>
            </a:r>
            <a:r>
              <a:rPr lang="nl-NL" i="1" dirty="0" err="1" smtClean="0"/>
              <a:t>and</a:t>
            </a:r>
            <a:r>
              <a:rPr lang="nl-NL" i="1" dirty="0" smtClean="0"/>
              <a:t> </a:t>
            </a:r>
            <a:r>
              <a:rPr lang="nl-NL" i="1" dirty="0" err="1" smtClean="0"/>
              <a:t>so</a:t>
            </a:r>
            <a:r>
              <a:rPr lang="nl-NL" i="1" dirty="0" smtClean="0"/>
              <a:t> on/</a:t>
            </a:r>
            <a:r>
              <a:rPr lang="nl-NL" i="1" dirty="0" err="1" smtClean="0"/>
              <a:t>etc</a:t>
            </a:r>
            <a:r>
              <a:rPr lang="nl-NL" i="1" dirty="0" smtClean="0"/>
              <a:t>/ </a:t>
            </a:r>
            <a:r>
              <a:rPr lang="nl-NL" i="1" dirty="0" err="1" smtClean="0"/>
              <a:t>and</a:t>
            </a:r>
            <a:r>
              <a:rPr lang="nl-NL" i="1" dirty="0" smtClean="0"/>
              <a:t> </a:t>
            </a:r>
            <a:r>
              <a:rPr lang="nl-NL" i="1" dirty="0" err="1" smtClean="0"/>
              <a:t>so</a:t>
            </a:r>
            <a:r>
              <a:rPr lang="nl-NL" i="1" dirty="0" smtClean="0"/>
              <a:t> </a:t>
            </a:r>
            <a:r>
              <a:rPr lang="nl-NL" i="1" dirty="0" err="1" smtClean="0"/>
              <a:t>forth</a:t>
            </a:r>
            <a:endParaRPr lang="nl-NL" i="1" dirty="0" smtClean="0"/>
          </a:p>
          <a:p>
            <a:pPr eaLnBrk="1" hangingPunct="1">
              <a:buFontTx/>
              <a:buNone/>
            </a:pPr>
            <a:endParaRPr lang="nl-NL" i="1" dirty="0" smtClean="0"/>
          </a:p>
          <a:p>
            <a:pPr eaLnBrk="1" hangingPunct="1"/>
            <a:r>
              <a:rPr lang="nl-NL" dirty="0" err="1" smtClean="0"/>
              <a:t>Formal</a:t>
            </a:r>
            <a:r>
              <a:rPr lang="nl-NL" dirty="0" smtClean="0"/>
              <a:t>: </a:t>
            </a:r>
            <a:r>
              <a:rPr lang="nl-NL" dirty="0" err="1" smtClean="0"/>
              <a:t>Two</a:t>
            </a:r>
            <a:r>
              <a:rPr lang="nl-NL" dirty="0" smtClean="0"/>
              <a:t> </a:t>
            </a:r>
            <a:r>
              <a:rPr lang="nl-NL" dirty="0" err="1" smtClean="0"/>
              <a:t>outcomes</a:t>
            </a:r>
            <a:r>
              <a:rPr lang="nl-NL" dirty="0" smtClean="0"/>
              <a:t> of the </a:t>
            </a:r>
            <a:r>
              <a:rPr lang="nl-NL" dirty="0" err="1" smtClean="0"/>
              <a:t>preferred</a:t>
            </a:r>
            <a:r>
              <a:rPr lang="nl-NL" dirty="0" smtClean="0"/>
              <a:t> approach are </a:t>
            </a:r>
            <a:r>
              <a:rPr lang="nl-NL" dirty="0" err="1" smtClean="0"/>
              <a:t>higher</a:t>
            </a:r>
            <a:r>
              <a:rPr lang="nl-NL" dirty="0" smtClean="0"/>
              <a:t> </a:t>
            </a:r>
            <a:r>
              <a:rPr lang="nl-NL" dirty="0" err="1" smtClean="0"/>
              <a:t>costs</a:t>
            </a:r>
            <a:r>
              <a:rPr lang="nl-NL" dirty="0" smtClean="0"/>
              <a:t> </a:t>
            </a:r>
            <a:r>
              <a:rPr lang="nl-NL" dirty="0" err="1" smtClean="0"/>
              <a:t>and</a:t>
            </a:r>
            <a:r>
              <a:rPr lang="nl-NL" dirty="0" smtClean="0"/>
              <a:t> more manpower.</a:t>
            </a:r>
          </a:p>
          <a:p>
            <a:pPr eaLnBrk="1" hangingPunct="1"/>
            <a:endParaRPr lang="nl-NL" dirty="0" smtClean="0"/>
          </a:p>
        </p:txBody>
      </p:sp>
    </p:spTree>
    <p:extLst>
      <p:ext uri="{BB962C8B-B14F-4D97-AF65-F5344CB8AC3E}">
        <p14:creationId xmlns:p14="http://schemas.microsoft.com/office/powerpoint/2010/main" val="31498159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nl-NL" smtClean="0"/>
              <a:t>Use appropriate negative forms</a:t>
            </a:r>
          </a:p>
        </p:txBody>
      </p:sp>
      <p:sp>
        <p:nvSpPr>
          <p:cNvPr id="20483" name="Rectangle 3"/>
          <p:cNvSpPr>
            <a:spLocks noGrp="1" noChangeArrowheads="1"/>
          </p:cNvSpPr>
          <p:nvPr>
            <p:ph type="body" idx="1"/>
          </p:nvPr>
        </p:nvSpPr>
        <p:spPr/>
        <p:txBody>
          <a:bodyPr/>
          <a:lstStyle/>
          <a:p>
            <a:pPr eaLnBrk="1" hangingPunct="1">
              <a:lnSpc>
                <a:spcPct val="90000"/>
              </a:lnSpc>
            </a:pPr>
            <a:r>
              <a:rPr lang="nl-NL" dirty="0" smtClean="0"/>
              <a:t>I: We </a:t>
            </a:r>
            <a:r>
              <a:rPr lang="nl-NL" dirty="0" err="1" smtClean="0"/>
              <a:t>do</a:t>
            </a:r>
            <a:r>
              <a:rPr lang="nl-NL" i="1" dirty="0" err="1" smtClean="0"/>
              <a:t>n’t</a:t>
            </a:r>
            <a:r>
              <a:rPr lang="nl-NL" i="1" dirty="0" smtClean="0"/>
              <a:t> </a:t>
            </a:r>
            <a:r>
              <a:rPr lang="nl-NL" dirty="0" smtClean="0"/>
              <a:t>have </a:t>
            </a:r>
            <a:r>
              <a:rPr lang="nl-NL" i="1" dirty="0" err="1" smtClean="0"/>
              <a:t>any</a:t>
            </a:r>
            <a:r>
              <a:rPr lang="nl-NL" i="1" dirty="0" smtClean="0"/>
              <a:t> </a:t>
            </a:r>
            <a:r>
              <a:rPr lang="nl-NL" dirty="0" err="1" smtClean="0"/>
              <a:t>bananas</a:t>
            </a:r>
            <a:r>
              <a:rPr lang="nl-NL" dirty="0" smtClean="0"/>
              <a:t> (</a:t>
            </a:r>
            <a:r>
              <a:rPr lang="nl-NL" dirty="0" err="1" smtClean="0"/>
              <a:t>not</a:t>
            </a:r>
            <a:r>
              <a:rPr lang="nl-NL" dirty="0" smtClean="0"/>
              <a:t>…</a:t>
            </a:r>
            <a:r>
              <a:rPr lang="nl-NL" dirty="0" err="1" smtClean="0"/>
              <a:t>any</a:t>
            </a:r>
            <a:r>
              <a:rPr lang="nl-NL" dirty="0" smtClean="0"/>
              <a:t>)</a:t>
            </a:r>
          </a:p>
          <a:p>
            <a:pPr eaLnBrk="1" hangingPunct="1">
              <a:lnSpc>
                <a:spcPct val="90000"/>
              </a:lnSpc>
            </a:pPr>
            <a:r>
              <a:rPr lang="nl-NL" dirty="0" smtClean="0"/>
              <a:t>F: We have no </a:t>
            </a:r>
            <a:r>
              <a:rPr lang="nl-NL" dirty="0" err="1" smtClean="0"/>
              <a:t>bananas</a:t>
            </a:r>
            <a:endParaRPr lang="nl-NL" dirty="0" smtClean="0"/>
          </a:p>
          <a:p>
            <a:pPr eaLnBrk="1" hangingPunct="1">
              <a:lnSpc>
                <a:spcPct val="90000"/>
              </a:lnSpc>
            </a:pPr>
            <a:r>
              <a:rPr lang="nl-NL" dirty="0" smtClean="0"/>
              <a:t>(no)</a:t>
            </a:r>
          </a:p>
          <a:p>
            <a:pPr eaLnBrk="1" hangingPunct="1">
              <a:lnSpc>
                <a:spcPct val="90000"/>
              </a:lnSpc>
            </a:pPr>
            <a:r>
              <a:rPr lang="nl-NL" dirty="0" smtClean="0"/>
              <a:t>I: The </a:t>
            </a:r>
            <a:r>
              <a:rPr lang="nl-NL" dirty="0" err="1" smtClean="0"/>
              <a:t>results</a:t>
            </a:r>
            <a:r>
              <a:rPr lang="nl-NL" dirty="0" smtClean="0"/>
              <a:t> </a:t>
            </a:r>
            <a:r>
              <a:rPr lang="nl-NL" dirty="0" err="1" smtClean="0"/>
              <a:t>didn’t</a:t>
            </a:r>
            <a:r>
              <a:rPr lang="nl-NL" dirty="0" smtClean="0"/>
              <a:t> have </a:t>
            </a:r>
            <a:r>
              <a:rPr lang="nl-NL" dirty="0" err="1" smtClean="0"/>
              <a:t>much</a:t>
            </a:r>
            <a:r>
              <a:rPr lang="nl-NL" dirty="0" smtClean="0"/>
              <a:t> </a:t>
            </a:r>
            <a:r>
              <a:rPr lang="nl-NL" dirty="0" err="1" smtClean="0"/>
              <a:t>significance</a:t>
            </a:r>
            <a:r>
              <a:rPr lang="nl-NL" dirty="0" smtClean="0"/>
              <a:t>. (</a:t>
            </a:r>
            <a:r>
              <a:rPr lang="nl-NL" dirty="0" err="1" smtClean="0"/>
              <a:t>not</a:t>
            </a:r>
            <a:r>
              <a:rPr lang="nl-NL" dirty="0" smtClean="0"/>
              <a:t>…</a:t>
            </a:r>
            <a:r>
              <a:rPr lang="nl-NL" dirty="0" err="1" smtClean="0"/>
              <a:t>much</a:t>
            </a:r>
            <a:r>
              <a:rPr lang="nl-NL" dirty="0" smtClean="0"/>
              <a:t>)</a:t>
            </a:r>
          </a:p>
          <a:p>
            <a:pPr eaLnBrk="1" hangingPunct="1">
              <a:lnSpc>
                <a:spcPct val="90000"/>
              </a:lnSpc>
            </a:pPr>
            <a:r>
              <a:rPr lang="nl-NL" dirty="0" smtClean="0"/>
              <a:t>F: The </a:t>
            </a:r>
            <a:r>
              <a:rPr lang="nl-NL" dirty="0" err="1" smtClean="0"/>
              <a:t>results</a:t>
            </a:r>
            <a:r>
              <a:rPr lang="nl-NL" dirty="0" smtClean="0"/>
              <a:t> had </a:t>
            </a:r>
            <a:r>
              <a:rPr lang="nl-NL" dirty="0" err="1" smtClean="0"/>
              <a:t>little</a:t>
            </a:r>
            <a:r>
              <a:rPr lang="nl-NL" dirty="0" smtClean="0"/>
              <a:t> </a:t>
            </a:r>
            <a:r>
              <a:rPr lang="nl-NL" dirty="0" err="1" smtClean="0"/>
              <a:t>significance</a:t>
            </a:r>
            <a:r>
              <a:rPr lang="nl-NL" dirty="0" smtClean="0"/>
              <a:t> </a:t>
            </a:r>
            <a:r>
              <a:rPr lang="nl-NL" dirty="0" smtClean="0"/>
              <a:t>(</a:t>
            </a:r>
            <a:r>
              <a:rPr lang="nl-NL" dirty="0" err="1" smtClean="0"/>
              <a:t>little</a:t>
            </a:r>
            <a:r>
              <a:rPr lang="nl-NL" dirty="0" smtClean="0"/>
              <a:t>)</a:t>
            </a:r>
          </a:p>
          <a:p>
            <a:pPr eaLnBrk="1" hangingPunct="1">
              <a:lnSpc>
                <a:spcPct val="90000"/>
              </a:lnSpc>
              <a:buFontTx/>
              <a:buNone/>
            </a:pPr>
            <a:endParaRPr lang="nl-NL" dirty="0" smtClean="0"/>
          </a:p>
          <a:p>
            <a:pPr algn="ctr" eaLnBrk="1" hangingPunct="1">
              <a:lnSpc>
                <a:spcPct val="90000"/>
              </a:lnSpc>
              <a:buFontTx/>
              <a:buNone/>
            </a:pPr>
            <a:r>
              <a:rPr lang="nl-NL" dirty="0" err="1" smtClean="0"/>
              <a:t>Not</a:t>
            </a:r>
            <a:r>
              <a:rPr lang="nl-NL" dirty="0" smtClean="0"/>
              <a:t>…</a:t>
            </a:r>
            <a:r>
              <a:rPr lang="nl-NL" dirty="0" err="1" smtClean="0"/>
              <a:t>many</a:t>
            </a:r>
            <a:r>
              <a:rPr lang="nl-NL" dirty="0" smtClean="0"/>
              <a:t> 	=	few</a:t>
            </a:r>
          </a:p>
        </p:txBody>
      </p:sp>
    </p:spTree>
    <p:extLst>
      <p:ext uri="{BB962C8B-B14F-4D97-AF65-F5344CB8AC3E}">
        <p14:creationId xmlns:p14="http://schemas.microsoft.com/office/powerpoint/2010/main" val="3592544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Hedging</a:t>
            </a:r>
            <a:endParaRPr lang="en-GB" dirty="0"/>
          </a:p>
        </p:txBody>
      </p:sp>
      <p:sp>
        <p:nvSpPr>
          <p:cNvPr id="3" name="Content Placeholder 2"/>
          <p:cNvSpPr>
            <a:spLocks noGrp="1"/>
          </p:cNvSpPr>
          <p:nvPr>
            <p:ph idx="1"/>
          </p:nvPr>
        </p:nvSpPr>
        <p:spPr/>
        <p:txBody>
          <a:bodyPr/>
          <a:lstStyle/>
          <a:p>
            <a:r>
              <a:rPr lang="en-US" dirty="0" smtClean="0"/>
              <a:t>This has negative consequences</a:t>
            </a:r>
          </a:p>
          <a:p>
            <a:r>
              <a:rPr lang="en-US" dirty="0" smtClean="0"/>
              <a:t>This generally has negative consequences</a:t>
            </a:r>
            <a:endParaRPr lang="en-GB" dirty="0"/>
          </a:p>
        </p:txBody>
      </p:sp>
    </p:spTree>
    <p:extLst>
      <p:ext uri="{BB962C8B-B14F-4D97-AF65-F5344CB8AC3E}">
        <p14:creationId xmlns:p14="http://schemas.microsoft.com/office/powerpoint/2010/main" val="30699723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 5, p 130</a:t>
            </a:r>
            <a:br>
              <a:rPr lang="en-US" dirty="0" smtClean="0"/>
            </a:br>
            <a:r>
              <a:rPr lang="en-US" dirty="0" smtClean="0"/>
              <a:t>Formal and Informal verbs</a:t>
            </a:r>
            <a:endParaRPr lang="nl-NL" dirty="0"/>
          </a:p>
        </p:txBody>
      </p:sp>
      <p:sp>
        <p:nvSpPr>
          <p:cNvPr id="3" name="Content Placeholder 2"/>
          <p:cNvSpPr>
            <a:spLocks noGrp="1"/>
          </p:cNvSpPr>
          <p:nvPr>
            <p:ph idx="1"/>
          </p:nvPr>
        </p:nvSpPr>
        <p:spPr/>
        <p:txBody>
          <a:bodyPr/>
          <a:lstStyle/>
          <a:p>
            <a:pPr marL="0" indent="0">
              <a:buNone/>
            </a:pPr>
            <a:r>
              <a:rPr lang="en-US" dirty="0" smtClean="0"/>
              <a:t>2. Acquire</a:t>
            </a:r>
          </a:p>
          <a:p>
            <a:pPr marL="0" indent="0">
              <a:buNone/>
            </a:pPr>
            <a:r>
              <a:rPr lang="en-US" dirty="0" smtClean="0"/>
              <a:t>3. Create</a:t>
            </a:r>
          </a:p>
          <a:p>
            <a:pPr marL="0" indent="0">
              <a:buNone/>
            </a:pPr>
            <a:r>
              <a:rPr lang="en-US" dirty="0" smtClean="0"/>
              <a:t>4. Maintain</a:t>
            </a:r>
          </a:p>
          <a:p>
            <a:pPr marL="0" indent="0">
              <a:buNone/>
            </a:pPr>
            <a:r>
              <a:rPr lang="en-US" dirty="0" smtClean="0"/>
              <a:t>5. Derive; afforded</a:t>
            </a:r>
          </a:p>
          <a:p>
            <a:pPr marL="0" indent="0">
              <a:buNone/>
            </a:pPr>
            <a:r>
              <a:rPr lang="en-US" dirty="0" smtClean="0"/>
              <a:t>6. Form; sustain</a:t>
            </a:r>
            <a:endParaRPr lang="nl-NL" dirty="0"/>
          </a:p>
        </p:txBody>
      </p:sp>
    </p:spTree>
    <p:extLst>
      <p:ext uri="{BB962C8B-B14F-4D97-AF65-F5344CB8AC3E}">
        <p14:creationId xmlns:p14="http://schemas.microsoft.com/office/powerpoint/2010/main" val="32955314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Words from AWL list preferred</a:t>
            </a:r>
            <a:endParaRPr lang="en-GB" dirty="0"/>
          </a:p>
        </p:txBody>
      </p:sp>
      <p:sp>
        <p:nvSpPr>
          <p:cNvPr id="3" name="Content Placeholder 2"/>
          <p:cNvSpPr>
            <a:spLocks noGrp="1"/>
          </p:cNvSpPr>
          <p:nvPr>
            <p:ph idx="1"/>
          </p:nvPr>
        </p:nvSpPr>
        <p:spPr/>
        <p:txBody>
          <a:bodyPr/>
          <a:lstStyle/>
          <a:p>
            <a:pPr marL="0" indent="0">
              <a:buNone/>
            </a:pPr>
            <a:r>
              <a:rPr lang="en-GB" dirty="0" smtClean="0">
                <a:hlinkClick r:id="rId2"/>
              </a:rPr>
              <a:t>Academic Word List</a:t>
            </a:r>
            <a:endParaRPr lang="en-GB" dirty="0"/>
          </a:p>
        </p:txBody>
      </p:sp>
    </p:spTree>
    <p:extLst>
      <p:ext uri="{BB962C8B-B14F-4D97-AF65-F5344CB8AC3E}">
        <p14:creationId xmlns:p14="http://schemas.microsoft.com/office/powerpoint/2010/main" val="30324449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nl-NL" sz="4000" smtClean="0"/>
              <a:t>The six evil words, to be avoided at all costs in formal writing		</a:t>
            </a:r>
          </a:p>
        </p:txBody>
      </p:sp>
      <p:sp>
        <p:nvSpPr>
          <p:cNvPr id="21507" name="Rectangle 3"/>
          <p:cNvSpPr>
            <a:spLocks noGrp="1" noChangeArrowheads="1"/>
          </p:cNvSpPr>
          <p:nvPr>
            <p:ph type="body" idx="1"/>
          </p:nvPr>
        </p:nvSpPr>
        <p:spPr/>
        <p:txBody>
          <a:bodyPr/>
          <a:lstStyle/>
          <a:p>
            <a:pPr eaLnBrk="1" hangingPunct="1">
              <a:lnSpc>
                <a:spcPct val="80000"/>
              </a:lnSpc>
              <a:buFontTx/>
              <a:buNone/>
            </a:pPr>
            <a:endParaRPr lang="nl-NL" sz="2800" smtClean="0"/>
          </a:p>
          <a:p>
            <a:pPr eaLnBrk="1" hangingPunct="1">
              <a:lnSpc>
                <a:spcPct val="80000"/>
              </a:lnSpc>
            </a:pPr>
            <a:r>
              <a:rPr lang="nl-NL" sz="2800" smtClean="0"/>
              <a:t>Thing</a:t>
            </a:r>
          </a:p>
          <a:p>
            <a:pPr eaLnBrk="1" hangingPunct="1">
              <a:lnSpc>
                <a:spcPct val="80000"/>
              </a:lnSpc>
            </a:pPr>
            <a:r>
              <a:rPr lang="nl-NL" sz="2800" smtClean="0"/>
              <a:t>Bad</a:t>
            </a:r>
          </a:p>
          <a:p>
            <a:pPr eaLnBrk="1" hangingPunct="1">
              <a:lnSpc>
                <a:spcPct val="80000"/>
              </a:lnSpc>
            </a:pPr>
            <a:r>
              <a:rPr lang="nl-NL" sz="2800" smtClean="0"/>
              <a:t>Good</a:t>
            </a:r>
          </a:p>
          <a:p>
            <a:pPr eaLnBrk="1" hangingPunct="1">
              <a:lnSpc>
                <a:spcPct val="80000"/>
              </a:lnSpc>
            </a:pPr>
            <a:r>
              <a:rPr lang="nl-NL" sz="2800" smtClean="0"/>
              <a:t>Stuff</a:t>
            </a:r>
          </a:p>
          <a:p>
            <a:pPr eaLnBrk="1" hangingPunct="1">
              <a:lnSpc>
                <a:spcPct val="80000"/>
              </a:lnSpc>
            </a:pPr>
            <a:r>
              <a:rPr lang="nl-NL" sz="2800" smtClean="0"/>
              <a:t>Get*</a:t>
            </a:r>
          </a:p>
          <a:p>
            <a:pPr eaLnBrk="1" hangingPunct="1">
              <a:lnSpc>
                <a:spcPct val="80000"/>
              </a:lnSpc>
            </a:pPr>
            <a:r>
              <a:rPr lang="nl-NL" sz="2800" smtClean="0"/>
              <a:t>Do*</a:t>
            </a:r>
          </a:p>
          <a:p>
            <a:pPr eaLnBrk="1" hangingPunct="1">
              <a:lnSpc>
                <a:spcPct val="80000"/>
              </a:lnSpc>
            </a:pPr>
            <a:endParaRPr lang="nl-NL" sz="2800" smtClean="0"/>
          </a:p>
          <a:p>
            <a:pPr eaLnBrk="1" hangingPunct="1">
              <a:lnSpc>
                <a:spcPct val="80000"/>
              </a:lnSpc>
              <a:buFontTx/>
              <a:buNone/>
            </a:pPr>
            <a:r>
              <a:rPr lang="nl-NL" sz="2800" smtClean="0"/>
              <a:t>*If there is a more precise possiblity e.g. I got my results, I’ll do the tests.</a:t>
            </a:r>
          </a:p>
        </p:txBody>
      </p:sp>
    </p:spTree>
    <p:extLst>
      <p:ext uri="{BB962C8B-B14F-4D97-AF65-F5344CB8AC3E}">
        <p14:creationId xmlns:p14="http://schemas.microsoft.com/office/powerpoint/2010/main" val="14134717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Academic Writing</a:t>
            </a:r>
            <a:endParaRPr lang="nl-NL" dirty="0"/>
          </a:p>
        </p:txBody>
      </p:sp>
      <p:sp>
        <p:nvSpPr>
          <p:cNvPr id="3" name="Content Placeholder 2"/>
          <p:cNvSpPr>
            <a:spLocks noGrp="1"/>
          </p:cNvSpPr>
          <p:nvPr>
            <p:ph idx="1"/>
          </p:nvPr>
        </p:nvSpPr>
        <p:spPr/>
        <p:txBody>
          <a:bodyPr/>
          <a:lstStyle/>
          <a:p>
            <a:pPr marL="0" indent="0">
              <a:buNone/>
            </a:pPr>
            <a:r>
              <a:rPr lang="nl-NL" dirty="0" smtClean="0"/>
              <a:t>Ten </a:t>
            </a:r>
            <a:r>
              <a:rPr lang="nl-NL" dirty="0" err="1" smtClean="0"/>
              <a:t>ways</a:t>
            </a:r>
            <a:r>
              <a:rPr lang="nl-NL" dirty="0" smtClean="0"/>
              <a:t> </a:t>
            </a:r>
            <a:r>
              <a:rPr lang="nl-NL" dirty="0" err="1" smtClean="0"/>
              <a:t>to</a:t>
            </a:r>
            <a:r>
              <a:rPr lang="nl-NL" dirty="0" smtClean="0"/>
              <a:t> make </a:t>
            </a:r>
            <a:r>
              <a:rPr lang="nl-NL" dirty="0" err="1" smtClean="0"/>
              <a:t>your</a:t>
            </a:r>
            <a:r>
              <a:rPr lang="nl-NL" dirty="0" smtClean="0"/>
              <a:t> </a:t>
            </a:r>
            <a:r>
              <a:rPr lang="nl-NL" dirty="0" err="1" smtClean="0"/>
              <a:t>writing</a:t>
            </a:r>
            <a:r>
              <a:rPr lang="nl-NL" dirty="0" smtClean="0"/>
              <a:t> more </a:t>
            </a:r>
            <a:r>
              <a:rPr lang="nl-NL" dirty="0" err="1" smtClean="0"/>
              <a:t>academic</a:t>
            </a:r>
            <a:r>
              <a:rPr lang="nl-NL" dirty="0" smtClean="0"/>
              <a:t>:</a:t>
            </a:r>
          </a:p>
          <a:p>
            <a:pPr marL="0" indent="0">
              <a:buNone/>
            </a:pPr>
            <a:r>
              <a:rPr lang="nl-NL" dirty="0" smtClean="0">
                <a:hlinkClick r:id="rId2"/>
              </a:rPr>
              <a:t>http</a:t>
            </a:r>
            <a:r>
              <a:rPr lang="nl-NL" dirty="0">
                <a:hlinkClick r:id="rId2"/>
              </a:rPr>
              <a:t>://www.dcielts.com/ielts-writing/10-wayswriting-more-academic</a:t>
            </a:r>
            <a:r>
              <a:rPr lang="nl-NL" dirty="0" smtClean="0">
                <a:hlinkClick r:id="rId2"/>
              </a:rPr>
              <a:t>/</a:t>
            </a:r>
            <a:r>
              <a:rPr lang="nl-NL" dirty="0" smtClean="0"/>
              <a:t> </a:t>
            </a:r>
            <a:endParaRPr lang="nl-NL" dirty="0"/>
          </a:p>
        </p:txBody>
      </p:sp>
    </p:spTree>
    <p:extLst>
      <p:ext uri="{BB962C8B-B14F-4D97-AF65-F5344CB8AC3E}">
        <p14:creationId xmlns:p14="http://schemas.microsoft.com/office/powerpoint/2010/main" val="35206130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Academic Writing: exercise</a:t>
            </a:r>
            <a:endParaRPr lang="nl-NL" dirty="0"/>
          </a:p>
        </p:txBody>
      </p:sp>
      <p:sp>
        <p:nvSpPr>
          <p:cNvPr id="3" name="Content Placeholder 2"/>
          <p:cNvSpPr>
            <a:spLocks noGrp="1"/>
          </p:cNvSpPr>
          <p:nvPr>
            <p:ph idx="1"/>
          </p:nvPr>
        </p:nvSpPr>
        <p:spPr>
          <a:xfrm>
            <a:off x="1524000" y="1412776"/>
            <a:ext cx="7010400" cy="7056784"/>
          </a:xfrm>
        </p:spPr>
        <p:txBody>
          <a:bodyPr/>
          <a:lstStyle/>
          <a:p>
            <a:pPr marL="0" indent="0">
              <a:buNone/>
            </a:pPr>
            <a:r>
              <a:rPr lang="en-US" sz="1600" dirty="0" smtClean="0"/>
              <a:t>Make this text more formal by using academic language:</a:t>
            </a:r>
          </a:p>
          <a:p>
            <a:r>
              <a:rPr lang="en-US" sz="1400" dirty="0"/>
              <a:t>In the modern world, we often don’t rely on food that has been grown locally, but we have got used  to buying food from all over the world. While this trend is good for consumers, I think that overall transporting food over long distances is not a good thing.</a:t>
            </a:r>
          </a:p>
          <a:p>
            <a:r>
              <a:rPr lang="en-US" sz="1400" dirty="0"/>
              <a:t>The biggest argument against importing food is environmental. We know that transport and the use of fossil fuels is the biggest cause of global warming and climate change. This means that if we want to lead a greener lifestyle, we should try not to use transport so much and this includes transporting of foodstuffs when we don’t have to.</a:t>
            </a:r>
          </a:p>
          <a:p>
            <a:r>
              <a:rPr lang="en-US" sz="1400" dirty="0"/>
              <a:t>Another point is that transporting food is bad for local farmers and traditional ways of life. This is because farmers and smallholders cannot compete in price with the supermarkets that import cheap, and often low-quality, produce from abroad. This is not just a problem for local farmers who will go out of business, it also weakens traditional communities that  need those farms for employment and trade</a:t>
            </a:r>
            <a:r>
              <a:rPr lang="en-US" sz="1400" dirty="0" smtClean="0"/>
              <a:t>.</a:t>
            </a:r>
          </a:p>
          <a:p>
            <a:r>
              <a:rPr lang="en-US" sz="1400" dirty="0"/>
              <a:t>We should also think how food that has travelled across the world is not as good for you as locally grown, fresh produce. This is because if food travels a lot of miles before it reaches the consumer, it won’t be very fresh and experts say that fresh food is better for you. So, in my opinion, supermarkets and other stores shouldn’t transport food from other countries.</a:t>
            </a:r>
          </a:p>
          <a:p>
            <a:r>
              <a:rPr lang="en-US" sz="1400" dirty="0"/>
              <a:t>In conclusion, I think that the trend for transporting food over long distances is wrong because it is not good for the environment, it is bad for local communities and means consumers eat less healthily.</a:t>
            </a:r>
          </a:p>
          <a:p>
            <a:r>
              <a:rPr lang="en-US" sz="1400" dirty="0"/>
              <a:t/>
            </a:r>
            <a:br>
              <a:rPr lang="en-US" sz="1400" dirty="0"/>
            </a:br>
            <a:r>
              <a:rPr lang="en-US" sz="1600" dirty="0"/>
              <a:t/>
            </a:r>
            <a:br>
              <a:rPr lang="en-US" sz="1600" dirty="0"/>
            </a:br>
            <a:r>
              <a:rPr lang="en-US" sz="1600" dirty="0"/>
              <a:t/>
            </a:r>
            <a:br>
              <a:rPr lang="en-US" sz="1600" dirty="0"/>
            </a:br>
            <a:r>
              <a:rPr lang="en-US" sz="1600" dirty="0"/>
              <a:t/>
            </a:r>
            <a:br>
              <a:rPr lang="en-US" sz="1600" dirty="0"/>
            </a:br>
            <a:r>
              <a:rPr lang="en-US" sz="1600" dirty="0"/>
              <a:t/>
            </a:r>
            <a:br>
              <a:rPr lang="en-US" sz="1600" dirty="0"/>
            </a:br>
            <a:endParaRPr lang="nl-NL" sz="1600" dirty="0"/>
          </a:p>
        </p:txBody>
      </p:sp>
    </p:spTree>
    <p:extLst>
      <p:ext uri="{BB962C8B-B14F-4D97-AF65-F5344CB8AC3E}">
        <p14:creationId xmlns:p14="http://schemas.microsoft.com/office/powerpoint/2010/main" val="17323296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Paragraph 1</a:t>
            </a:r>
            <a:endParaRPr lang="nl-NL" dirty="0"/>
          </a:p>
        </p:txBody>
      </p:sp>
      <p:sp>
        <p:nvSpPr>
          <p:cNvPr id="3" name="Content Placeholder 2"/>
          <p:cNvSpPr>
            <a:spLocks noGrp="1"/>
          </p:cNvSpPr>
          <p:nvPr>
            <p:ph idx="1"/>
          </p:nvPr>
        </p:nvSpPr>
        <p:spPr>
          <a:xfrm>
            <a:off x="539552" y="1905000"/>
            <a:ext cx="7994848" cy="4620344"/>
          </a:xfrm>
        </p:spPr>
        <p:txBody>
          <a:bodyPr/>
          <a:lstStyle/>
          <a:p>
            <a:r>
              <a:rPr lang="en-GB" dirty="0" smtClean="0"/>
              <a:t>In the modern world, people often do not rely on food that has been produced locally, but have got used to imported foods. While this is a positive trend for consumers, the transporting of food over long distances has many disadvantages. </a:t>
            </a:r>
            <a:endParaRPr lang="nl-NL" dirty="0"/>
          </a:p>
        </p:txBody>
      </p:sp>
    </p:spTree>
    <p:extLst>
      <p:ext uri="{BB962C8B-B14F-4D97-AF65-F5344CB8AC3E}">
        <p14:creationId xmlns:p14="http://schemas.microsoft.com/office/powerpoint/2010/main" val="6178081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Paragraph 2</a:t>
            </a:r>
            <a:endParaRPr lang="nl-NL" dirty="0"/>
          </a:p>
        </p:txBody>
      </p:sp>
      <p:sp>
        <p:nvSpPr>
          <p:cNvPr id="3" name="Content Placeholder 2"/>
          <p:cNvSpPr>
            <a:spLocks noGrp="1"/>
          </p:cNvSpPr>
          <p:nvPr>
            <p:ph idx="1"/>
          </p:nvPr>
        </p:nvSpPr>
        <p:spPr>
          <a:xfrm>
            <a:off x="395536" y="1905000"/>
            <a:ext cx="8748464" cy="4692352"/>
          </a:xfrm>
        </p:spPr>
        <p:txBody>
          <a:bodyPr/>
          <a:lstStyle/>
          <a:p>
            <a:r>
              <a:rPr lang="en-GB" dirty="0" smtClean="0"/>
              <a:t>The main argument against importing food is environmental. It is known that transport and the use of fossil fuel is the primary cause of global warming and climate change. This means that to achieve a greener lifestyle, the use of transport should be reduced, including transporting of food products when unnecessary.</a:t>
            </a:r>
            <a:endParaRPr lang="nl-NL" dirty="0"/>
          </a:p>
        </p:txBody>
      </p:sp>
    </p:spTree>
    <p:extLst>
      <p:ext uri="{BB962C8B-B14F-4D97-AF65-F5344CB8AC3E}">
        <p14:creationId xmlns:p14="http://schemas.microsoft.com/office/powerpoint/2010/main" val="1158996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Academic Writing: KEY</a:t>
            </a:r>
            <a:endParaRPr lang="nl-NL" dirty="0"/>
          </a:p>
        </p:txBody>
      </p:sp>
      <p:sp>
        <p:nvSpPr>
          <p:cNvPr id="3" name="Content Placeholder 2"/>
          <p:cNvSpPr>
            <a:spLocks noGrp="1"/>
          </p:cNvSpPr>
          <p:nvPr>
            <p:ph idx="1"/>
          </p:nvPr>
        </p:nvSpPr>
        <p:spPr>
          <a:xfrm>
            <a:off x="1331640" y="1268760"/>
            <a:ext cx="7632848" cy="5589240"/>
          </a:xfrm>
        </p:spPr>
        <p:txBody>
          <a:bodyPr/>
          <a:lstStyle/>
          <a:p>
            <a:r>
              <a:rPr lang="en-US" sz="2400" dirty="0"/>
              <a:t>In the modern world, we frequently no longer rely on food that has been grown locally, but we have become accustomed to buying produce from all over the world. While this trend has some clear benefits to consumers, </a:t>
            </a:r>
            <a:r>
              <a:rPr lang="en-US" sz="2400" dirty="0" smtClean="0"/>
              <a:t>it can be argued that overall </a:t>
            </a:r>
            <a:r>
              <a:rPr lang="en-US" sz="2400" dirty="0"/>
              <a:t>transporting food over long distances </a:t>
            </a:r>
            <a:r>
              <a:rPr lang="en-US" sz="2400" dirty="0" smtClean="0"/>
              <a:t>should be avoided.</a:t>
            </a:r>
          </a:p>
          <a:p>
            <a:r>
              <a:rPr lang="en-US" sz="2400" dirty="0"/>
              <a:t>The strongest argument against importing food is environmental. Studies have shown that transport and the use of fossil fuels is one of the leading causes of global warming and climate change. This means that if we want to lead a greener lifestyle, we should be trying to </a:t>
            </a:r>
            <a:r>
              <a:rPr lang="en-US" sz="2400" dirty="0" err="1"/>
              <a:t>minimise</a:t>
            </a:r>
            <a:r>
              <a:rPr lang="en-US" sz="2400" dirty="0"/>
              <a:t> transport and this includes the unnecessary transport of foodstuffs</a:t>
            </a:r>
            <a:r>
              <a:rPr lang="en-US" sz="2400" dirty="0" smtClean="0"/>
              <a:t>.</a:t>
            </a:r>
            <a:endParaRPr lang="en-US" sz="2400" dirty="0"/>
          </a:p>
        </p:txBody>
      </p:sp>
    </p:spTree>
    <p:extLst>
      <p:ext uri="{BB962C8B-B14F-4D97-AF65-F5344CB8AC3E}">
        <p14:creationId xmlns:p14="http://schemas.microsoft.com/office/powerpoint/2010/main" val="28284229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NL"/>
          </a:p>
        </p:txBody>
      </p:sp>
      <p:sp>
        <p:nvSpPr>
          <p:cNvPr id="3" name="Content Placeholder 2"/>
          <p:cNvSpPr>
            <a:spLocks noGrp="1"/>
          </p:cNvSpPr>
          <p:nvPr>
            <p:ph idx="1"/>
          </p:nvPr>
        </p:nvSpPr>
        <p:spPr>
          <a:xfrm>
            <a:off x="1259632" y="1340768"/>
            <a:ext cx="7776864" cy="5328592"/>
          </a:xfrm>
        </p:spPr>
        <p:txBody>
          <a:bodyPr/>
          <a:lstStyle/>
          <a:p>
            <a:r>
              <a:rPr lang="en-US" sz="2400" dirty="0"/>
              <a:t>Another point that needs to be considered is the impact of transporting food on local farmers and traditional ways of life. Again, there is good research to show that farmers and smallholders are unable to compete in price with the supermarkets that import cheap, and often low-quality, produce from abroad. This is not just a problem for local farmers who are likely to go out of business, it also has an impact on weakening traditional communities that rely on those farms for employment and trade. </a:t>
            </a:r>
          </a:p>
        </p:txBody>
      </p:sp>
    </p:spTree>
    <p:extLst>
      <p:ext uri="{BB962C8B-B14F-4D97-AF65-F5344CB8AC3E}">
        <p14:creationId xmlns:p14="http://schemas.microsoft.com/office/powerpoint/2010/main" val="5146241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NL"/>
          </a:p>
        </p:txBody>
      </p:sp>
      <p:sp>
        <p:nvSpPr>
          <p:cNvPr id="3" name="Content Placeholder 2"/>
          <p:cNvSpPr>
            <a:spLocks noGrp="1"/>
          </p:cNvSpPr>
          <p:nvPr>
            <p:ph idx="1"/>
          </p:nvPr>
        </p:nvSpPr>
        <p:spPr>
          <a:xfrm>
            <a:off x="1259632" y="1268760"/>
            <a:ext cx="7274768" cy="5184576"/>
          </a:xfrm>
        </p:spPr>
        <p:txBody>
          <a:bodyPr/>
          <a:lstStyle/>
          <a:p>
            <a:r>
              <a:rPr lang="en-US" sz="2400" dirty="0" smtClean="0"/>
              <a:t>A further consideration is that food that has travelled across the world is considerably less healthy than locally grown, fresh produce. The  point is that the further food travels before it reaches the consumer, the less fresh it tends to be and experts will generally confirm that fresh food is more nutritious. Therefore, it would be preferable if supermarkets and other stores did not transport food from other countries.</a:t>
            </a:r>
          </a:p>
          <a:p>
            <a:r>
              <a:rPr lang="en-US" sz="2400" dirty="0" smtClean="0"/>
              <a:t>In conclusion, it appears that the trend for transporting food over long distances is undesirable because it is environmentally unfriendly, threatens local communities and results in less healthy options for the consumer</a:t>
            </a:r>
            <a:r>
              <a:rPr lang="en-US" sz="3200" dirty="0" smtClean="0"/>
              <a:t>.</a:t>
            </a:r>
          </a:p>
          <a:p>
            <a:endParaRPr lang="nl-NL" sz="3200" dirty="0"/>
          </a:p>
          <a:p>
            <a:endParaRPr lang="nl-NL" dirty="0"/>
          </a:p>
        </p:txBody>
      </p:sp>
    </p:spTree>
    <p:extLst>
      <p:ext uri="{BB962C8B-B14F-4D97-AF65-F5344CB8AC3E}">
        <p14:creationId xmlns:p14="http://schemas.microsoft.com/office/powerpoint/2010/main" val="12393634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words: cause and effect</a:t>
            </a:r>
            <a:endParaRPr lang="nl-NL" dirty="0"/>
          </a:p>
        </p:txBody>
      </p:sp>
      <p:sp>
        <p:nvSpPr>
          <p:cNvPr id="3" name="Content Placeholder 2"/>
          <p:cNvSpPr>
            <a:spLocks noGrp="1"/>
          </p:cNvSpPr>
          <p:nvPr>
            <p:ph idx="1"/>
          </p:nvPr>
        </p:nvSpPr>
        <p:spPr/>
        <p:txBody>
          <a:bodyPr/>
          <a:lstStyle/>
          <a:p>
            <a:r>
              <a:rPr lang="nl-NL" dirty="0">
                <a:hlinkClick r:id="rId2"/>
              </a:rPr>
              <a:t>http://</a:t>
            </a:r>
            <a:r>
              <a:rPr lang="nl-NL" dirty="0" smtClean="0">
                <a:hlinkClick r:id="rId2"/>
              </a:rPr>
              <a:t>web2.uvcs.uvic.ca/elc/studyzone/570/pulp/hemp6.htm</a:t>
            </a:r>
            <a:r>
              <a:rPr lang="nl-NL" dirty="0" smtClean="0"/>
              <a:t> </a:t>
            </a:r>
            <a:endParaRPr lang="nl-NL" dirty="0"/>
          </a:p>
        </p:txBody>
      </p:sp>
    </p:spTree>
    <p:extLst>
      <p:ext uri="{BB962C8B-B14F-4D97-AF65-F5344CB8AC3E}">
        <p14:creationId xmlns:p14="http://schemas.microsoft.com/office/powerpoint/2010/main" val="25434631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Informal Verbs</a:t>
            </a:r>
            <a:endParaRPr lang="nl-NL" dirty="0"/>
          </a:p>
        </p:txBody>
      </p:sp>
      <p:sp>
        <p:nvSpPr>
          <p:cNvPr id="3" name="Content Placeholder 2"/>
          <p:cNvSpPr>
            <a:spLocks noGrp="1"/>
          </p:cNvSpPr>
          <p:nvPr>
            <p:ph idx="1"/>
          </p:nvPr>
        </p:nvSpPr>
        <p:spPr>
          <a:xfrm>
            <a:off x="1524000" y="1556792"/>
            <a:ext cx="7010400" cy="4463008"/>
          </a:xfrm>
        </p:spPr>
        <p:txBody>
          <a:bodyPr/>
          <a:lstStyle/>
          <a:p>
            <a:pPr marL="0" indent="0">
              <a:buNone/>
            </a:pPr>
            <a:r>
              <a:rPr lang="en-US" sz="1600" dirty="0" smtClean="0"/>
              <a:t>Make the informal sentences below more formal by using a more formal verb:</a:t>
            </a:r>
          </a:p>
          <a:p>
            <a:pPr marL="0" indent="0">
              <a:buNone/>
            </a:pPr>
            <a:r>
              <a:rPr lang="en-US" sz="1600" dirty="0" smtClean="0"/>
              <a:t> </a:t>
            </a:r>
          </a:p>
          <a:p>
            <a:pPr marL="0" indent="0">
              <a:buNone/>
            </a:pPr>
            <a:r>
              <a:rPr lang="en-US" sz="1600" dirty="0" smtClean="0"/>
              <a:t>1)  </a:t>
            </a:r>
            <a:r>
              <a:rPr lang="en-US" sz="1600" dirty="0"/>
              <a:t>She asked for additional information.  </a:t>
            </a:r>
          </a:p>
          <a:p>
            <a:pPr marL="0" indent="0">
              <a:buNone/>
            </a:pPr>
            <a:r>
              <a:rPr lang="en-US" sz="1600" dirty="0" smtClean="0"/>
              <a:t>2)  She </a:t>
            </a:r>
            <a:r>
              <a:rPr lang="en-US" sz="1600" dirty="0"/>
              <a:t>needs more training.  </a:t>
            </a:r>
          </a:p>
          <a:p>
            <a:pPr marL="0" indent="0">
              <a:buNone/>
            </a:pPr>
            <a:r>
              <a:rPr lang="en-US" sz="1600" dirty="0" smtClean="0"/>
              <a:t>3)  </a:t>
            </a:r>
            <a:r>
              <a:rPr lang="en-US" sz="1600" dirty="0"/>
              <a:t>We got the documents last Tuesday.  </a:t>
            </a:r>
          </a:p>
          <a:p>
            <a:pPr marL="0" indent="0">
              <a:buNone/>
            </a:pPr>
            <a:r>
              <a:rPr lang="en-US" sz="1600" dirty="0" smtClean="0"/>
              <a:t>4)  </a:t>
            </a:r>
            <a:r>
              <a:rPr lang="en-US" sz="1600" dirty="0"/>
              <a:t>The supplier gave us a quote.  </a:t>
            </a:r>
          </a:p>
          <a:p>
            <a:pPr marL="0" indent="0">
              <a:buNone/>
            </a:pPr>
            <a:r>
              <a:rPr lang="en-US" sz="1600" dirty="0" smtClean="0"/>
              <a:t>5)  Should </a:t>
            </a:r>
            <a:r>
              <a:rPr lang="en-US" sz="1600" dirty="0"/>
              <a:t>I call her to say sorry?  </a:t>
            </a:r>
          </a:p>
          <a:p>
            <a:pPr marL="0" indent="0">
              <a:buNone/>
            </a:pPr>
            <a:r>
              <a:rPr lang="en-US" sz="1600" dirty="0" smtClean="0"/>
              <a:t>6)  Be </a:t>
            </a:r>
            <a:r>
              <a:rPr lang="en-US" sz="1600" dirty="0"/>
              <a:t>sure to tell them about this situation.  </a:t>
            </a:r>
          </a:p>
          <a:p>
            <a:pPr marL="0" indent="0">
              <a:buNone/>
            </a:pPr>
            <a:r>
              <a:rPr lang="en-US" sz="1600" dirty="0" smtClean="0"/>
              <a:t>7)  We </a:t>
            </a:r>
            <a:r>
              <a:rPr lang="en-US" sz="1600" dirty="0"/>
              <a:t>will need to book a hotel room for three nights.</a:t>
            </a:r>
          </a:p>
          <a:p>
            <a:pPr marL="0" indent="0">
              <a:buNone/>
            </a:pPr>
            <a:r>
              <a:rPr lang="en-US" sz="1600" dirty="0" smtClean="0"/>
              <a:t>8) </a:t>
            </a:r>
            <a:r>
              <a:rPr lang="en-US" sz="1600" dirty="0"/>
              <a:t>They helped us with the paperwork.  </a:t>
            </a:r>
          </a:p>
          <a:p>
            <a:pPr marL="0" indent="0">
              <a:buNone/>
            </a:pPr>
            <a:r>
              <a:rPr lang="en-US" sz="1600" dirty="0" smtClean="0"/>
              <a:t>9) Could </a:t>
            </a:r>
            <a:r>
              <a:rPr lang="en-US" sz="1600" dirty="0"/>
              <a:t>you please check these prices?  </a:t>
            </a:r>
          </a:p>
        </p:txBody>
      </p:sp>
    </p:spTree>
    <p:extLst>
      <p:ext uri="{BB962C8B-B14F-4D97-AF65-F5344CB8AC3E}">
        <p14:creationId xmlns:p14="http://schemas.microsoft.com/office/powerpoint/2010/main" val="12376305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Verbs</a:t>
            </a:r>
            <a:endParaRPr lang="nl-NL" dirty="0"/>
          </a:p>
        </p:txBody>
      </p:sp>
      <p:sp>
        <p:nvSpPr>
          <p:cNvPr id="3" name="Content Placeholder 2"/>
          <p:cNvSpPr>
            <a:spLocks noGrp="1"/>
          </p:cNvSpPr>
          <p:nvPr>
            <p:ph idx="1"/>
          </p:nvPr>
        </p:nvSpPr>
        <p:spPr>
          <a:xfrm>
            <a:off x="1524000" y="1556792"/>
            <a:ext cx="7010400" cy="4463008"/>
          </a:xfrm>
        </p:spPr>
        <p:txBody>
          <a:bodyPr/>
          <a:lstStyle/>
          <a:p>
            <a:pPr marL="0" indent="0">
              <a:buNone/>
            </a:pPr>
            <a:r>
              <a:rPr lang="en-US" sz="1600" dirty="0" smtClean="0"/>
              <a:t>Make the informal sentences below more formal by using a more formal verb:</a:t>
            </a:r>
          </a:p>
          <a:p>
            <a:pPr marL="0" indent="0">
              <a:buNone/>
            </a:pPr>
            <a:r>
              <a:rPr lang="en-US" sz="1600" dirty="0" smtClean="0"/>
              <a:t> </a:t>
            </a:r>
          </a:p>
          <a:p>
            <a:pPr marL="0" indent="0">
              <a:buNone/>
            </a:pPr>
            <a:r>
              <a:rPr lang="en-US" sz="1600" dirty="0" smtClean="0"/>
              <a:t>1)  </a:t>
            </a:r>
            <a:r>
              <a:rPr lang="en-US" sz="1600" dirty="0"/>
              <a:t>She </a:t>
            </a:r>
            <a:r>
              <a:rPr lang="en-US" sz="1600" b="1" dirty="0" smtClean="0"/>
              <a:t>requested</a:t>
            </a:r>
            <a:r>
              <a:rPr lang="en-US" sz="1600" dirty="0" smtClean="0"/>
              <a:t> additional </a:t>
            </a:r>
            <a:r>
              <a:rPr lang="en-US" sz="1600" dirty="0"/>
              <a:t>information.  </a:t>
            </a:r>
          </a:p>
          <a:p>
            <a:pPr marL="0" indent="0">
              <a:buNone/>
            </a:pPr>
            <a:r>
              <a:rPr lang="en-US" sz="1600" dirty="0" smtClean="0"/>
              <a:t>2)  She </a:t>
            </a:r>
            <a:r>
              <a:rPr lang="en-US" sz="1600" b="1" dirty="0" smtClean="0"/>
              <a:t>requires</a:t>
            </a:r>
            <a:r>
              <a:rPr lang="en-US" sz="1600" dirty="0" smtClean="0"/>
              <a:t> </a:t>
            </a:r>
            <a:r>
              <a:rPr lang="en-US" sz="1600" dirty="0"/>
              <a:t>more training.  </a:t>
            </a:r>
          </a:p>
          <a:p>
            <a:pPr marL="0" indent="0">
              <a:buNone/>
            </a:pPr>
            <a:r>
              <a:rPr lang="en-US" sz="1600" dirty="0" smtClean="0"/>
              <a:t>3)  </a:t>
            </a:r>
            <a:r>
              <a:rPr lang="en-US" sz="1600" dirty="0"/>
              <a:t>We </a:t>
            </a:r>
            <a:r>
              <a:rPr lang="en-US" sz="1600" b="1" dirty="0" smtClean="0"/>
              <a:t>received</a:t>
            </a:r>
            <a:r>
              <a:rPr lang="en-US" sz="1600" dirty="0" smtClean="0"/>
              <a:t> </a:t>
            </a:r>
            <a:r>
              <a:rPr lang="en-US" sz="1600" dirty="0"/>
              <a:t>the documents last Tuesday.  </a:t>
            </a:r>
          </a:p>
          <a:p>
            <a:pPr marL="0" indent="0">
              <a:buNone/>
            </a:pPr>
            <a:r>
              <a:rPr lang="en-US" sz="1600" dirty="0" smtClean="0"/>
              <a:t>4)  </a:t>
            </a:r>
            <a:r>
              <a:rPr lang="en-US" sz="1600" dirty="0"/>
              <a:t>The supplier </a:t>
            </a:r>
            <a:r>
              <a:rPr lang="en-US" sz="1600" b="1" dirty="0" smtClean="0"/>
              <a:t>provided</a:t>
            </a:r>
            <a:r>
              <a:rPr lang="en-US" sz="1600" dirty="0" smtClean="0"/>
              <a:t> </a:t>
            </a:r>
            <a:r>
              <a:rPr lang="en-US" sz="1600" dirty="0"/>
              <a:t>us </a:t>
            </a:r>
            <a:r>
              <a:rPr lang="en-US" sz="1600" b="1" dirty="0" smtClean="0"/>
              <a:t>with</a:t>
            </a:r>
            <a:r>
              <a:rPr lang="en-US" sz="1600" dirty="0" smtClean="0"/>
              <a:t> a </a:t>
            </a:r>
            <a:r>
              <a:rPr lang="en-US" sz="1600" dirty="0"/>
              <a:t>quote.  </a:t>
            </a:r>
          </a:p>
          <a:p>
            <a:pPr marL="0" indent="0">
              <a:buNone/>
            </a:pPr>
            <a:r>
              <a:rPr lang="en-US" sz="1600" dirty="0" smtClean="0"/>
              <a:t>5)  Should </a:t>
            </a:r>
            <a:r>
              <a:rPr lang="en-US" sz="1600" dirty="0"/>
              <a:t>I call her to </a:t>
            </a:r>
            <a:r>
              <a:rPr lang="en-US" sz="1600" b="1" dirty="0" err="1" smtClean="0"/>
              <a:t>apologise</a:t>
            </a:r>
            <a:r>
              <a:rPr lang="en-US" sz="1600" dirty="0" smtClean="0"/>
              <a:t>?  </a:t>
            </a:r>
            <a:endParaRPr lang="en-US" sz="1600" dirty="0"/>
          </a:p>
          <a:p>
            <a:pPr marL="0" indent="0">
              <a:buNone/>
            </a:pPr>
            <a:r>
              <a:rPr lang="en-US" sz="1600" dirty="0" smtClean="0"/>
              <a:t>6)  Be </a:t>
            </a:r>
            <a:r>
              <a:rPr lang="en-US" sz="1600" dirty="0"/>
              <a:t>sure to </a:t>
            </a:r>
            <a:r>
              <a:rPr lang="en-US" sz="1600" b="1" dirty="0" smtClean="0"/>
              <a:t>inform</a:t>
            </a:r>
            <a:r>
              <a:rPr lang="en-US" sz="1600" dirty="0" smtClean="0"/>
              <a:t> </a:t>
            </a:r>
            <a:r>
              <a:rPr lang="en-US" sz="1600" dirty="0"/>
              <a:t>them about this situation.  </a:t>
            </a:r>
          </a:p>
          <a:p>
            <a:pPr marL="0" indent="0">
              <a:buNone/>
            </a:pPr>
            <a:r>
              <a:rPr lang="en-US" sz="1600" dirty="0" smtClean="0"/>
              <a:t>7)  We </a:t>
            </a:r>
            <a:r>
              <a:rPr lang="en-US" sz="1600" dirty="0"/>
              <a:t>will </a:t>
            </a:r>
            <a:r>
              <a:rPr lang="en-US" sz="1600" dirty="0" smtClean="0"/>
              <a:t>need to </a:t>
            </a:r>
            <a:r>
              <a:rPr lang="en-US" sz="1600" b="1" dirty="0" smtClean="0"/>
              <a:t>reserve</a:t>
            </a:r>
            <a:r>
              <a:rPr lang="en-US" sz="1600" dirty="0" smtClean="0"/>
              <a:t> a </a:t>
            </a:r>
            <a:r>
              <a:rPr lang="en-US" sz="1600" dirty="0"/>
              <a:t>hotel room for three nights.</a:t>
            </a:r>
          </a:p>
          <a:p>
            <a:pPr marL="0" indent="0">
              <a:buNone/>
            </a:pPr>
            <a:r>
              <a:rPr lang="en-US" sz="1600" dirty="0" smtClean="0"/>
              <a:t>8) </a:t>
            </a:r>
            <a:r>
              <a:rPr lang="en-US" sz="1600" dirty="0"/>
              <a:t>They </a:t>
            </a:r>
            <a:r>
              <a:rPr lang="en-US" sz="1600" b="1" dirty="0" smtClean="0"/>
              <a:t>assisted</a:t>
            </a:r>
            <a:r>
              <a:rPr lang="en-US" sz="1600" dirty="0" smtClean="0"/>
              <a:t> us </a:t>
            </a:r>
            <a:r>
              <a:rPr lang="en-US" sz="1600" b="1" dirty="0"/>
              <a:t>with</a:t>
            </a:r>
            <a:r>
              <a:rPr lang="en-US" sz="1600" dirty="0"/>
              <a:t> the paperwork.  </a:t>
            </a:r>
          </a:p>
          <a:p>
            <a:pPr marL="0" indent="0">
              <a:buNone/>
            </a:pPr>
            <a:r>
              <a:rPr lang="en-US" sz="1600" dirty="0" smtClean="0"/>
              <a:t>9) Could </a:t>
            </a:r>
            <a:r>
              <a:rPr lang="en-US" sz="1600" dirty="0"/>
              <a:t>you please </a:t>
            </a:r>
            <a:r>
              <a:rPr lang="en-US" sz="1600" b="1" dirty="0" smtClean="0"/>
              <a:t>verify</a:t>
            </a:r>
            <a:r>
              <a:rPr lang="en-US" sz="1600" dirty="0" smtClean="0"/>
              <a:t> </a:t>
            </a:r>
            <a:r>
              <a:rPr lang="en-US" sz="1600" dirty="0"/>
              <a:t>these prices?  </a:t>
            </a:r>
          </a:p>
          <a:p>
            <a:pPr marL="0" indent="0">
              <a:buNone/>
            </a:pPr>
            <a:endParaRPr lang="en-US" sz="1600" dirty="0"/>
          </a:p>
        </p:txBody>
      </p:sp>
    </p:spTree>
    <p:extLst>
      <p:ext uri="{BB962C8B-B14F-4D97-AF65-F5344CB8AC3E}">
        <p14:creationId xmlns:p14="http://schemas.microsoft.com/office/powerpoint/2010/main" val="31412298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a:t>
            </a:r>
            <a:r>
              <a:rPr lang="en-US" dirty="0"/>
              <a:t>W</a:t>
            </a:r>
            <a:r>
              <a:rPr lang="en-US" dirty="0" smtClean="0"/>
              <a:t>rite Formally</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1102559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nl-NL" sz="4000" smtClean="0"/>
              <a:t>Lack of direct speech and emotive language</a:t>
            </a:r>
          </a:p>
        </p:txBody>
      </p:sp>
      <p:sp>
        <p:nvSpPr>
          <p:cNvPr id="8195" name="Rectangle 3"/>
          <p:cNvSpPr>
            <a:spLocks noGrp="1" noChangeArrowheads="1"/>
          </p:cNvSpPr>
          <p:nvPr>
            <p:ph type="body" idx="1"/>
          </p:nvPr>
        </p:nvSpPr>
        <p:spPr/>
        <p:txBody>
          <a:bodyPr/>
          <a:lstStyle/>
          <a:p>
            <a:pPr eaLnBrk="1" hangingPunct="1"/>
            <a:endParaRPr lang="nl-NL" smtClean="0"/>
          </a:p>
          <a:p>
            <a:pPr eaLnBrk="1" hangingPunct="1"/>
            <a:r>
              <a:rPr lang="nl-NL" smtClean="0"/>
              <a:t>Informal: She said, “I hate dogs!”</a:t>
            </a:r>
          </a:p>
          <a:p>
            <a:pPr eaLnBrk="1" hangingPunct="1"/>
            <a:endParaRPr lang="nl-NL" smtClean="0"/>
          </a:p>
          <a:p>
            <a:pPr eaLnBrk="1" hangingPunct="1"/>
            <a:r>
              <a:rPr lang="nl-NL" smtClean="0"/>
              <a:t>Formal: the young woman exclaimed that she had a strong aversion towards dogs. </a:t>
            </a:r>
          </a:p>
          <a:p>
            <a:pPr eaLnBrk="1" hangingPunct="1">
              <a:buFontTx/>
              <a:buNone/>
            </a:pPr>
            <a:endParaRPr lang="nl-NL" smtClean="0"/>
          </a:p>
          <a:p>
            <a:pPr eaLnBrk="1" hangingPunct="1">
              <a:buFontTx/>
              <a:buNone/>
            </a:pPr>
            <a:endParaRPr lang="nl-NL" smtClean="0"/>
          </a:p>
        </p:txBody>
      </p:sp>
    </p:spTree>
    <p:extLst>
      <p:ext uri="{BB962C8B-B14F-4D97-AF65-F5344CB8AC3E}">
        <p14:creationId xmlns:p14="http://schemas.microsoft.com/office/powerpoint/2010/main" val="31368102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nl-NL" smtClean="0"/>
              <a:t>Preference for passive</a:t>
            </a:r>
          </a:p>
        </p:txBody>
      </p:sp>
      <p:sp>
        <p:nvSpPr>
          <p:cNvPr id="9219" name="Rectangle 3"/>
          <p:cNvSpPr>
            <a:spLocks noGrp="1" noChangeArrowheads="1"/>
          </p:cNvSpPr>
          <p:nvPr>
            <p:ph type="body" idx="1"/>
          </p:nvPr>
        </p:nvSpPr>
        <p:spPr/>
        <p:txBody>
          <a:bodyPr/>
          <a:lstStyle/>
          <a:p>
            <a:pPr eaLnBrk="1" hangingPunct="1"/>
            <a:r>
              <a:rPr lang="nl-NL" smtClean="0"/>
              <a:t>Informal: Terrorists killed 27 people in the Armagh bombing.</a:t>
            </a:r>
          </a:p>
          <a:p>
            <a:pPr eaLnBrk="1" hangingPunct="1"/>
            <a:endParaRPr lang="nl-NL" smtClean="0"/>
          </a:p>
          <a:p>
            <a:pPr eaLnBrk="1" hangingPunct="1"/>
            <a:r>
              <a:rPr lang="nl-NL" smtClean="0"/>
              <a:t>Formal: 27 people were killed in the Armagh bombing.</a:t>
            </a:r>
          </a:p>
        </p:txBody>
      </p:sp>
    </p:spTree>
    <p:extLst>
      <p:ext uri="{BB962C8B-B14F-4D97-AF65-F5344CB8AC3E}">
        <p14:creationId xmlns:p14="http://schemas.microsoft.com/office/powerpoint/2010/main" val="25278749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nl-NL" smtClean="0"/>
              <a:t>Avoidance of direct questions.</a:t>
            </a:r>
          </a:p>
        </p:txBody>
      </p:sp>
      <p:sp>
        <p:nvSpPr>
          <p:cNvPr id="10243" name="Rectangle 3"/>
          <p:cNvSpPr>
            <a:spLocks noGrp="1" noChangeArrowheads="1"/>
          </p:cNvSpPr>
          <p:nvPr>
            <p:ph type="body" idx="1"/>
          </p:nvPr>
        </p:nvSpPr>
        <p:spPr>
          <a:xfrm>
            <a:off x="1524000" y="1628800"/>
            <a:ext cx="7010400" cy="4391000"/>
          </a:xfrm>
        </p:spPr>
        <p:txBody>
          <a:bodyPr/>
          <a:lstStyle/>
          <a:p>
            <a:pPr eaLnBrk="1" hangingPunct="1">
              <a:buFontTx/>
              <a:buNone/>
            </a:pPr>
            <a:r>
              <a:rPr lang="nl-NL" sz="2400" dirty="0" smtClean="0"/>
              <a:t>“Say…</a:t>
            </a:r>
            <a:r>
              <a:rPr lang="nl-NL" sz="2400" dirty="0" err="1" smtClean="0"/>
              <a:t>what’s</a:t>
            </a:r>
            <a:r>
              <a:rPr lang="nl-NL" sz="2400" dirty="0" smtClean="0"/>
              <a:t> a </a:t>
            </a:r>
            <a:r>
              <a:rPr lang="nl-NL" sz="2400" dirty="0" err="1" smtClean="0"/>
              <a:t>mountain</a:t>
            </a:r>
            <a:r>
              <a:rPr lang="nl-NL" sz="2400" dirty="0" smtClean="0"/>
              <a:t> </a:t>
            </a:r>
            <a:r>
              <a:rPr lang="nl-NL" sz="2400" dirty="0" err="1" smtClean="0"/>
              <a:t>goat</a:t>
            </a:r>
            <a:r>
              <a:rPr lang="nl-NL" sz="2400" dirty="0" smtClean="0"/>
              <a:t> </a:t>
            </a:r>
            <a:r>
              <a:rPr lang="nl-NL" sz="2400" dirty="0" err="1" smtClean="0"/>
              <a:t>doing</a:t>
            </a:r>
            <a:r>
              <a:rPr lang="nl-NL" sz="2400" dirty="0" smtClean="0"/>
              <a:t> way up </a:t>
            </a:r>
            <a:r>
              <a:rPr lang="nl-NL" sz="2400" dirty="0" err="1" smtClean="0"/>
              <a:t>here</a:t>
            </a:r>
            <a:r>
              <a:rPr lang="nl-NL" sz="2400" dirty="0" smtClean="0"/>
              <a:t> in a </a:t>
            </a:r>
            <a:r>
              <a:rPr lang="nl-NL" sz="2400" dirty="0" err="1" smtClean="0"/>
              <a:t>cloud</a:t>
            </a:r>
            <a:r>
              <a:rPr lang="nl-NL" sz="2400" dirty="0" smtClean="0"/>
              <a:t> bank?”</a:t>
            </a:r>
          </a:p>
        </p:txBody>
      </p:sp>
      <p:pic>
        <p:nvPicPr>
          <p:cNvPr id="10244" name="Picture 7" descr="Far%20Side%2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7748" y="2657474"/>
            <a:ext cx="3295650"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84486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endParaRPr lang="en-US" smtClean="0"/>
          </a:p>
        </p:txBody>
      </p:sp>
      <p:sp>
        <p:nvSpPr>
          <p:cNvPr id="11267" name="Rectangle 3"/>
          <p:cNvSpPr>
            <a:spLocks noGrp="1" noChangeArrowheads="1"/>
          </p:cNvSpPr>
          <p:nvPr>
            <p:ph type="body" idx="1"/>
          </p:nvPr>
        </p:nvSpPr>
        <p:spPr>
          <a:xfrm>
            <a:off x="519113" y="1600200"/>
            <a:ext cx="8229600" cy="4525963"/>
          </a:xfrm>
        </p:spPr>
        <p:txBody>
          <a:bodyPr/>
          <a:lstStyle/>
          <a:p>
            <a:pPr eaLnBrk="1" hangingPunct="1"/>
            <a:endParaRPr lang="nl-NL" smtClean="0"/>
          </a:p>
          <a:p>
            <a:pPr eaLnBrk="1" hangingPunct="1"/>
            <a:endParaRPr lang="nl-NL" smtClean="0"/>
          </a:p>
          <a:p>
            <a:pPr eaLnBrk="1" hangingPunct="1"/>
            <a:r>
              <a:rPr lang="nl-NL" smtClean="0"/>
              <a:t>He asked his co-pilot why there was a mountain goat on the cloud bank.</a:t>
            </a:r>
          </a:p>
        </p:txBody>
      </p:sp>
    </p:spTree>
    <p:extLst>
      <p:ext uri="{BB962C8B-B14F-4D97-AF65-F5344CB8AC3E}">
        <p14:creationId xmlns:p14="http://schemas.microsoft.com/office/powerpoint/2010/main" val="2184873354"/>
      </p:ext>
    </p:extLst>
  </p:cSld>
  <p:clrMapOvr>
    <a:masterClrMapping/>
  </p:clrMapOvr>
  <p:timing>
    <p:tnLst>
      <p:par>
        <p:cTn id="1" dur="indefinite" restart="never" nodeType="tmRoot"/>
      </p:par>
    </p:tnLst>
  </p:timing>
</p:sld>
</file>

<file path=ppt/theme/theme1.xml><?xml version="1.0" encoding="utf-8"?>
<a:theme xmlns:a="http://schemas.openxmlformats.org/drawingml/2006/main" name="Echo">
  <a:themeElements>
    <a:clrScheme name="Echo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fontScheme name="Ech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Echo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Echo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Echo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Echo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ho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Echo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Echo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896</TotalTime>
  <Words>1122</Words>
  <Application>Microsoft Office PowerPoint</Application>
  <PresentationFormat>On-screen Show (4:3)</PresentationFormat>
  <Paragraphs>140</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Echo</vt:lpstr>
      <vt:lpstr>EAP3 – Week 11</vt:lpstr>
      <vt:lpstr>Ex 5, p 130 Formal and Informal verbs</vt:lpstr>
      <vt:lpstr>Informal Verbs</vt:lpstr>
      <vt:lpstr>Formal Verbs</vt:lpstr>
      <vt:lpstr>How to Write Formally</vt:lpstr>
      <vt:lpstr>Lack of direct speech and emotive language</vt:lpstr>
      <vt:lpstr>Preference for passive</vt:lpstr>
      <vt:lpstr>Avoidance of direct questions.</vt:lpstr>
      <vt:lpstr>PowerPoint Presentation</vt:lpstr>
      <vt:lpstr>Longer, more complex sentences</vt:lpstr>
      <vt:lpstr>Avoid the use of personal pronouns</vt:lpstr>
      <vt:lpstr>PowerPoint Presentation</vt:lpstr>
      <vt:lpstr>Use full forms  </vt:lpstr>
      <vt:lpstr>Why we have different words for the same concept.</vt:lpstr>
      <vt:lpstr>Anglo-Saxon vs Latinate Verbs</vt:lpstr>
      <vt:lpstr>Anglo-Saxon vs Latinate Verbs</vt:lpstr>
      <vt:lpstr>Avoid run on sentences </vt:lpstr>
      <vt:lpstr>Use appropriate negative forms</vt:lpstr>
      <vt:lpstr>Hedging</vt:lpstr>
      <vt:lpstr>Words from AWL list preferred</vt:lpstr>
      <vt:lpstr>The six evil words, to be avoided at all costs in formal writing  </vt:lpstr>
      <vt:lpstr>Academic Writing</vt:lpstr>
      <vt:lpstr>Academic Writing: exercise</vt:lpstr>
      <vt:lpstr>Paragraph 1</vt:lpstr>
      <vt:lpstr>Paragraph 2</vt:lpstr>
      <vt:lpstr>Academic Writing: KEY</vt:lpstr>
      <vt:lpstr>PowerPoint Presentation</vt:lpstr>
      <vt:lpstr>PowerPoint Presentation</vt:lpstr>
      <vt:lpstr>Linking words: cause and effect</vt:lpstr>
    </vt:vector>
  </TitlesOfParts>
  <Company>TU Delft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EAP3 – Week 4</dc:title>
  <dc:creator>Froukje van Veggel - TBM</dc:creator>
  <cp:lastModifiedBy>TBM-onderwijszaal</cp:lastModifiedBy>
  <cp:revision>79</cp:revision>
  <cp:lastPrinted>2013-05-22T14:11:38Z</cp:lastPrinted>
  <dcterms:created xsi:type="dcterms:W3CDTF">2012-09-20T10:56:34Z</dcterms:created>
  <dcterms:modified xsi:type="dcterms:W3CDTF">2013-05-23T13:31:59Z</dcterms:modified>
</cp:coreProperties>
</file>