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9" r:id="rId2"/>
    <p:sldId id="286" r:id="rId3"/>
    <p:sldId id="287" r:id="rId4"/>
    <p:sldId id="284" r:id="rId5"/>
    <p:sldId id="283" r:id="rId6"/>
    <p:sldId id="270" r:id="rId7"/>
    <p:sldId id="260" r:id="rId8"/>
    <p:sldId id="257" r:id="rId9"/>
    <p:sldId id="258" r:id="rId10"/>
    <p:sldId id="265" r:id="rId11"/>
    <p:sldId id="261" r:id="rId12"/>
    <p:sldId id="271" r:id="rId13"/>
    <p:sldId id="274" r:id="rId14"/>
    <p:sldId id="279" r:id="rId15"/>
    <p:sldId id="280" r:id="rId16"/>
    <p:sldId id="276" r:id="rId17"/>
    <p:sldId id="277" r:id="rId18"/>
    <p:sldId id="281" r:id="rId19"/>
    <p:sldId id="282" r:id="rId20"/>
    <p:sldId id="285" r:id="rId21"/>
  </p:sldIdLst>
  <p:sldSz cx="9144000" cy="6858000" type="screen4x3"/>
  <p:notesSz cx="6794500" cy="99314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1284" y="-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63FFA-EF91-437C-9A9B-3F1DFFAD099E}" type="datetimeFigureOut">
              <a:rPr lang="nl-NL" smtClean="0"/>
              <a:t>9-3-2013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8050"/>
            <a:ext cx="5435600" cy="44688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10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A4699D-E19E-49D0-A8C3-59106BACD78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20394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lang="en-US" dirty="0" smtClean="0"/>
              <a:t>Integral reference: </a:t>
            </a:r>
            <a:r>
              <a:rPr kumimoji="0" lang="nl-NL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</a:t>
            </a:r>
            <a:r>
              <a:rPr kumimoji="0" lang="nl-NL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surname</a:t>
            </a:r>
            <a:r>
              <a:rPr kumimoji="0" lang="nl-NL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of the </a:t>
            </a:r>
            <a:r>
              <a:rPr kumimoji="0" lang="nl-NL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author</a:t>
            </a:r>
            <a:r>
              <a:rPr kumimoji="0" lang="nl-NL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is </a:t>
            </a:r>
            <a:r>
              <a:rPr kumimoji="0" lang="nl-NL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used</a:t>
            </a:r>
            <a:r>
              <a:rPr kumimoji="0" lang="nl-NL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as </a:t>
            </a:r>
            <a:r>
              <a:rPr kumimoji="0" lang="nl-NL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an</a:t>
            </a:r>
            <a:r>
              <a:rPr kumimoji="0" lang="nl-NL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element of the </a:t>
            </a:r>
            <a:r>
              <a:rPr kumimoji="0" lang="nl-NL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sentence</a:t>
            </a:r>
            <a:r>
              <a:rPr kumimoji="0" lang="nl-NL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</a:t>
            </a:r>
            <a:r>
              <a:rPr kumimoji="0" lang="nl-NL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usually</a:t>
            </a:r>
            <a:r>
              <a:rPr kumimoji="0" lang="nl-NL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the subject. It is </a:t>
            </a:r>
            <a:r>
              <a:rPr kumimoji="0" lang="nl-NL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followed</a:t>
            </a:r>
            <a:r>
              <a:rPr kumimoji="0" lang="nl-NL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nl-NL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by</a:t>
            </a:r>
            <a:r>
              <a:rPr kumimoji="0" lang="nl-NL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the date of </a:t>
            </a:r>
            <a:r>
              <a:rPr kumimoji="0" lang="nl-NL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publication</a:t>
            </a:r>
            <a:r>
              <a:rPr kumimoji="0" lang="nl-NL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in </a:t>
            </a:r>
            <a:r>
              <a:rPr kumimoji="0" lang="nl-NL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brackets</a:t>
            </a:r>
            <a:r>
              <a:rPr kumimoji="0" lang="nl-NL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Non-integral reference: </a:t>
            </a:r>
            <a:r>
              <a:rPr kumimoji="0" lang="nl-NL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</a:t>
            </a:r>
            <a:r>
              <a:rPr kumimoji="0" lang="nl-NL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surname</a:t>
            </a:r>
            <a:r>
              <a:rPr kumimoji="0" lang="nl-NL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of the </a:t>
            </a:r>
            <a:r>
              <a:rPr kumimoji="0" lang="nl-NL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author</a:t>
            </a:r>
            <a:r>
              <a:rPr kumimoji="0" lang="nl-NL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nl-NL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and</a:t>
            </a:r>
            <a:r>
              <a:rPr kumimoji="0" lang="nl-NL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the date of </a:t>
            </a:r>
            <a:r>
              <a:rPr kumimoji="0" lang="nl-NL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publication</a:t>
            </a:r>
            <a:r>
              <a:rPr kumimoji="0" lang="nl-NL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are in </a:t>
            </a:r>
            <a:r>
              <a:rPr kumimoji="0" lang="nl-NL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brackets</a:t>
            </a:r>
            <a:r>
              <a:rPr kumimoji="0" lang="nl-NL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at the end of the </a:t>
            </a:r>
            <a:r>
              <a:rPr kumimoji="0" lang="nl-NL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sentence</a:t>
            </a:r>
            <a:r>
              <a:rPr kumimoji="0" lang="nl-NL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nl-NL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A4699D-E19E-49D0-A8C3-59106BACD786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3115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smtClean="0"/>
              <a:t>Corroborate</a:t>
            </a:r>
            <a:r>
              <a:rPr lang="en-US" baseline="0" dirty="0" smtClean="0"/>
              <a:t> means to agree with someone’s point of view. It is neutral.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Found that simple indicates results and doesn’t suggest any value </a:t>
            </a:r>
            <a:r>
              <a:rPr lang="en-US" baseline="0" dirty="0" err="1" smtClean="0"/>
              <a:t>judgement</a:t>
            </a:r>
            <a:r>
              <a:rPr lang="en-US" baseline="0" dirty="0" smtClean="0"/>
              <a:t> on the part of the writer (Huang)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Notes is also a factual recounting of Huang’s work and doesn’t indicate any value </a:t>
            </a:r>
            <a:r>
              <a:rPr lang="en-US" baseline="0" dirty="0" err="1" smtClean="0"/>
              <a:t>judgement</a:t>
            </a:r>
            <a:endParaRPr lang="en-US" baseline="0" dirty="0" smtClean="0"/>
          </a:p>
          <a:p>
            <a:pPr marL="228600" indent="-228600">
              <a:buAutoNum type="arabicParenR"/>
            </a:pPr>
            <a:r>
              <a:rPr lang="en-US" baseline="0" dirty="0" smtClean="0"/>
              <a:t>Contends is a stronger verb which shows strength of argument and the fact that Huang strongly believes in this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Observe simply indicates the methodology used and doesn’t have any value </a:t>
            </a:r>
            <a:r>
              <a:rPr lang="en-US" baseline="0" dirty="0" err="1" smtClean="0"/>
              <a:t>judgement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A4699D-E19E-49D0-A8C3-59106BACD786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1797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nl-NL">
              <a:solidFill>
                <a:srgbClr val="000000"/>
              </a:solidFill>
            </a:endParaRPr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163513" y="2103438"/>
            <a:ext cx="347662" cy="34766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nl-NL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739775" y="2105025"/>
            <a:ext cx="349250" cy="34766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nl-NL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1317625" y="2105025"/>
            <a:ext cx="347663" cy="347663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nl-NL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248400"/>
            <a:ext cx="1524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09800" y="6248400"/>
            <a:ext cx="1219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7A3118-F09D-48A3-8DDD-105FBBBDA3BC}" type="slidenum">
              <a:rPr lang="en-US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058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E33ED3-7329-4907-BDAB-946BA8045ED3}" type="slidenum">
              <a:rPr lang="en-US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673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13D2AB-B433-433B-B681-58194D235EF2}" type="slidenum">
              <a:rPr lang="en-US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0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78CDC-31F1-4134-8797-26C807A9210A}" type="slidenum">
              <a:rPr lang="en-US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545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3D7A8D-27B8-4F72-8D9E-8F3A7F733F52}" type="slidenum">
              <a:rPr lang="en-US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45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7BF1D8-5C18-4166-A827-FCA2790CF6DE}" type="slidenum">
              <a:rPr lang="en-US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367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CD84D5-D14D-4150-9C56-456160D48633}" type="slidenum">
              <a:rPr lang="en-US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858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D7FD0-BFEA-4E72-A9BC-1EBAB0E0C1E6}" type="slidenum">
              <a:rPr lang="en-US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405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59092F-9D98-49B4-A228-FA34270C2901}" type="slidenum">
              <a:rPr lang="en-US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672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8580A2-CACB-4963-AB52-B6E0C54EC77A}" type="slidenum">
              <a:rPr lang="en-US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093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E4956B-C660-44CD-BF35-4B1769009F79}" type="slidenum">
              <a:rPr lang="en-US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486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228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C83C59A-F308-4870-BC3C-B789FB1EE99B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 flipV="1">
            <a:off x="1371600" y="3048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nl-NL">
              <a:solidFill>
                <a:srgbClr val="000000"/>
              </a:solidFill>
            </a:endParaRPr>
          </a:p>
        </p:txBody>
      </p:sp>
      <p:sp>
        <p:nvSpPr>
          <p:cNvPr id="1032" name="Oval 8"/>
          <p:cNvSpPr>
            <a:spLocks noChangeArrowheads="1"/>
          </p:cNvSpPr>
          <p:nvPr/>
        </p:nvSpPr>
        <p:spPr bwMode="auto">
          <a:xfrm>
            <a:off x="152400" y="838200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nl-NL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33" name="Oval 9"/>
          <p:cNvSpPr>
            <a:spLocks noChangeArrowheads="1"/>
          </p:cNvSpPr>
          <p:nvPr/>
        </p:nvSpPr>
        <p:spPr bwMode="auto">
          <a:xfrm>
            <a:off x="539750" y="838200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nl-NL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34" name="Oval 10"/>
          <p:cNvSpPr>
            <a:spLocks noChangeArrowheads="1"/>
          </p:cNvSpPr>
          <p:nvPr/>
        </p:nvSpPr>
        <p:spPr bwMode="auto">
          <a:xfrm>
            <a:off x="927100" y="838200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nl-NL" sz="240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235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¢"/>
        <a:defRPr sz="30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l"/>
        <a:defRPr sz="28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owl.english.purdue.edu/owl/resource/623/1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EAP3 – Week 4</a:t>
            </a:r>
            <a:endParaRPr lang="nl-NL" sz="40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endParaRPr lang="en-US" sz="28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 smtClean="0"/>
              <a:t>Error correction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 smtClean="0"/>
              <a:t>Parallel Structure</a:t>
            </a:r>
            <a:endParaRPr lang="nl-NL" sz="2800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 smtClean="0"/>
              <a:t>Reporting verbs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 smtClean="0"/>
              <a:t>In-text-references</a:t>
            </a:r>
            <a:endParaRPr lang="nl-NL" sz="2800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92946B7-E509-4174-AF04-98C10586BB0D}" type="slidenum">
              <a:rPr lang="en-US" smtClean="0">
                <a:solidFill>
                  <a:srgbClr val="000000"/>
                </a:solidFill>
              </a:rPr>
              <a:pPr/>
              <a:t>1</a:t>
            </a:fld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8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your work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Companies should contribute to </a:t>
            </a:r>
            <a:r>
              <a:rPr lang="en-US" sz="2400" dirty="0" smtClean="0">
                <a:solidFill>
                  <a:srgbClr val="00B050"/>
                </a:solidFill>
              </a:rPr>
              <a:t>education, health</a:t>
            </a:r>
            <a:r>
              <a:rPr lang="en-US" sz="2400" dirty="0" smtClean="0"/>
              <a:t> and other </a:t>
            </a:r>
            <a:r>
              <a:rPr lang="en-US" sz="2400" dirty="0" smtClean="0">
                <a:solidFill>
                  <a:srgbClr val="00B050"/>
                </a:solidFill>
              </a:rPr>
              <a:t>philanthropist</a:t>
            </a:r>
            <a:r>
              <a:rPr lang="en-US" sz="2400" dirty="0" smtClean="0"/>
              <a:t> activities. </a:t>
            </a:r>
            <a:r>
              <a:rPr lang="en-US" sz="2400" dirty="0" smtClean="0">
                <a:sym typeface="Wingdings" pitchFamily="2" charset="2"/>
              </a:rPr>
              <a:t></a:t>
            </a:r>
          </a:p>
          <a:p>
            <a:r>
              <a:rPr lang="en-US" sz="2400" dirty="0" smtClean="0">
                <a:sym typeface="Wingdings" pitchFamily="2" charset="2"/>
              </a:rPr>
              <a:t>… we buy products </a:t>
            </a:r>
            <a:r>
              <a:rPr lang="en-US" sz="2400" dirty="0" smtClean="0">
                <a:solidFill>
                  <a:srgbClr val="00B050"/>
                </a:solidFill>
                <a:sym typeface="Wingdings" pitchFamily="2" charset="2"/>
              </a:rPr>
              <a:t>designed</a:t>
            </a:r>
            <a:r>
              <a:rPr lang="en-US" sz="2400" dirty="0" smtClean="0">
                <a:sym typeface="Wingdings" pitchFamily="2" charset="2"/>
              </a:rPr>
              <a:t> in California, </a:t>
            </a:r>
            <a:r>
              <a:rPr lang="en-US" sz="2400" dirty="0" smtClean="0">
                <a:solidFill>
                  <a:srgbClr val="00B050"/>
                </a:solidFill>
                <a:sym typeface="Wingdings" pitchFamily="2" charset="2"/>
              </a:rPr>
              <a:t>assembled</a:t>
            </a:r>
            <a:r>
              <a:rPr lang="en-US" sz="2400" dirty="0" smtClean="0">
                <a:sym typeface="Wingdings" pitchFamily="2" charset="2"/>
              </a:rPr>
              <a:t> in China and </a:t>
            </a:r>
            <a:r>
              <a:rPr lang="en-US" sz="2400" dirty="0" smtClean="0">
                <a:solidFill>
                  <a:srgbClr val="00B050"/>
                </a:solidFill>
                <a:sym typeface="Wingdings" pitchFamily="2" charset="2"/>
              </a:rPr>
              <a:t>distributed</a:t>
            </a:r>
            <a:r>
              <a:rPr lang="en-US" sz="2400" dirty="0" smtClean="0">
                <a:sym typeface="Wingdings" pitchFamily="2" charset="2"/>
              </a:rPr>
              <a:t> by the Netherlands. </a:t>
            </a:r>
          </a:p>
          <a:p>
            <a:endParaRPr lang="nl-NL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A78CDC-31F1-4134-8797-26C807A9210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17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structure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Sample phrases and definition taken from:</a:t>
            </a:r>
            <a:r>
              <a:rPr lang="nl-NL" dirty="0" smtClean="0">
                <a:hlinkClick r:id="rId2"/>
              </a:rPr>
              <a:t>http://owl.english.purdue.edu/owl/resource/623/1/</a:t>
            </a:r>
            <a:r>
              <a:rPr lang="nl-NL" dirty="0" smtClean="0"/>
              <a:t> (OWL at </a:t>
            </a:r>
            <a:r>
              <a:rPr lang="nl-NL" dirty="0" err="1" smtClean="0"/>
              <a:t>Purdue</a:t>
            </a:r>
            <a:r>
              <a:rPr lang="nl-NL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Great source for all your academic writing queries!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A78CDC-31F1-4134-8797-26C807A9210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86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4000" dirty="0" err="1" smtClean="0"/>
              <a:t>Harvard</a:t>
            </a:r>
            <a:r>
              <a:rPr lang="nl-NL" sz="4000" dirty="0" smtClean="0"/>
              <a:t> system </a:t>
            </a:r>
            <a:r>
              <a:rPr lang="nl-NL" sz="4000" dirty="0" err="1" smtClean="0"/>
              <a:t>for</a:t>
            </a:r>
            <a:r>
              <a:rPr lang="nl-NL" sz="4000" dirty="0" smtClean="0"/>
              <a:t> in-</a:t>
            </a:r>
            <a:r>
              <a:rPr lang="nl-NL" sz="4000" dirty="0" err="1" smtClean="0"/>
              <a:t>text</a:t>
            </a:r>
            <a:r>
              <a:rPr lang="nl-NL" sz="4000" dirty="0" smtClean="0"/>
              <a:t> </a:t>
            </a:r>
            <a:r>
              <a:rPr lang="nl-NL" sz="4000" dirty="0" err="1" smtClean="0"/>
              <a:t>references</a:t>
            </a:r>
            <a:endParaRPr lang="nl-NL" sz="4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628800"/>
            <a:ext cx="7010400" cy="43910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800" dirty="0" smtClean="0"/>
              <a:t>Harvard system: author-date system</a:t>
            </a:r>
          </a:p>
          <a:p>
            <a:pPr marL="0" indent="0">
              <a:buNone/>
              <a:defRPr/>
            </a:pPr>
            <a:endParaRPr lang="nl-NL" sz="2800" dirty="0" smtClean="0"/>
          </a:p>
          <a:p>
            <a:pPr marL="514350" indent="-514350">
              <a:buAutoNum type="arabicParenR"/>
              <a:defRPr/>
            </a:pPr>
            <a:r>
              <a:rPr lang="nl-NL" sz="2800" b="1" dirty="0" err="1" smtClean="0"/>
              <a:t>Integral</a:t>
            </a:r>
            <a:r>
              <a:rPr lang="nl-NL" sz="2800" b="1" dirty="0" smtClean="0"/>
              <a:t> </a:t>
            </a:r>
            <a:r>
              <a:rPr lang="nl-NL" sz="2800" b="1" dirty="0" err="1" smtClean="0"/>
              <a:t>reference</a:t>
            </a:r>
            <a:endParaRPr lang="nl-NL" sz="2800" b="1" dirty="0" smtClean="0"/>
          </a:p>
          <a:p>
            <a:pPr marL="0" lvl="0" indent="0">
              <a:buNone/>
              <a:defRPr/>
            </a:pPr>
            <a:r>
              <a:rPr lang="nl-NL" sz="2800" dirty="0">
                <a:solidFill>
                  <a:srgbClr val="000000"/>
                </a:solidFill>
                <a:sym typeface="Wingdings" pitchFamily="2" charset="2"/>
              </a:rPr>
              <a:t> </a:t>
            </a:r>
            <a:r>
              <a:rPr lang="nl-NL" sz="2800" i="1" dirty="0" err="1">
                <a:solidFill>
                  <a:srgbClr val="000000"/>
                </a:solidFill>
                <a:sym typeface="Wingdings" pitchFamily="2" charset="2"/>
              </a:rPr>
              <a:t>Hobbs</a:t>
            </a:r>
            <a:r>
              <a:rPr lang="nl-NL" sz="2800" i="1" dirty="0">
                <a:solidFill>
                  <a:srgbClr val="000000"/>
                </a:solidFill>
                <a:sym typeface="Wingdings" pitchFamily="2" charset="2"/>
              </a:rPr>
              <a:t> (2003) points out </a:t>
            </a:r>
            <a:r>
              <a:rPr lang="nl-NL" sz="2800" i="1" dirty="0" err="1">
                <a:solidFill>
                  <a:srgbClr val="000000"/>
                </a:solidFill>
                <a:sym typeface="Wingdings" pitchFamily="2" charset="2"/>
              </a:rPr>
              <a:t>that</a:t>
            </a:r>
            <a:r>
              <a:rPr lang="nl-NL" sz="2800" i="1" dirty="0">
                <a:solidFill>
                  <a:srgbClr val="000000"/>
                </a:solidFill>
                <a:sym typeface="Wingdings" pitchFamily="2" charset="2"/>
              </a:rPr>
              <a:t> </a:t>
            </a:r>
            <a:r>
              <a:rPr lang="nl-NL" sz="2800" i="1" dirty="0" err="1">
                <a:solidFill>
                  <a:srgbClr val="000000"/>
                </a:solidFill>
                <a:sym typeface="Wingdings" pitchFamily="2" charset="2"/>
              </a:rPr>
              <a:t>such</a:t>
            </a:r>
            <a:r>
              <a:rPr lang="nl-NL" sz="2800" i="1" dirty="0">
                <a:solidFill>
                  <a:srgbClr val="000000"/>
                </a:solidFill>
                <a:sym typeface="Wingdings" pitchFamily="2" charset="2"/>
              </a:rPr>
              <a:t> research </a:t>
            </a:r>
            <a:r>
              <a:rPr lang="nl-NL" sz="2800" i="1" dirty="0" err="1">
                <a:solidFill>
                  <a:srgbClr val="000000"/>
                </a:solidFill>
                <a:sym typeface="Wingdings" pitchFamily="2" charset="2"/>
              </a:rPr>
              <a:t>suggests</a:t>
            </a:r>
            <a:r>
              <a:rPr lang="nl-NL" sz="2800" i="1" dirty="0">
                <a:solidFill>
                  <a:srgbClr val="000000"/>
                </a:solidFill>
                <a:sym typeface="Wingdings" pitchFamily="2" charset="2"/>
              </a:rPr>
              <a:t>…</a:t>
            </a:r>
            <a:endParaRPr lang="nl-NL" sz="2800" i="1" dirty="0">
              <a:solidFill>
                <a:srgbClr val="000000"/>
              </a:solidFill>
            </a:endParaRPr>
          </a:p>
          <a:p>
            <a:pPr marL="0" indent="0">
              <a:buNone/>
              <a:defRPr/>
            </a:pPr>
            <a:endParaRPr lang="nl-NL" sz="2800" dirty="0" smtClean="0"/>
          </a:p>
          <a:p>
            <a:pPr marL="514350" indent="-514350">
              <a:buAutoNum type="arabicParenR" startAt="2"/>
              <a:defRPr/>
            </a:pPr>
            <a:r>
              <a:rPr lang="nl-NL" sz="2800" b="1" dirty="0" smtClean="0"/>
              <a:t>Non-</a:t>
            </a:r>
            <a:r>
              <a:rPr lang="nl-NL" sz="2800" b="1" dirty="0" err="1" smtClean="0"/>
              <a:t>integral</a:t>
            </a:r>
            <a:r>
              <a:rPr lang="nl-NL" sz="2800" b="1" dirty="0" smtClean="0"/>
              <a:t> </a:t>
            </a:r>
            <a:r>
              <a:rPr lang="nl-NL" sz="2800" b="1" dirty="0" err="1" smtClean="0"/>
              <a:t>reference</a:t>
            </a:r>
            <a:endParaRPr lang="nl-NL" sz="2800" b="1" dirty="0" smtClean="0"/>
          </a:p>
          <a:p>
            <a:pPr marL="0" indent="0">
              <a:buNone/>
              <a:defRPr/>
            </a:pPr>
            <a:r>
              <a:rPr lang="nl-NL" sz="2800" dirty="0">
                <a:sym typeface="Wingdings" pitchFamily="2" charset="2"/>
              </a:rPr>
              <a:t>  … </a:t>
            </a:r>
            <a:r>
              <a:rPr lang="nl-NL" sz="2800" dirty="0" err="1">
                <a:sym typeface="Wingdings" pitchFamily="2" charset="2"/>
              </a:rPr>
              <a:t>women</a:t>
            </a:r>
            <a:r>
              <a:rPr lang="nl-NL" sz="2800" dirty="0">
                <a:sym typeface="Wingdings" pitchFamily="2" charset="2"/>
              </a:rPr>
              <a:t> are more </a:t>
            </a:r>
            <a:r>
              <a:rPr lang="nl-NL" sz="2800" dirty="0" err="1">
                <a:sym typeface="Wingdings" pitchFamily="2" charset="2"/>
              </a:rPr>
              <a:t>likely</a:t>
            </a:r>
            <a:r>
              <a:rPr lang="nl-NL" sz="2800" dirty="0">
                <a:sym typeface="Wingdings" pitchFamily="2" charset="2"/>
              </a:rPr>
              <a:t> </a:t>
            </a:r>
            <a:r>
              <a:rPr lang="nl-NL" sz="2800" dirty="0" err="1">
                <a:sym typeface="Wingdings" pitchFamily="2" charset="2"/>
              </a:rPr>
              <a:t>to</a:t>
            </a:r>
            <a:r>
              <a:rPr lang="nl-NL" sz="2800" dirty="0">
                <a:sym typeface="Wingdings" pitchFamily="2" charset="2"/>
              </a:rPr>
              <a:t> </a:t>
            </a:r>
            <a:r>
              <a:rPr lang="nl-NL" sz="2800" dirty="0" err="1">
                <a:sym typeface="Wingdings" pitchFamily="2" charset="2"/>
              </a:rPr>
              <a:t>apologise</a:t>
            </a:r>
            <a:r>
              <a:rPr lang="nl-NL" sz="2800" dirty="0">
                <a:sym typeface="Wingdings" pitchFamily="2" charset="2"/>
              </a:rPr>
              <a:t>, </a:t>
            </a:r>
            <a:r>
              <a:rPr lang="nl-NL" sz="2800" dirty="0" err="1">
                <a:sym typeface="Wingdings" pitchFamily="2" charset="2"/>
              </a:rPr>
              <a:t>soften</a:t>
            </a:r>
            <a:r>
              <a:rPr lang="nl-NL" sz="2800" dirty="0">
                <a:sym typeface="Wingdings" pitchFamily="2" charset="2"/>
              </a:rPr>
              <a:t> </a:t>
            </a:r>
            <a:r>
              <a:rPr lang="nl-NL" sz="2800" dirty="0" err="1">
                <a:sym typeface="Wingdings" pitchFamily="2" charset="2"/>
              </a:rPr>
              <a:t>criticism</a:t>
            </a:r>
            <a:r>
              <a:rPr lang="nl-NL" sz="2800" dirty="0">
                <a:sym typeface="Wingdings" pitchFamily="2" charset="2"/>
              </a:rPr>
              <a:t> or </a:t>
            </a:r>
            <a:r>
              <a:rPr lang="nl-NL" sz="2800" dirty="0" err="1">
                <a:sym typeface="Wingdings" pitchFamily="2" charset="2"/>
              </a:rPr>
              <a:t>express</a:t>
            </a:r>
            <a:r>
              <a:rPr lang="nl-NL" sz="2800" dirty="0">
                <a:sym typeface="Wingdings" pitchFamily="2" charset="2"/>
              </a:rPr>
              <a:t> </a:t>
            </a:r>
            <a:r>
              <a:rPr lang="nl-NL" sz="2800" dirty="0" err="1">
                <a:sym typeface="Wingdings" pitchFamily="2" charset="2"/>
              </a:rPr>
              <a:t>thanks</a:t>
            </a:r>
            <a:r>
              <a:rPr lang="nl-NL" sz="2800" dirty="0">
                <a:sym typeface="Wingdings" pitchFamily="2" charset="2"/>
              </a:rPr>
              <a:t> </a:t>
            </a:r>
            <a:r>
              <a:rPr lang="nl-NL" sz="2800" dirty="0" err="1">
                <a:sym typeface="Wingdings" pitchFamily="2" charset="2"/>
              </a:rPr>
              <a:t>than</a:t>
            </a:r>
            <a:r>
              <a:rPr lang="nl-NL" sz="2800" dirty="0">
                <a:sym typeface="Wingdings" pitchFamily="2" charset="2"/>
              </a:rPr>
              <a:t> men (</a:t>
            </a:r>
            <a:r>
              <a:rPr lang="nl-NL" sz="2800" dirty="0" err="1">
                <a:sym typeface="Wingdings" pitchFamily="2" charset="2"/>
              </a:rPr>
              <a:t>Tannen</a:t>
            </a:r>
            <a:r>
              <a:rPr lang="nl-NL" sz="2800" dirty="0">
                <a:sym typeface="Wingdings" pitchFamily="2" charset="2"/>
              </a:rPr>
              <a:t> 1994).</a:t>
            </a:r>
            <a:endParaRPr lang="en-US" sz="2800" dirty="0"/>
          </a:p>
          <a:p>
            <a:pPr marL="0" indent="0">
              <a:buNone/>
              <a:defRPr/>
            </a:pPr>
            <a:endParaRPr lang="nl-NL" sz="2800" dirty="0" smtClean="0"/>
          </a:p>
          <a:p>
            <a:pPr marL="0" indent="0">
              <a:buNone/>
              <a:defRPr/>
            </a:pPr>
            <a:r>
              <a:rPr lang="nl-NL" sz="2800" dirty="0"/>
              <a:t> </a:t>
            </a:r>
          </a:p>
          <a:p>
            <a:pPr marL="0" indent="0">
              <a:buNone/>
              <a:defRPr/>
            </a:pPr>
            <a:endParaRPr lang="en-US" sz="2800" dirty="0"/>
          </a:p>
          <a:p>
            <a:pPr marL="0" indent="0">
              <a:buFont typeface="Wingdings" pitchFamily="2" charset="2"/>
              <a:buNone/>
              <a:defRPr/>
            </a:pPr>
            <a:endParaRPr lang="nl-NL" sz="2800" dirty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E5BE926-D5C8-4C0E-AC8B-30B94DF79834}" type="slidenum">
              <a:rPr lang="en-US" smtClean="0">
                <a:solidFill>
                  <a:srgbClr val="000000"/>
                </a:solidFill>
              </a:rPr>
              <a:pPr/>
              <a:t>12</a:t>
            </a:fld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77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in-text references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484784"/>
            <a:ext cx="7010400" cy="4535016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nl-NL" dirty="0" smtClean="0"/>
              <a:t>Research shows </a:t>
            </a:r>
            <a:r>
              <a:rPr lang="nl-NL" dirty="0" err="1" smtClean="0"/>
              <a:t>that</a:t>
            </a:r>
            <a:r>
              <a:rPr lang="nl-NL" dirty="0" smtClean="0"/>
              <a:t> in the </a:t>
            </a:r>
            <a:r>
              <a:rPr lang="nl-NL" dirty="0" err="1" smtClean="0"/>
              <a:t>written</a:t>
            </a:r>
            <a:r>
              <a:rPr lang="nl-NL" dirty="0" smtClean="0"/>
              <a:t> </a:t>
            </a:r>
            <a:r>
              <a:rPr lang="nl-NL" dirty="0" err="1" smtClean="0"/>
              <a:t>academic</a:t>
            </a:r>
            <a:r>
              <a:rPr lang="nl-NL" dirty="0" smtClean="0"/>
              <a:t> corpus, 71% of </a:t>
            </a:r>
            <a:r>
              <a:rPr lang="nl-NL" dirty="0" err="1" smtClean="0"/>
              <a:t>references</a:t>
            </a:r>
            <a:r>
              <a:rPr lang="nl-NL" dirty="0" smtClean="0"/>
              <a:t> are </a:t>
            </a:r>
            <a:r>
              <a:rPr lang="nl-NL" dirty="0" err="1" smtClean="0"/>
              <a:t>integral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29% are non-</a:t>
            </a:r>
            <a:r>
              <a:rPr lang="nl-NL" dirty="0" err="1" smtClean="0"/>
              <a:t>integral</a:t>
            </a:r>
            <a:r>
              <a:rPr lang="nl-NL" dirty="0" smtClean="0"/>
              <a:t>.</a:t>
            </a:r>
          </a:p>
          <a:p>
            <a:pPr marL="0" indent="0">
              <a:buNone/>
            </a:pPr>
            <a:r>
              <a:rPr lang="nl-NL" b="1" dirty="0" err="1" smtClean="0"/>
              <a:t>Why</a:t>
            </a:r>
            <a:r>
              <a:rPr lang="nl-NL" dirty="0" smtClean="0"/>
              <a:t>?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Integral references increase readability and focus on the author.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More on the Harvard system, and e.g. including a number of sources, see p. 49, 10.2</a:t>
            </a:r>
            <a:endParaRPr lang="fr-FR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A78CDC-31F1-4134-8797-26C807A9210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21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In-text references: correct the mistakes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000000"/>
              </a:buClr>
              <a:buFont typeface="Wingdings" pitchFamily="2" charset="2"/>
              <a:buAutoNum type="arabicParenR"/>
            </a:pPr>
            <a:r>
              <a:rPr lang="en-US" sz="1800" dirty="0" err="1">
                <a:solidFill>
                  <a:srgbClr val="000000"/>
                </a:solidFill>
                <a:sym typeface="Wingdings" pitchFamily="2" charset="2"/>
              </a:rPr>
              <a:t>Folkes</a:t>
            </a:r>
            <a:r>
              <a:rPr lang="en-US" sz="1800" dirty="0">
                <a:solidFill>
                  <a:srgbClr val="000000"/>
                </a:solidFill>
                <a:sym typeface="Wingdings" pitchFamily="2" charset="2"/>
              </a:rPr>
              <a:t> 1984 extends his line of research.</a:t>
            </a:r>
          </a:p>
          <a:p>
            <a:pPr lvl="0">
              <a:buClr>
                <a:srgbClr val="000000"/>
              </a:buClr>
              <a:buFont typeface="Wingdings" pitchFamily="2" charset="2"/>
              <a:buAutoNum type="arabicParenR"/>
            </a:pPr>
            <a:r>
              <a:rPr lang="en-US" sz="1800" dirty="0">
                <a:solidFill>
                  <a:srgbClr val="000000"/>
                </a:solidFill>
                <a:sym typeface="Wingdings" pitchFamily="2" charset="2"/>
              </a:rPr>
              <a:t>Useful part characterizations of this variety are  provided by </a:t>
            </a:r>
            <a:r>
              <a:rPr lang="en-US" sz="1800" dirty="0" err="1">
                <a:solidFill>
                  <a:srgbClr val="000000"/>
                </a:solidFill>
                <a:sym typeface="Wingdings" pitchFamily="2" charset="2"/>
              </a:rPr>
              <a:t>Widdowson</a:t>
            </a:r>
            <a:r>
              <a:rPr lang="en-US" sz="1800" dirty="0">
                <a:solidFill>
                  <a:srgbClr val="000000"/>
                </a:solidFill>
                <a:sym typeface="Wingdings" pitchFamily="2" charset="2"/>
              </a:rPr>
              <a:t> (‘79).</a:t>
            </a:r>
          </a:p>
          <a:p>
            <a:pPr lvl="0">
              <a:buClr>
                <a:srgbClr val="000000"/>
              </a:buClr>
              <a:buFont typeface="Wingdings" pitchFamily="2" charset="2"/>
              <a:buAutoNum type="arabicParenR"/>
            </a:pPr>
            <a:r>
              <a:rPr lang="en-US" sz="1800" dirty="0">
                <a:solidFill>
                  <a:srgbClr val="000000"/>
                </a:solidFill>
                <a:sym typeface="Wingdings" pitchFamily="2" charset="2"/>
              </a:rPr>
              <a:t>A number of researchers (e.g. Krishnan &amp; Valle 1979, Valle &amp; </a:t>
            </a:r>
            <a:r>
              <a:rPr lang="en-US" sz="1800" dirty="0" err="1">
                <a:solidFill>
                  <a:srgbClr val="000000"/>
                </a:solidFill>
                <a:sym typeface="Wingdings" pitchFamily="2" charset="2"/>
              </a:rPr>
              <a:t>Wallendorf</a:t>
            </a:r>
            <a:r>
              <a:rPr lang="en-US" sz="1800" dirty="0">
                <a:solidFill>
                  <a:srgbClr val="000000"/>
                </a:solidFill>
                <a:sym typeface="Wingdings" pitchFamily="2" charset="2"/>
              </a:rPr>
              <a:t> 1977) have examined the textual properties of research articles. </a:t>
            </a:r>
          </a:p>
          <a:p>
            <a:pPr lvl="0">
              <a:buClr>
                <a:srgbClr val="000000"/>
              </a:buClr>
              <a:buFont typeface="Wingdings" pitchFamily="2" charset="2"/>
              <a:buAutoNum type="arabicParenR"/>
            </a:pPr>
            <a:r>
              <a:rPr lang="en-US" sz="1800" dirty="0" smtClean="0">
                <a:solidFill>
                  <a:srgbClr val="000000"/>
                </a:solidFill>
                <a:sym typeface="Wingdings" pitchFamily="2" charset="2"/>
              </a:rPr>
              <a:t>The </a:t>
            </a:r>
            <a:r>
              <a:rPr lang="en-US" sz="1800" dirty="0">
                <a:solidFill>
                  <a:srgbClr val="000000"/>
                </a:solidFill>
                <a:sym typeface="Wingdings" pitchFamily="2" charset="2"/>
              </a:rPr>
              <a:t>methodology developed by John Kelly (1996) involves negotiating the syllabus with students and sponsors.</a:t>
            </a:r>
          </a:p>
          <a:p>
            <a:pPr lvl="0">
              <a:buClr>
                <a:srgbClr val="000000"/>
              </a:buClr>
              <a:buFont typeface="Wingdings" pitchFamily="2" charset="2"/>
              <a:buAutoNum type="arabicParenR"/>
            </a:pPr>
            <a:r>
              <a:rPr lang="en-US" sz="1800" dirty="0">
                <a:solidFill>
                  <a:srgbClr val="000000"/>
                </a:solidFill>
                <a:sym typeface="Wingdings" pitchFamily="2" charset="2"/>
              </a:rPr>
              <a:t>Tyler, Caine, Hirschman and Katz (1981) suggest that case studies offer participants the opportunity to make sense of theory.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A78CDC-31F1-4134-8797-26C807A9210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92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In-text references: Key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000000"/>
              </a:buClr>
              <a:buFont typeface="Wingdings" pitchFamily="2" charset="2"/>
              <a:buAutoNum type="arabicParenR"/>
            </a:pPr>
            <a:r>
              <a:rPr lang="en-US" sz="1800" dirty="0" err="1">
                <a:solidFill>
                  <a:srgbClr val="00B050"/>
                </a:solidFill>
                <a:sym typeface="Wingdings" pitchFamily="2" charset="2"/>
              </a:rPr>
              <a:t>Folkes</a:t>
            </a:r>
            <a:r>
              <a:rPr lang="en-US" sz="1800" dirty="0">
                <a:solidFill>
                  <a:srgbClr val="00B050"/>
                </a:solidFill>
                <a:sym typeface="Wingdings" pitchFamily="2" charset="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sym typeface="Wingdings" pitchFamily="2" charset="2"/>
              </a:rPr>
              <a:t>(1984) </a:t>
            </a:r>
            <a:r>
              <a:rPr lang="en-US" sz="1800" dirty="0">
                <a:solidFill>
                  <a:srgbClr val="000000"/>
                </a:solidFill>
                <a:sym typeface="Wingdings" pitchFamily="2" charset="2"/>
              </a:rPr>
              <a:t>extends his line of research.</a:t>
            </a:r>
          </a:p>
          <a:p>
            <a:pPr lvl="0">
              <a:buClr>
                <a:srgbClr val="000000"/>
              </a:buClr>
              <a:buFont typeface="Wingdings" pitchFamily="2" charset="2"/>
              <a:buAutoNum type="arabicParenR"/>
            </a:pPr>
            <a:r>
              <a:rPr lang="en-US" sz="1800" dirty="0">
                <a:solidFill>
                  <a:srgbClr val="000000"/>
                </a:solidFill>
                <a:sym typeface="Wingdings" pitchFamily="2" charset="2"/>
              </a:rPr>
              <a:t>Useful part characterizations of this variety are  provided by </a:t>
            </a:r>
            <a:r>
              <a:rPr lang="en-US" sz="1800" dirty="0" err="1">
                <a:solidFill>
                  <a:srgbClr val="00B050"/>
                </a:solidFill>
                <a:sym typeface="Wingdings" pitchFamily="2" charset="2"/>
              </a:rPr>
              <a:t>Widdowson</a:t>
            </a:r>
            <a:r>
              <a:rPr lang="en-US" sz="1800" dirty="0">
                <a:solidFill>
                  <a:srgbClr val="00B050"/>
                </a:solidFill>
                <a:sym typeface="Wingdings" pitchFamily="2" charset="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sym typeface="Wingdings" pitchFamily="2" charset="2"/>
              </a:rPr>
              <a:t>(1979)</a:t>
            </a:r>
            <a:r>
              <a:rPr lang="en-US" sz="1800" dirty="0" smtClean="0">
                <a:solidFill>
                  <a:schemeClr val="tx1"/>
                </a:solidFill>
                <a:sym typeface="Wingdings" pitchFamily="2" charset="2"/>
              </a:rPr>
              <a:t>.</a:t>
            </a:r>
            <a:endParaRPr lang="en-US" sz="1800" dirty="0">
              <a:solidFill>
                <a:srgbClr val="00B050"/>
              </a:solidFill>
              <a:sym typeface="Wingdings" pitchFamily="2" charset="2"/>
            </a:endParaRPr>
          </a:p>
          <a:p>
            <a:pPr lvl="0">
              <a:buClr>
                <a:srgbClr val="000000"/>
              </a:buClr>
              <a:buFont typeface="Wingdings" pitchFamily="2" charset="2"/>
              <a:buAutoNum type="arabicParenR"/>
            </a:pPr>
            <a:r>
              <a:rPr lang="en-US" sz="1800" dirty="0">
                <a:solidFill>
                  <a:srgbClr val="000000"/>
                </a:solidFill>
                <a:sym typeface="Wingdings" pitchFamily="2" charset="2"/>
              </a:rPr>
              <a:t>A number of researchers </a:t>
            </a:r>
            <a:r>
              <a:rPr lang="en-US" sz="1800" dirty="0">
                <a:solidFill>
                  <a:srgbClr val="00B050"/>
                </a:solidFill>
                <a:sym typeface="Wingdings" pitchFamily="2" charset="2"/>
              </a:rPr>
              <a:t>(e.g. Krishnan &amp; Valle </a:t>
            </a:r>
            <a:r>
              <a:rPr lang="en-US" sz="1800" dirty="0" smtClean="0">
                <a:solidFill>
                  <a:srgbClr val="00B050"/>
                </a:solidFill>
                <a:sym typeface="Wingdings" pitchFamily="2" charset="2"/>
              </a:rPr>
              <a:t>1979; </a:t>
            </a:r>
            <a:r>
              <a:rPr lang="en-US" sz="1800" dirty="0">
                <a:solidFill>
                  <a:srgbClr val="00B050"/>
                </a:solidFill>
                <a:sym typeface="Wingdings" pitchFamily="2" charset="2"/>
              </a:rPr>
              <a:t>Valle &amp; </a:t>
            </a:r>
            <a:r>
              <a:rPr lang="en-US" sz="1800" dirty="0" err="1">
                <a:solidFill>
                  <a:srgbClr val="00B050"/>
                </a:solidFill>
                <a:sym typeface="Wingdings" pitchFamily="2" charset="2"/>
              </a:rPr>
              <a:t>Wallendorf</a:t>
            </a:r>
            <a:r>
              <a:rPr lang="en-US" sz="1800" dirty="0">
                <a:solidFill>
                  <a:srgbClr val="00B050"/>
                </a:solidFill>
                <a:sym typeface="Wingdings" pitchFamily="2" charset="2"/>
              </a:rPr>
              <a:t> 1977)</a:t>
            </a:r>
            <a:r>
              <a:rPr lang="en-US" sz="1800" dirty="0">
                <a:solidFill>
                  <a:srgbClr val="000000"/>
                </a:solidFill>
                <a:sym typeface="Wingdings" pitchFamily="2" charset="2"/>
              </a:rPr>
              <a:t> have examined the textual properties of research articles. </a:t>
            </a:r>
          </a:p>
          <a:p>
            <a:pPr lvl="0">
              <a:buClr>
                <a:srgbClr val="000000"/>
              </a:buClr>
              <a:buFont typeface="Wingdings" pitchFamily="2" charset="2"/>
              <a:buAutoNum type="arabicParenR"/>
            </a:pPr>
            <a:r>
              <a:rPr lang="en-US" sz="1800" dirty="0" smtClean="0">
                <a:solidFill>
                  <a:srgbClr val="000000"/>
                </a:solidFill>
                <a:sym typeface="Wingdings" pitchFamily="2" charset="2"/>
              </a:rPr>
              <a:t>The </a:t>
            </a:r>
            <a:r>
              <a:rPr lang="en-US" sz="1800" dirty="0">
                <a:solidFill>
                  <a:srgbClr val="000000"/>
                </a:solidFill>
                <a:sym typeface="Wingdings" pitchFamily="2" charset="2"/>
              </a:rPr>
              <a:t>methodology developed by </a:t>
            </a:r>
            <a:r>
              <a:rPr lang="en-US" sz="1800" dirty="0" smtClean="0">
                <a:solidFill>
                  <a:srgbClr val="00B050"/>
                </a:solidFill>
                <a:sym typeface="Wingdings" pitchFamily="2" charset="2"/>
              </a:rPr>
              <a:t>Kelly </a:t>
            </a:r>
            <a:r>
              <a:rPr lang="en-US" sz="1800" dirty="0">
                <a:solidFill>
                  <a:srgbClr val="00B050"/>
                </a:solidFill>
                <a:sym typeface="Wingdings" pitchFamily="2" charset="2"/>
              </a:rPr>
              <a:t>(1996) </a:t>
            </a:r>
            <a:r>
              <a:rPr lang="en-US" sz="1800" dirty="0">
                <a:solidFill>
                  <a:srgbClr val="000000"/>
                </a:solidFill>
                <a:sym typeface="Wingdings" pitchFamily="2" charset="2"/>
              </a:rPr>
              <a:t>involves negotiating the syllabus with students and sponsors.</a:t>
            </a:r>
          </a:p>
          <a:p>
            <a:pPr lvl="0">
              <a:buClr>
                <a:srgbClr val="000000"/>
              </a:buClr>
              <a:buFont typeface="Wingdings" pitchFamily="2" charset="2"/>
              <a:buAutoNum type="arabicParenR"/>
            </a:pPr>
            <a:r>
              <a:rPr lang="en-US" sz="1800" dirty="0" smtClean="0">
                <a:solidFill>
                  <a:srgbClr val="00B050"/>
                </a:solidFill>
                <a:sym typeface="Wingdings" pitchFamily="2" charset="2"/>
              </a:rPr>
              <a:t>Tyler et al. </a:t>
            </a:r>
            <a:r>
              <a:rPr lang="en-US" sz="1800" dirty="0">
                <a:solidFill>
                  <a:srgbClr val="00B050"/>
                </a:solidFill>
                <a:sym typeface="Wingdings" pitchFamily="2" charset="2"/>
              </a:rPr>
              <a:t>(1981) </a:t>
            </a:r>
            <a:r>
              <a:rPr lang="en-US" sz="1800" dirty="0">
                <a:solidFill>
                  <a:srgbClr val="000000"/>
                </a:solidFill>
                <a:sym typeface="Wingdings" pitchFamily="2" charset="2"/>
              </a:rPr>
              <a:t>suggest that case studies offer participants the opportunity to make sense of theory.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A78CDC-31F1-4134-8797-26C807A9210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49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reporting verbs (RV)?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5656" y="1556792"/>
            <a:ext cx="7010400" cy="4535016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2000" dirty="0" smtClean="0">
                <a:sym typeface="Wingdings" pitchFamily="2" charset="2"/>
              </a:rPr>
              <a:t>Verbs which indicate what </a:t>
            </a:r>
            <a:r>
              <a:rPr lang="en-US" sz="2000" i="1" dirty="0" smtClean="0">
                <a:sym typeface="Wingdings" pitchFamily="2" charset="2"/>
              </a:rPr>
              <a:t>other</a:t>
            </a:r>
            <a:r>
              <a:rPr lang="en-US" sz="2000" dirty="0" smtClean="0">
                <a:sym typeface="Wingdings" pitchFamily="2" charset="2"/>
              </a:rPr>
              <a:t> writers </a:t>
            </a:r>
          </a:p>
          <a:p>
            <a:pPr marL="457200" indent="-457200">
              <a:buAutoNum type="arabicParenR"/>
            </a:pPr>
            <a:r>
              <a:rPr lang="en-US" sz="2000" b="1" dirty="0" smtClean="0">
                <a:solidFill>
                  <a:srgbClr val="00B050"/>
                </a:solidFill>
                <a:sym typeface="Wingdings" pitchFamily="2" charset="2"/>
              </a:rPr>
              <a:t>did</a:t>
            </a:r>
            <a:r>
              <a:rPr lang="en-US" sz="2000" dirty="0" smtClean="0">
                <a:solidFill>
                  <a:srgbClr val="00B050"/>
                </a:solidFill>
                <a:sym typeface="Wingdings" pitchFamily="2" charset="2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sym typeface="Wingdings" pitchFamily="2" charset="2"/>
              </a:rPr>
              <a:t>in their research, </a:t>
            </a:r>
          </a:p>
          <a:p>
            <a:pPr marL="457200" indent="-457200">
              <a:buFont typeface="Wingdings" pitchFamily="2" charset="2"/>
              <a:buAutoNum type="arabicParenR"/>
            </a:pPr>
            <a:r>
              <a:rPr lang="en-US" sz="2000" b="1" dirty="0" smtClean="0">
                <a:solidFill>
                  <a:srgbClr val="00B050"/>
                </a:solidFill>
                <a:sym typeface="Wingdings" pitchFamily="2" charset="2"/>
              </a:rPr>
              <a:t>found</a:t>
            </a:r>
            <a:r>
              <a:rPr lang="en-US" sz="2000" dirty="0" smtClean="0">
                <a:solidFill>
                  <a:srgbClr val="00B050"/>
                </a:solidFill>
                <a:sym typeface="Wingdings" pitchFamily="2" charset="2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sym typeface="Wingdings" pitchFamily="2" charset="2"/>
              </a:rPr>
              <a:t>in their research </a:t>
            </a:r>
            <a:r>
              <a:rPr lang="en-US" sz="2000" dirty="0" smtClean="0">
                <a:solidFill>
                  <a:srgbClr val="00B050"/>
                </a:solidFill>
                <a:sym typeface="Wingdings" pitchFamily="2" charset="2"/>
              </a:rPr>
              <a:t>	         </a:t>
            </a:r>
            <a:r>
              <a:rPr lang="en-US" sz="2000" dirty="0" smtClean="0">
                <a:solidFill>
                  <a:schemeClr val="tx1"/>
                </a:solidFill>
                <a:sym typeface="Wingdings" pitchFamily="2" charset="2"/>
              </a:rPr>
              <a:t>}</a:t>
            </a:r>
            <a:r>
              <a:rPr lang="en-US" sz="2000" dirty="0" smtClean="0">
                <a:sym typeface="Wingdings" pitchFamily="2" charset="2"/>
              </a:rPr>
              <a:t>(</a:t>
            </a:r>
            <a:r>
              <a:rPr lang="en-US" sz="2000" dirty="0">
                <a:sym typeface="Wingdings" pitchFamily="2" charset="2"/>
              </a:rPr>
              <a:t>parallel structure </a:t>
            </a:r>
            <a:r>
              <a:rPr lang="en-US" sz="2000" dirty="0" smtClean="0">
                <a:sym typeface="Wingdings" pitchFamily="2" charset="2"/>
              </a:rPr>
              <a:t>)</a:t>
            </a:r>
            <a:endParaRPr lang="en-US" sz="2000" dirty="0" smtClean="0">
              <a:solidFill>
                <a:srgbClr val="00B050"/>
              </a:solidFill>
              <a:sym typeface="Wingdings" pitchFamily="2" charset="2"/>
            </a:endParaRPr>
          </a:p>
          <a:p>
            <a:pPr marL="457200" indent="-457200">
              <a:buAutoNum type="arabicParenR"/>
            </a:pPr>
            <a:r>
              <a:rPr lang="en-US" sz="2000" b="1" dirty="0" smtClean="0">
                <a:solidFill>
                  <a:srgbClr val="00B050"/>
                </a:solidFill>
                <a:sym typeface="Wingdings" pitchFamily="2" charset="2"/>
              </a:rPr>
              <a:t>thought or said </a:t>
            </a:r>
            <a:r>
              <a:rPr lang="en-US" sz="2000" dirty="0" smtClean="0">
                <a:solidFill>
                  <a:schemeClr val="tx1"/>
                </a:solidFill>
                <a:sym typeface="Wingdings" pitchFamily="2" charset="2"/>
              </a:rPr>
              <a:t>in their writing </a:t>
            </a:r>
          </a:p>
          <a:p>
            <a:pPr marL="0" indent="0">
              <a:buNone/>
            </a:pPr>
            <a:endParaRPr lang="en-US" sz="2000" dirty="0">
              <a:sym typeface="Wingdings" pitchFamily="2" charset="2"/>
            </a:endParaRPr>
          </a:p>
          <a:p>
            <a:r>
              <a:rPr lang="en-US" sz="2000" dirty="0" smtClean="0">
                <a:sym typeface="Wingdings" pitchFamily="2" charset="2"/>
              </a:rPr>
              <a:t>In a preliminary study, Dudley-Evans </a:t>
            </a:r>
            <a:r>
              <a:rPr lang="en-US" sz="2000" u="sng" dirty="0" smtClean="0">
                <a:sym typeface="Wingdings" pitchFamily="2" charset="2"/>
              </a:rPr>
              <a:t>focused</a:t>
            </a:r>
            <a:r>
              <a:rPr lang="en-US" sz="2000" dirty="0" smtClean="0">
                <a:sym typeface="Wingdings" pitchFamily="2" charset="2"/>
              </a:rPr>
              <a:t> on dissertation titles. (1)</a:t>
            </a:r>
          </a:p>
          <a:p>
            <a:r>
              <a:rPr lang="en-US" sz="2000" dirty="0" smtClean="0">
                <a:sym typeface="Wingdings" pitchFamily="2" charset="2"/>
              </a:rPr>
              <a:t>They </a:t>
            </a:r>
            <a:r>
              <a:rPr lang="en-US" sz="2000" u="sng" dirty="0" smtClean="0">
                <a:sym typeface="Wingdings" pitchFamily="2" charset="2"/>
              </a:rPr>
              <a:t>revealed</a:t>
            </a:r>
            <a:r>
              <a:rPr lang="en-US" sz="2000" dirty="0" smtClean="0">
                <a:sym typeface="Wingdings" pitchFamily="2" charset="2"/>
              </a:rPr>
              <a:t> in their studies that newer titles are semantically richer. (2)</a:t>
            </a:r>
          </a:p>
          <a:p>
            <a:r>
              <a:rPr lang="en-US" sz="2000" dirty="0" err="1" smtClean="0">
                <a:sym typeface="Wingdings" pitchFamily="2" charset="2"/>
              </a:rPr>
              <a:t>Berkenhotter</a:t>
            </a:r>
            <a:r>
              <a:rPr lang="en-US" sz="2000" dirty="0" smtClean="0">
                <a:sym typeface="Wingdings" pitchFamily="2" charset="2"/>
              </a:rPr>
              <a:t> and </a:t>
            </a:r>
            <a:r>
              <a:rPr lang="en-US" sz="2000" dirty="0" err="1" smtClean="0">
                <a:sym typeface="Wingdings" pitchFamily="2" charset="2"/>
              </a:rPr>
              <a:t>Huckin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u="sng" dirty="0" smtClean="0">
                <a:sym typeface="Wingdings" pitchFamily="2" charset="2"/>
              </a:rPr>
              <a:t>commented</a:t>
            </a:r>
            <a:r>
              <a:rPr lang="en-US" sz="2000" dirty="0" smtClean="0">
                <a:sym typeface="Wingdings" pitchFamily="2" charset="2"/>
              </a:rPr>
              <a:t> that stating the results of an investigation in the title of the article is becoming very common. (3)</a:t>
            </a:r>
          </a:p>
          <a:p>
            <a:pPr>
              <a:buFont typeface="Wingdings"/>
              <a:buChar char="à"/>
            </a:pPr>
            <a:endParaRPr lang="en-US" sz="1600" dirty="0" smtClean="0">
              <a:sym typeface="Wingdings" pitchFamily="2" charset="2"/>
            </a:endParaRPr>
          </a:p>
          <a:p>
            <a:pPr>
              <a:buFont typeface="Wingdings"/>
              <a:buChar char="à"/>
            </a:pPr>
            <a:endParaRPr lang="en-US" sz="200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A78CDC-31F1-4134-8797-26C807A9210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95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and why do we use RV?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Clr>
                <a:srgbClr val="000000"/>
              </a:buClr>
              <a:buNone/>
            </a:pPr>
            <a:r>
              <a:rPr lang="en-US" sz="2000" b="1" dirty="0">
                <a:solidFill>
                  <a:srgbClr val="000000"/>
                </a:solidFill>
                <a:sym typeface="Wingdings" pitchFamily="2" charset="2"/>
              </a:rPr>
              <a:t>When </a:t>
            </a:r>
            <a:endParaRPr lang="en-US" sz="2000" b="1" dirty="0" smtClean="0">
              <a:solidFill>
                <a:srgbClr val="000000"/>
              </a:solidFill>
              <a:sym typeface="Wingdings" pitchFamily="2" charset="2"/>
            </a:endParaRPr>
          </a:p>
          <a:p>
            <a:pPr marL="0" lvl="0" indent="0">
              <a:buClr>
                <a:srgbClr val="000000"/>
              </a:buClr>
              <a:buNone/>
            </a:pPr>
            <a:r>
              <a:rPr lang="en-US" sz="2000" dirty="0" smtClean="0">
                <a:solidFill>
                  <a:srgbClr val="000000"/>
                </a:solidFill>
                <a:sym typeface="Wingdings" pitchFamily="2" charset="2"/>
              </a:rPr>
              <a:t>We </a:t>
            </a:r>
            <a:r>
              <a:rPr lang="en-US" sz="2000" dirty="0">
                <a:solidFill>
                  <a:srgbClr val="000000"/>
                </a:solidFill>
                <a:sym typeface="Wingdings" pitchFamily="2" charset="2"/>
              </a:rPr>
              <a:t>use them when we want to refer to the work of other writers in an academic text.</a:t>
            </a:r>
          </a:p>
          <a:p>
            <a:pPr lvl="0">
              <a:buClr>
                <a:srgbClr val="000000"/>
              </a:buClr>
              <a:buFont typeface="Wingdings"/>
              <a:buChar char="à"/>
            </a:pPr>
            <a:endParaRPr lang="en-US" sz="2000" dirty="0">
              <a:solidFill>
                <a:srgbClr val="000000"/>
              </a:solidFill>
              <a:sym typeface="Wingdings" pitchFamily="2" charset="2"/>
            </a:endParaRPr>
          </a:p>
          <a:p>
            <a:pPr marL="0" lvl="0" indent="0">
              <a:buClr>
                <a:srgbClr val="000000"/>
              </a:buClr>
              <a:buNone/>
            </a:pPr>
            <a:r>
              <a:rPr lang="en-US" sz="2000" b="1" dirty="0">
                <a:solidFill>
                  <a:srgbClr val="000000"/>
                </a:solidFill>
                <a:sym typeface="Wingdings" pitchFamily="2" charset="2"/>
              </a:rPr>
              <a:t>Why </a:t>
            </a:r>
            <a:endParaRPr lang="en-US" sz="2000" b="1" dirty="0" smtClean="0">
              <a:solidFill>
                <a:srgbClr val="000000"/>
              </a:solidFill>
              <a:sym typeface="Wingdings" pitchFamily="2" charset="2"/>
            </a:endParaRPr>
          </a:p>
          <a:p>
            <a:pPr marL="0" lvl="0" indent="0">
              <a:buClr>
                <a:srgbClr val="000000"/>
              </a:buClr>
              <a:buNone/>
            </a:pPr>
            <a:r>
              <a:rPr lang="en-US" sz="2000" dirty="0" smtClean="0">
                <a:solidFill>
                  <a:srgbClr val="000000"/>
                </a:solidFill>
                <a:sym typeface="Wingdings" pitchFamily="2" charset="2"/>
              </a:rPr>
              <a:t>They </a:t>
            </a:r>
            <a:r>
              <a:rPr lang="en-US" sz="2000" dirty="0">
                <a:solidFill>
                  <a:srgbClr val="000000"/>
                </a:solidFill>
                <a:sym typeface="Wingdings" pitchFamily="2" charset="2"/>
              </a:rPr>
              <a:t>add variety and accuracy to your writing and give a positive impression of </a:t>
            </a:r>
            <a:r>
              <a:rPr lang="en-US" sz="2000" dirty="0" smtClean="0">
                <a:solidFill>
                  <a:srgbClr val="000000"/>
                </a:solidFill>
                <a:sym typeface="Wingdings" pitchFamily="2" charset="2"/>
              </a:rPr>
              <a:t>your critical </a:t>
            </a:r>
            <a:r>
              <a:rPr lang="en-US" sz="2000" dirty="0">
                <a:solidFill>
                  <a:srgbClr val="000000"/>
                </a:solidFill>
                <a:sym typeface="Wingdings" pitchFamily="2" charset="2"/>
              </a:rPr>
              <a:t>level of thinking/reading</a:t>
            </a:r>
            <a:r>
              <a:rPr lang="en-US" sz="2000" dirty="0" smtClean="0">
                <a:solidFill>
                  <a:srgbClr val="000000"/>
                </a:solidFill>
                <a:sym typeface="Wingdings" pitchFamily="2" charset="2"/>
              </a:rPr>
              <a:t>.</a:t>
            </a:r>
          </a:p>
          <a:p>
            <a:pPr marL="0" lvl="0" indent="0">
              <a:buClr>
                <a:srgbClr val="000000"/>
              </a:buClr>
              <a:buNone/>
            </a:pPr>
            <a:endParaRPr lang="en-US" sz="2000" dirty="0">
              <a:solidFill>
                <a:srgbClr val="000000"/>
              </a:solidFill>
              <a:sym typeface="Wingdings" pitchFamily="2" charset="2"/>
            </a:endParaRPr>
          </a:p>
          <a:p>
            <a:pPr marL="0" lvl="0" indent="0">
              <a:buClr>
                <a:srgbClr val="000000"/>
              </a:buClr>
              <a:buNone/>
            </a:pPr>
            <a:r>
              <a:rPr lang="en-US" sz="2000" b="1" dirty="0" smtClean="0">
                <a:solidFill>
                  <a:schemeClr val="tx1"/>
                </a:solidFill>
                <a:sym typeface="Wingdings" pitchFamily="2" charset="2"/>
              </a:rPr>
              <a:t>Tip</a:t>
            </a:r>
            <a:r>
              <a:rPr lang="en-US" sz="2000" dirty="0" smtClean="0">
                <a:solidFill>
                  <a:srgbClr val="000000"/>
                </a:solidFill>
                <a:sym typeface="Wingdings" pitchFamily="2" charset="2"/>
              </a:rPr>
              <a:t> </a:t>
            </a:r>
          </a:p>
          <a:p>
            <a:pPr marL="0" lvl="0" indent="0">
              <a:buClr>
                <a:srgbClr val="000000"/>
              </a:buClr>
              <a:buNone/>
            </a:pPr>
            <a:r>
              <a:rPr lang="en-US" sz="2000" dirty="0" smtClean="0">
                <a:solidFill>
                  <a:srgbClr val="000000"/>
                </a:solidFill>
                <a:sym typeface="Wingdings" pitchFamily="2" charset="2"/>
              </a:rPr>
              <a:t>Make </a:t>
            </a:r>
            <a:r>
              <a:rPr lang="en-US" sz="2000" dirty="0">
                <a:solidFill>
                  <a:srgbClr val="000000"/>
                </a:solidFill>
                <a:sym typeface="Wingdings" pitchFamily="2" charset="2"/>
              </a:rPr>
              <a:t>note of reporting verbs commonly used in your subject and make sure to know the correct grammatical structure that follows them. </a:t>
            </a:r>
            <a:endParaRPr lang="nl-NL" sz="2000" dirty="0">
              <a:solidFill>
                <a:srgbClr val="000000"/>
              </a:solidFill>
              <a:sym typeface="Wingdings" pitchFamily="2" charset="2"/>
            </a:endParaRPr>
          </a:p>
          <a:p>
            <a:endParaRPr lang="nl-NL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A78CDC-31F1-4134-8797-26C807A9210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96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RV: gap fill 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5656" y="1484784"/>
            <a:ext cx="7010400" cy="475252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Which reporting verbs could you use to fill the gaps?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 smtClean="0"/>
              <a:t>Jian-yi</a:t>
            </a:r>
            <a:r>
              <a:rPr lang="en-US" sz="1800" dirty="0" smtClean="0"/>
              <a:t> Huang (1997) has </a:t>
            </a:r>
            <a:r>
              <a:rPr lang="en-US" sz="1800" dirty="0" smtClean="0">
                <a:solidFill>
                  <a:srgbClr val="00B0F0"/>
                </a:solidFill>
              </a:rPr>
              <a:t>… 1 … </a:t>
            </a:r>
            <a:r>
              <a:rPr lang="en-US" sz="1800" dirty="0" smtClean="0"/>
              <a:t>this finding in his extensive study of the learning strategies of Chinese students within the American higher </a:t>
            </a:r>
            <a:r>
              <a:rPr lang="en-US" sz="1800" dirty="0"/>
              <a:t>e</a:t>
            </a:r>
            <a:r>
              <a:rPr lang="en-US" sz="1800" dirty="0" smtClean="0"/>
              <a:t>ducation system. Huang (1997) </a:t>
            </a:r>
            <a:r>
              <a:rPr lang="en-US" sz="1800" dirty="0" smtClean="0">
                <a:solidFill>
                  <a:srgbClr val="00B0F0"/>
                </a:solidFill>
              </a:rPr>
              <a:t>… 2 … </a:t>
            </a:r>
            <a:r>
              <a:rPr lang="en-US" sz="1800" dirty="0" smtClean="0"/>
              <a:t>that despite their cultural distinctiveness, American and Chinese students in fact have rather similar cognitive profiles. Huang (1997) also </a:t>
            </a:r>
            <a:r>
              <a:rPr lang="en-US" sz="1800" dirty="0" smtClean="0">
                <a:solidFill>
                  <a:srgbClr val="00B0F0"/>
                </a:solidFill>
              </a:rPr>
              <a:t>… 3 … </a:t>
            </a:r>
            <a:r>
              <a:rPr lang="en-US" sz="1800" dirty="0" smtClean="0"/>
              <a:t>that Chinese students have an even better ability to </a:t>
            </a:r>
            <a:r>
              <a:rPr lang="en-US" sz="1800" dirty="0" err="1" smtClean="0"/>
              <a:t>categorise</a:t>
            </a:r>
            <a:r>
              <a:rPr lang="en-US" sz="1800" dirty="0" smtClean="0"/>
              <a:t> information in broad terms than their American counterparts. As he also </a:t>
            </a:r>
            <a:r>
              <a:rPr lang="en-US" sz="1800" dirty="0" smtClean="0">
                <a:solidFill>
                  <a:srgbClr val="00B0F0"/>
                </a:solidFill>
              </a:rPr>
              <a:t>… 4 … </a:t>
            </a:r>
            <a:r>
              <a:rPr lang="en-US" sz="1800" dirty="0" smtClean="0"/>
              <a:t>in terms of learner styles and preferences, Chinese students have an equal preference for group work and collaborative learning. Huang and </a:t>
            </a:r>
            <a:r>
              <a:rPr lang="en-US" sz="1800" dirty="0" err="1" smtClean="0"/>
              <a:t>Sisco</a:t>
            </a:r>
            <a:r>
              <a:rPr lang="en-US" sz="1800" dirty="0" smtClean="0"/>
              <a:t> (1994), meanwhile, </a:t>
            </a:r>
            <a:r>
              <a:rPr lang="en-US" sz="1800" dirty="0" smtClean="0">
                <a:solidFill>
                  <a:srgbClr val="00B0F0"/>
                </a:solidFill>
              </a:rPr>
              <a:t>… 5 … </a:t>
            </a:r>
            <a:r>
              <a:rPr lang="en-US" sz="1800" dirty="0" smtClean="0"/>
              <a:t>that Chinese students have a somewhat broader spectrum of learning styles than is often anticipated, even if Chinese students are sometimes seen as more pragmatic in the approach to their studies. </a:t>
            </a:r>
            <a:endParaRPr lang="nl-NL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A78CDC-31F1-4134-8797-26C807A9210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94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RV: gap fill KEY 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 smtClean="0"/>
              <a:t>Jian-yi</a:t>
            </a:r>
            <a:r>
              <a:rPr lang="en-US" sz="1800" dirty="0" smtClean="0"/>
              <a:t> Huang (1997) has </a:t>
            </a:r>
            <a:r>
              <a:rPr lang="en-US" sz="1800" dirty="0" smtClean="0">
                <a:solidFill>
                  <a:srgbClr val="00B0F0"/>
                </a:solidFill>
              </a:rPr>
              <a:t>1) supported</a:t>
            </a:r>
            <a:r>
              <a:rPr lang="en-US" sz="1800" dirty="0" smtClean="0"/>
              <a:t> this finding in his extensive study of the learning strategies of Chinese students within the American higher </a:t>
            </a:r>
            <a:r>
              <a:rPr lang="en-US" sz="1800" dirty="0"/>
              <a:t>e</a:t>
            </a:r>
            <a:r>
              <a:rPr lang="en-US" sz="1800" dirty="0" smtClean="0"/>
              <a:t>ducation system. Huang (1997) </a:t>
            </a:r>
            <a:r>
              <a:rPr lang="en-US" sz="1800" dirty="0" smtClean="0">
                <a:solidFill>
                  <a:srgbClr val="00B0F0"/>
                </a:solidFill>
              </a:rPr>
              <a:t>2)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00B0F0"/>
                </a:solidFill>
              </a:rPr>
              <a:t>found</a:t>
            </a:r>
            <a:r>
              <a:rPr lang="en-US" sz="1800" dirty="0" smtClean="0"/>
              <a:t> that despite their cultural distinctiveness, American and Chinese students in fact have rather similar cognitive profiles. Huang (1997) also </a:t>
            </a:r>
            <a:r>
              <a:rPr lang="en-US" sz="1800" dirty="0" smtClean="0">
                <a:solidFill>
                  <a:srgbClr val="00B0F0"/>
                </a:solidFill>
              </a:rPr>
              <a:t>3)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00B0F0"/>
                </a:solidFill>
              </a:rPr>
              <a:t>notes</a:t>
            </a:r>
            <a:r>
              <a:rPr lang="en-US" sz="1800" dirty="0" smtClean="0"/>
              <a:t> that Chinese students have an even better ability to </a:t>
            </a:r>
            <a:r>
              <a:rPr lang="en-US" sz="1800" dirty="0" err="1" smtClean="0"/>
              <a:t>categorise</a:t>
            </a:r>
            <a:r>
              <a:rPr lang="en-US" sz="1800" dirty="0" smtClean="0"/>
              <a:t> information in broad terms than their American counterparts. As he also </a:t>
            </a:r>
            <a:r>
              <a:rPr lang="en-US" sz="1800" dirty="0" smtClean="0">
                <a:solidFill>
                  <a:srgbClr val="00B0F0"/>
                </a:solidFill>
              </a:rPr>
              <a:t>4) contends</a:t>
            </a:r>
            <a:r>
              <a:rPr lang="en-US" sz="1800" dirty="0" smtClean="0"/>
              <a:t>, in terms of learner styles and preferences, Chinese students have an equal preference for group work and collaborative learning. Huang and </a:t>
            </a:r>
            <a:r>
              <a:rPr lang="en-US" sz="1800" dirty="0" err="1" smtClean="0"/>
              <a:t>Sisco</a:t>
            </a:r>
            <a:r>
              <a:rPr lang="en-US" sz="1800" dirty="0" smtClean="0"/>
              <a:t> (1994), meanwhile, </a:t>
            </a:r>
            <a:r>
              <a:rPr lang="en-US" sz="1800" dirty="0" smtClean="0">
                <a:solidFill>
                  <a:srgbClr val="00B0F0"/>
                </a:solidFill>
              </a:rPr>
              <a:t>5) observe</a:t>
            </a:r>
            <a:r>
              <a:rPr lang="en-US" sz="1800" dirty="0" smtClean="0"/>
              <a:t> that Chinese students have a somewhat broader spectrum of learning styles than is often anticipated, even if Chinese students are sometimes seen as more pragmatic in the approach to their studies. </a:t>
            </a:r>
            <a:endParaRPr lang="nl-NL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A78CDC-31F1-4134-8797-26C807A9210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22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90501"/>
            <a:ext cx="7010400" cy="574204"/>
          </a:xfrm>
        </p:spPr>
        <p:txBody>
          <a:bodyPr/>
          <a:lstStyle/>
          <a:p>
            <a:r>
              <a:rPr lang="en-GB" dirty="0" smtClean="0"/>
              <a:t>Answers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980728"/>
            <a:ext cx="7010400" cy="503907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1. The </a:t>
            </a:r>
            <a:r>
              <a:rPr lang="en-US" sz="2000" dirty="0"/>
              <a:t>student </a:t>
            </a:r>
            <a:r>
              <a:rPr lang="en-US" sz="2000" dirty="0" smtClean="0"/>
              <a:t>DERIVED joy </a:t>
            </a:r>
            <a:r>
              <a:rPr lang="en-US" sz="2000" dirty="0"/>
              <a:t>from the fact that everyone understood her presentation.</a:t>
            </a:r>
          </a:p>
          <a:p>
            <a:pPr marL="0" indent="0">
              <a:buNone/>
            </a:pPr>
            <a:r>
              <a:rPr lang="en-US" sz="2000" dirty="0" smtClean="0"/>
              <a:t>2. Connotations </a:t>
            </a:r>
            <a:r>
              <a:rPr lang="en-US" sz="2000" dirty="0"/>
              <a:t>are the </a:t>
            </a:r>
            <a:r>
              <a:rPr lang="en-US" sz="2000" dirty="0" smtClean="0"/>
              <a:t>IMPLICIT meanings</a:t>
            </a:r>
            <a:r>
              <a:rPr lang="en-US" sz="2000" dirty="0"/>
              <a:t>, images or ideas that come to mind when you hear or read a certain word e.g. ‘fast food’: unhealthy, unethical, cheap, Macdonald’s.</a:t>
            </a:r>
          </a:p>
          <a:p>
            <a:pPr marL="0" indent="0">
              <a:buNone/>
            </a:pPr>
            <a:r>
              <a:rPr lang="en-US" sz="2000" dirty="0" smtClean="0"/>
              <a:t>3. In </a:t>
            </a:r>
            <a:r>
              <a:rPr lang="en-US" sz="2000" dirty="0"/>
              <a:t>the first meeting they just made a </a:t>
            </a:r>
            <a:r>
              <a:rPr lang="en-US" sz="2000" dirty="0" smtClean="0"/>
              <a:t>SKELETON PLAN (2 </a:t>
            </a:r>
            <a:r>
              <a:rPr lang="en-US" sz="2000" dirty="0"/>
              <a:t>words) for the anniversary event which they were organizing.</a:t>
            </a:r>
          </a:p>
          <a:p>
            <a:pPr marL="0" indent="0">
              <a:buNone/>
            </a:pPr>
            <a:r>
              <a:rPr lang="en-US" sz="2000" dirty="0" smtClean="0"/>
              <a:t>4. The </a:t>
            </a:r>
            <a:r>
              <a:rPr lang="en-US" sz="2000" dirty="0"/>
              <a:t>earthquake in Japan caused </a:t>
            </a:r>
            <a:r>
              <a:rPr lang="en-US" sz="2000" dirty="0" smtClean="0"/>
              <a:t>EXTENSIVE  </a:t>
            </a:r>
            <a:r>
              <a:rPr lang="en-US" sz="2000" dirty="0"/>
              <a:t>damage.</a:t>
            </a:r>
          </a:p>
          <a:p>
            <a:pPr marL="0" indent="0">
              <a:buNone/>
            </a:pPr>
            <a:r>
              <a:rPr lang="en-US" sz="2000" dirty="0" smtClean="0"/>
              <a:t>5. If </a:t>
            </a:r>
            <a:r>
              <a:rPr lang="en-US" sz="2000" dirty="0"/>
              <a:t>you go on to do </a:t>
            </a:r>
            <a:r>
              <a:rPr lang="en-US" sz="2000" dirty="0" err="1"/>
              <a:t>Phd</a:t>
            </a:r>
            <a:r>
              <a:rPr lang="en-US" sz="2000" dirty="0"/>
              <a:t>, you will be expected to </a:t>
            </a:r>
            <a:r>
              <a:rPr lang="en-US" sz="2000" dirty="0" smtClean="0"/>
              <a:t>CARRY OUT (2 </a:t>
            </a:r>
            <a:r>
              <a:rPr lang="en-US" sz="2000" dirty="0"/>
              <a:t>words)research. 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A78CDC-31F1-4134-8797-26C807A9210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55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56792"/>
            <a:ext cx="8210872" cy="468052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Week 5</a:t>
            </a:r>
            <a:endParaRPr lang="en-US" dirty="0"/>
          </a:p>
          <a:p>
            <a:r>
              <a:rPr lang="en-US" dirty="0"/>
              <a:t>Unit 4 WL and G&amp;V</a:t>
            </a:r>
          </a:p>
          <a:p>
            <a:r>
              <a:rPr lang="en-US" dirty="0"/>
              <a:t>4.2 p.54-5</a:t>
            </a:r>
          </a:p>
          <a:p>
            <a:r>
              <a:rPr lang="en-US" dirty="0"/>
              <a:t>4.4 p.57</a:t>
            </a:r>
          </a:p>
          <a:p>
            <a:r>
              <a:rPr lang="en-US" dirty="0"/>
              <a:t>4.5 p.57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A78CDC-31F1-4134-8797-26C807A9210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86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solidFill>
                  <a:srgbClr val="00B050"/>
                </a:solidFill>
              </a:rPr>
              <a:t>ə</a:t>
            </a:r>
            <a:r>
              <a:rPr lang="en-GB" b="1" u="sng" dirty="0" err="1" smtClean="0"/>
              <a:t>nal</a:t>
            </a:r>
            <a:r>
              <a:rPr lang="nl-NL" dirty="0">
                <a:solidFill>
                  <a:srgbClr val="00B050"/>
                </a:solidFill>
              </a:rPr>
              <a:t>ə</a:t>
            </a:r>
            <a:r>
              <a:rPr lang="en-GB" dirty="0" smtClean="0"/>
              <a:t>g</a:t>
            </a:r>
            <a:r>
              <a:rPr lang="nl-NL" dirty="0">
                <a:solidFill>
                  <a:srgbClr val="00B050"/>
                </a:solidFill>
              </a:rPr>
              <a:t>ə</a:t>
            </a:r>
            <a:r>
              <a:rPr lang="en-GB" dirty="0" smtClean="0"/>
              <a:t>s</a:t>
            </a:r>
            <a:r>
              <a:rPr lang="en-GB" dirty="0"/>
              <a:t>, </a:t>
            </a:r>
            <a:r>
              <a:rPr lang="en-GB" dirty="0" smtClean="0"/>
              <a:t>(7)</a:t>
            </a:r>
            <a:endParaRPr lang="en-GB" dirty="0"/>
          </a:p>
          <a:p>
            <a:r>
              <a:rPr lang="en-GB" dirty="0" smtClean="0"/>
              <a:t>c</a:t>
            </a:r>
            <a:r>
              <a:rPr lang="nl-NL" dirty="0">
                <a:solidFill>
                  <a:srgbClr val="00B050"/>
                </a:solidFill>
              </a:rPr>
              <a:t>ə</a:t>
            </a:r>
            <a:r>
              <a:rPr lang="en-GB" dirty="0" err="1" smtClean="0"/>
              <a:t>t</a:t>
            </a:r>
            <a:r>
              <a:rPr lang="en-GB" b="1" u="sng" dirty="0" err="1" smtClean="0"/>
              <a:t>as</a:t>
            </a:r>
            <a:r>
              <a:rPr lang="en-GB" dirty="0" err="1" smtClean="0"/>
              <a:t>tr</a:t>
            </a:r>
            <a:r>
              <a:rPr lang="nl-NL" dirty="0">
                <a:solidFill>
                  <a:srgbClr val="00B050"/>
                </a:solidFill>
              </a:rPr>
              <a:t>ə</a:t>
            </a:r>
            <a:r>
              <a:rPr lang="en-GB" dirty="0" err="1" smtClean="0"/>
              <a:t>phe</a:t>
            </a:r>
            <a:r>
              <a:rPr lang="en-GB" dirty="0"/>
              <a:t>, </a:t>
            </a:r>
            <a:r>
              <a:rPr lang="en-GB" dirty="0" smtClean="0"/>
              <a:t>(7)</a:t>
            </a:r>
            <a:endParaRPr lang="en-GB" dirty="0"/>
          </a:p>
          <a:p>
            <a:r>
              <a:rPr lang="en-GB" b="1" u="sng" dirty="0" err="1" smtClean="0"/>
              <a:t>gen</a:t>
            </a:r>
            <a:r>
              <a:rPr lang="en-GB" dirty="0" err="1" smtClean="0"/>
              <a:t>r</a:t>
            </a:r>
            <a:r>
              <a:rPr lang="nl-NL" dirty="0" smtClean="0">
                <a:solidFill>
                  <a:srgbClr val="00B050"/>
                </a:solidFill>
              </a:rPr>
              <a:t>ə</a:t>
            </a:r>
            <a:r>
              <a:rPr lang="en-GB" dirty="0" smtClean="0"/>
              <a:t>, (1)</a:t>
            </a:r>
            <a:endParaRPr lang="en-GB" dirty="0"/>
          </a:p>
          <a:p>
            <a:r>
              <a:rPr lang="en-GB" dirty="0"/>
              <a:t>rein</a:t>
            </a:r>
            <a:r>
              <a:rPr lang="en-GB" b="1" u="sng" dirty="0"/>
              <a:t>force</a:t>
            </a:r>
            <a:r>
              <a:rPr lang="en-GB" dirty="0"/>
              <a:t>, </a:t>
            </a:r>
            <a:r>
              <a:rPr lang="en-GB" dirty="0" smtClean="0"/>
              <a:t>(3)</a:t>
            </a:r>
            <a:endParaRPr lang="en-GB" dirty="0"/>
          </a:p>
          <a:p>
            <a:r>
              <a:rPr lang="en-GB" dirty="0" smtClean="0"/>
              <a:t>Meth</a:t>
            </a:r>
            <a:r>
              <a:rPr lang="nl-NL" dirty="0">
                <a:solidFill>
                  <a:srgbClr val="00B050"/>
                </a:solidFill>
              </a:rPr>
              <a:t>ə</a:t>
            </a:r>
            <a:r>
              <a:rPr lang="en-GB" b="1" u="sng" dirty="0" err="1" smtClean="0"/>
              <a:t>dol</a:t>
            </a:r>
            <a:r>
              <a:rPr lang="nl-NL" dirty="0">
                <a:solidFill>
                  <a:srgbClr val="00B050"/>
                </a:solidFill>
              </a:rPr>
              <a:t>ə</a:t>
            </a:r>
            <a:r>
              <a:rPr lang="en-GB" dirty="0" err="1" smtClean="0"/>
              <a:t>gy</a:t>
            </a:r>
            <a:r>
              <a:rPr lang="en-GB" dirty="0" smtClean="0"/>
              <a:t> (8)</a:t>
            </a:r>
            <a:endParaRPr lang="en-GB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A78CDC-31F1-4134-8797-26C807A9210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73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90501"/>
            <a:ext cx="7010400" cy="862236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268760"/>
            <a:ext cx="7010400" cy="4751040"/>
          </a:xfrm>
        </p:spPr>
        <p:txBody>
          <a:bodyPr/>
          <a:lstStyle/>
          <a:p>
            <a:endParaRPr lang="en-US" sz="1800" dirty="0" smtClean="0"/>
          </a:p>
          <a:p>
            <a:pPr marL="0" indent="0">
              <a:buNone/>
            </a:pPr>
            <a:r>
              <a:rPr lang="en-US" sz="1800" b="1" dirty="0" smtClean="0"/>
              <a:t>Nice work </a:t>
            </a:r>
            <a:r>
              <a:rPr lang="en-US" sz="1800" b="1" dirty="0" smtClean="0">
                <a:sym typeface="Wingdings" pitchFamily="2" charset="2"/>
              </a:rPr>
              <a:t></a:t>
            </a:r>
          </a:p>
          <a:p>
            <a:r>
              <a:rPr lang="en-US" sz="1800" dirty="0" smtClean="0"/>
              <a:t>1. This essay will discuss to what extent….</a:t>
            </a:r>
          </a:p>
          <a:p>
            <a:r>
              <a:rPr lang="en-US" sz="1800" dirty="0" smtClean="0"/>
              <a:t>2. Attention grabber at start: “Acting in a socially responsible manner is more than just an ethical duty for a company, it is something that actually has a bottom-line pay-off” (</a:t>
            </a:r>
            <a:r>
              <a:rPr lang="en-US" sz="1800" dirty="0" err="1" smtClean="0"/>
              <a:t>Stigson</a:t>
            </a:r>
            <a:r>
              <a:rPr lang="en-US" sz="1800" dirty="0" smtClean="0"/>
              <a:t>)</a:t>
            </a:r>
          </a:p>
          <a:p>
            <a:endParaRPr lang="en-US" sz="1800" dirty="0" smtClean="0"/>
          </a:p>
          <a:p>
            <a:pPr marL="0" indent="0">
              <a:buNone/>
            </a:pPr>
            <a:r>
              <a:rPr lang="en-US" sz="1800" b="1" dirty="0" smtClean="0"/>
              <a:t>General reminders</a:t>
            </a:r>
            <a:endParaRPr lang="en-US" sz="1800" b="1" dirty="0"/>
          </a:p>
          <a:p>
            <a:r>
              <a:rPr lang="en-US" sz="1800" dirty="0" smtClean="0"/>
              <a:t>Please double space the lines so that I can add </a:t>
            </a:r>
            <a:r>
              <a:rPr lang="en-US" sz="1800" dirty="0"/>
              <a:t>c</a:t>
            </a:r>
            <a:r>
              <a:rPr lang="en-US" sz="1800" dirty="0" smtClean="0"/>
              <a:t>omments legibly!</a:t>
            </a:r>
            <a:endParaRPr lang="en-GB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A78CDC-31F1-4134-8797-26C807A9210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90501"/>
            <a:ext cx="7010400" cy="1078260"/>
          </a:xfrm>
        </p:spPr>
        <p:txBody>
          <a:bodyPr/>
          <a:lstStyle/>
          <a:p>
            <a:r>
              <a:rPr lang="en-US" dirty="0"/>
              <a:t>Error </a:t>
            </a:r>
            <a:r>
              <a:rPr lang="en-US" dirty="0" smtClean="0"/>
              <a:t>correction (Monday)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052736"/>
            <a:ext cx="7010400" cy="5472608"/>
          </a:xfrm>
        </p:spPr>
        <p:txBody>
          <a:bodyPr/>
          <a:lstStyle/>
          <a:p>
            <a:pPr>
              <a:buAutoNum type="arabicPeriod"/>
            </a:pPr>
            <a:r>
              <a:rPr lang="en-US" sz="1800" dirty="0" smtClean="0"/>
              <a:t>Social policies will be analyzed. It is also argued that social policies will only contribute to…(consistency)</a:t>
            </a:r>
          </a:p>
          <a:p>
            <a:pPr>
              <a:buAutoNum type="arabicPeriod"/>
            </a:pPr>
            <a:r>
              <a:rPr lang="en-US" sz="1800" dirty="0" smtClean="0"/>
              <a:t>And where do the profits go? (</a:t>
            </a:r>
            <a:r>
              <a:rPr lang="en-US" sz="1800" dirty="0" err="1" smtClean="0"/>
              <a:t>inf</a:t>
            </a:r>
            <a:r>
              <a:rPr lang="en-US" sz="1800" dirty="0" smtClean="0"/>
              <a:t> 2x)</a:t>
            </a:r>
          </a:p>
          <a:p>
            <a:pPr>
              <a:buFont typeface="Wingdings" pitchFamily="2" charset="2"/>
              <a:buAutoNum type="arabicPeriod"/>
            </a:pPr>
            <a:r>
              <a:rPr lang="en-US" sz="1800" dirty="0"/>
              <a:t>The only thing companies were concerned </a:t>
            </a:r>
            <a:r>
              <a:rPr lang="en-US" sz="1800" dirty="0" smtClean="0"/>
              <a:t>about are.. </a:t>
            </a:r>
            <a:r>
              <a:rPr lang="en-US" sz="1800" dirty="0"/>
              <a:t>(</a:t>
            </a:r>
            <a:r>
              <a:rPr lang="en-US" sz="1800" dirty="0" err="1" smtClean="0"/>
              <a:t>inf</a:t>
            </a:r>
            <a:r>
              <a:rPr lang="en-US" sz="1800" dirty="0" smtClean="0"/>
              <a:t>/</a:t>
            </a:r>
            <a:r>
              <a:rPr lang="en-US" sz="1800" dirty="0" err="1" smtClean="0"/>
              <a:t>agr</a:t>
            </a:r>
            <a:r>
              <a:rPr lang="en-US" sz="1800" dirty="0" smtClean="0"/>
              <a:t>)</a:t>
            </a:r>
          </a:p>
          <a:p>
            <a:pPr>
              <a:buFont typeface="Wingdings" pitchFamily="2" charset="2"/>
              <a:buAutoNum type="arabicPeriod"/>
            </a:pPr>
            <a:r>
              <a:rPr lang="en-US" sz="1800" dirty="0" smtClean="0"/>
              <a:t>.to what extend should/companies act social responsible(</a:t>
            </a:r>
            <a:r>
              <a:rPr lang="en-US" sz="1800" dirty="0" err="1" smtClean="0"/>
              <a:t>wf</a:t>
            </a:r>
            <a:r>
              <a:rPr lang="en-US" sz="1800" dirty="0" smtClean="0"/>
              <a:t> 2x)</a:t>
            </a:r>
          </a:p>
          <a:p>
            <a:pPr>
              <a:buFont typeface="Wingdings" pitchFamily="2" charset="2"/>
              <a:buAutoNum type="arabicPeriod"/>
            </a:pPr>
            <a:r>
              <a:rPr lang="en-US" sz="1800" dirty="0" smtClean="0"/>
              <a:t>Furthermore; they also account for… (p)</a:t>
            </a:r>
          </a:p>
          <a:p>
            <a:pPr>
              <a:buFont typeface="Wingdings" pitchFamily="2" charset="2"/>
              <a:buAutoNum type="arabicPeriod"/>
            </a:pPr>
            <a:r>
              <a:rPr lang="en-US" sz="1800" dirty="0"/>
              <a:t>M</a:t>
            </a:r>
            <a:r>
              <a:rPr lang="en-US" sz="1800" dirty="0" smtClean="0"/>
              <a:t>any large companies outsource the production to the small companies in the developing countries (art 2x)</a:t>
            </a:r>
          </a:p>
          <a:p>
            <a:pPr>
              <a:buFont typeface="Wingdings" pitchFamily="2" charset="2"/>
              <a:buAutoNum type="arabicPeriod"/>
            </a:pPr>
            <a:r>
              <a:rPr lang="en-US" sz="1800" dirty="0" smtClean="0"/>
              <a:t>..such as better employed retention and improved productivity and improved image and reputation of the company (wordy)</a:t>
            </a:r>
          </a:p>
          <a:p>
            <a:pPr>
              <a:buFont typeface="Wingdings" pitchFamily="2" charset="2"/>
              <a:buAutoNum type="arabicPeriod"/>
            </a:pPr>
            <a:r>
              <a:rPr lang="en-US" sz="1800" dirty="0" smtClean="0"/>
              <a:t>Also, the human rights are well organized.(</a:t>
            </a:r>
            <a:r>
              <a:rPr lang="en-US" sz="1800" dirty="0" err="1" smtClean="0"/>
              <a:t>inf</a:t>
            </a:r>
            <a:r>
              <a:rPr lang="en-US" sz="1800" dirty="0" smtClean="0"/>
              <a:t>)</a:t>
            </a:r>
          </a:p>
          <a:p>
            <a:pPr>
              <a:buFont typeface="Wingdings" pitchFamily="2" charset="2"/>
              <a:buAutoNum type="arabicPeriod"/>
            </a:pPr>
            <a:r>
              <a:rPr lang="en-US" sz="1800" dirty="0" smtClean="0"/>
              <a:t>Take more care on human rights/gives a closer look in the contrast between </a:t>
            </a:r>
            <a:r>
              <a:rPr lang="en-US" sz="1800" dirty="0" err="1" smtClean="0"/>
              <a:t>behaviours</a:t>
            </a:r>
            <a:r>
              <a:rPr lang="en-US" sz="1800" dirty="0" smtClean="0"/>
              <a:t>. (</a:t>
            </a:r>
            <a:r>
              <a:rPr lang="en-US" sz="1800" dirty="0" err="1" smtClean="0"/>
              <a:t>coll</a:t>
            </a:r>
            <a:r>
              <a:rPr lang="en-US" sz="1800" dirty="0" smtClean="0"/>
              <a:t> 3x)</a:t>
            </a:r>
          </a:p>
          <a:p>
            <a:pPr>
              <a:buFont typeface="Wingdings" pitchFamily="2" charset="2"/>
              <a:buAutoNum type="arabicPeriod"/>
            </a:pPr>
            <a:r>
              <a:rPr lang="en-US" sz="1800" dirty="0" smtClean="0"/>
              <a:t>Lots of employees live in poor conditions (</a:t>
            </a:r>
            <a:r>
              <a:rPr lang="en-US" sz="1800" dirty="0" err="1" smtClean="0"/>
              <a:t>inf</a:t>
            </a:r>
            <a:r>
              <a:rPr lang="en-US" sz="1800" dirty="0" smtClean="0"/>
              <a:t>)</a:t>
            </a:r>
          </a:p>
          <a:p>
            <a:pPr>
              <a:buFont typeface="Wingdings" pitchFamily="2" charset="2"/>
              <a:buAutoNum type="arabicPeriod"/>
            </a:pPr>
            <a:r>
              <a:rPr lang="en-US" sz="1800" dirty="0" smtClean="0"/>
              <a:t>Unwanted vermin don’t outweigh the advantages (</a:t>
            </a:r>
            <a:r>
              <a:rPr lang="en-US" sz="1800" dirty="0" err="1" smtClean="0"/>
              <a:t>inf</a:t>
            </a:r>
            <a:r>
              <a:rPr lang="en-US" sz="1800" dirty="0" smtClean="0"/>
              <a:t>)</a:t>
            </a:r>
          </a:p>
          <a:p>
            <a:pPr>
              <a:buFont typeface="Wingdings" pitchFamily="2" charset="2"/>
              <a:buAutoNum type="arabicPeriod"/>
            </a:pPr>
            <a:r>
              <a:rPr lang="en-US" sz="1800" dirty="0" smtClean="0"/>
              <a:t>They might give many indirect benefits (</a:t>
            </a:r>
            <a:r>
              <a:rPr lang="en-US" sz="1800" dirty="0" err="1" smtClean="0"/>
              <a:t>coll</a:t>
            </a:r>
            <a:r>
              <a:rPr lang="en-US" sz="1800" dirty="0" smtClean="0"/>
              <a:t>)</a:t>
            </a:r>
          </a:p>
          <a:p>
            <a:pPr>
              <a:buFont typeface="Wingdings" pitchFamily="2" charset="2"/>
              <a:buAutoNum type="arabicPeriod"/>
            </a:pPr>
            <a:endParaRPr lang="en-US" sz="1800" dirty="0" smtClean="0"/>
          </a:p>
          <a:p>
            <a:pPr>
              <a:buFont typeface="Wingdings" pitchFamily="2" charset="2"/>
              <a:buAutoNum type="arabicPeriod"/>
            </a:pPr>
            <a:endParaRPr lang="en-GB" sz="1800" dirty="0"/>
          </a:p>
          <a:p>
            <a:pPr>
              <a:buAutoNum type="arabicPeriod"/>
            </a:pPr>
            <a:endParaRPr lang="en-GB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A78CDC-31F1-4134-8797-26C807A9210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69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90501"/>
            <a:ext cx="7010400" cy="1078260"/>
          </a:xfrm>
        </p:spPr>
        <p:txBody>
          <a:bodyPr/>
          <a:lstStyle/>
          <a:p>
            <a:r>
              <a:rPr lang="en-US" dirty="0" smtClean="0"/>
              <a:t>Error correction: answers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980728"/>
            <a:ext cx="7010400" cy="5616624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A78CDC-31F1-4134-8797-26C807A9210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3568" y="1628800"/>
            <a:ext cx="748883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AutoNum type="arabicPeriod"/>
            </a:pPr>
            <a:r>
              <a:rPr lang="en-US" dirty="0"/>
              <a:t>Social policies will be analyzed. It </a:t>
            </a:r>
            <a:r>
              <a:rPr lang="en-US" dirty="0" smtClean="0">
                <a:solidFill>
                  <a:srgbClr val="00B050"/>
                </a:solidFill>
              </a:rPr>
              <a:t>will</a:t>
            </a:r>
            <a:r>
              <a:rPr lang="en-US" dirty="0" smtClean="0"/>
              <a:t> </a:t>
            </a:r>
            <a:r>
              <a:rPr lang="en-US" dirty="0"/>
              <a:t>also </a:t>
            </a:r>
            <a:r>
              <a:rPr lang="en-US" dirty="0" smtClean="0">
                <a:solidFill>
                  <a:srgbClr val="00B050"/>
                </a:solidFill>
              </a:rPr>
              <a:t>be</a:t>
            </a:r>
            <a:r>
              <a:rPr lang="en-US" dirty="0" smtClean="0"/>
              <a:t> argued </a:t>
            </a:r>
            <a:r>
              <a:rPr lang="en-US" dirty="0"/>
              <a:t>that social policies will only contribute to…(consistency)</a:t>
            </a:r>
          </a:p>
          <a:p>
            <a:pPr>
              <a:buAutoNum type="arabicPeriod"/>
            </a:pPr>
            <a:r>
              <a:rPr lang="en-US" dirty="0" smtClean="0">
                <a:solidFill>
                  <a:srgbClr val="00B050"/>
                </a:solidFill>
              </a:rPr>
              <a:t>In addition</a:t>
            </a:r>
            <a:r>
              <a:rPr lang="en-US" dirty="0" smtClean="0"/>
              <a:t>, we ask ourselves </a:t>
            </a:r>
            <a:r>
              <a:rPr lang="en-US" dirty="0" smtClean="0">
                <a:solidFill>
                  <a:srgbClr val="00B050"/>
                </a:solidFill>
              </a:rPr>
              <a:t>where the </a:t>
            </a:r>
            <a:r>
              <a:rPr lang="en-US" dirty="0">
                <a:solidFill>
                  <a:srgbClr val="00B050"/>
                </a:solidFill>
              </a:rPr>
              <a:t>profits</a:t>
            </a:r>
            <a:r>
              <a:rPr lang="en-US" dirty="0"/>
              <a:t> </a:t>
            </a:r>
            <a:r>
              <a:rPr lang="en-US" dirty="0" smtClean="0"/>
              <a:t>go. </a:t>
            </a:r>
            <a:r>
              <a:rPr lang="en-US" dirty="0"/>
              <a:t>(</a:t>
            </a:r>
            <a:r>
              <a:rPr lang="en-US" dirty="0" err="1"/>
              <a:t>inf</a:t>
            </a:r>
            <a:r>
              <a:rPr lang="en-US" dirty="0"/>
              <a:t> 2x)</a:t>
            </a:r>
          </a:p>
          <a:p>
            <a:pPr>
              <a:buFont typeface="Wingdings" pitchFamily="2" charset="2"/>
              <a:buAutoNum type="arabicPeriod"/>
            </a:pPr>
            <a:r>
              <a:rPr lang="en-US" dirty="0"/>
              <a:t>The only </a:t>
            </a:r>
            <a:r>
              <a:rPr lang="en-US" dirty="0" smtClean="0">
                <a:solidFill>
                  <a:srgbClr val="00B050"/>
                </a:solidFill>
              </a:rPr>
              <a:t>issue</a:t>
            </a:r>
            <a:r>
              <a:rPr lang="en-US" dirty="0" smtClean="0"/>
              <a:t> </a:t>
            </a:r>
            <a:r>
              <a:rPr lang="en-US" dirty="0"/>
              <a:t>companies were concerned about </a:t>
            </a:r>
            <a:r>
              <a:rPr lang="en-US" dirty="0" smtClean="0">
                <a:solidFill>
                  <a:srgbClr val="00B050"/>
                </a:solidFill>
              </a:rPr>
              <a:t>is</a:t>
            </a:r>
            <a:r>
              <a:rPr lang="en-US" dirty="0" smtClean="0"/>
              <a:t>.. </a:t>
            </a:r>
            <a:r>
              <a:rPr lang="en-US" dirty="0"/>
              <a:t>(</a:t>
            </a:r>
            <a:r>
              <a:rPr lang="en-US" dirty="0" err="1"/>
              <a:t>inf</a:t>
            </a:r>
            <a:r>
              <a:rPr lang="en-US" dirty="0"/>
              <a:t>/</a:t>
            </a:r>
            <a:r>
              <a:rPr lang="en-US" dirty="0" err="1"/>
              <a:t>agr</a:t>
            </a:r>
            <a:r>
              <a:rPr lang="en-US" dirty="0"/>
              <a:t>)</a:t>
            </a:r>
          </a:p>
          <a:p>
            <a:pPr>
              <a:buFont typeface="Wingdings" pitchFamily="2" charset="2"/>
              <a:buAutoNum type="arabicPeriod"/>
            </a:pPr>
            <a:r>
              <a:rPr lang="en-US" dirty="0"/>
              <a:t>.to what </a:t>
            </a:r>
            <a:r>
              <a:rPr lang="en-US" dirty="0" smtClean="0"/>
              <a:t>extent should/companies </a:t>
            </a:r>
            <a:r>
              <a:rPr lang="en-US" dirty="0"/>
              <a:t>act </a:t>
            </a:r>
            <a:r>
              <a:rPr lang="en-US" dirty="0" smtClean="0">
                <a:solidFill>
                  <a:srgbClr val="00B050"/>
                </a:solidFill>
              </a:rPr>
              <a:t>socially</a:t>
            </a:r>
            <a:r>
              <a:rPr lang="en-US" dirty="0" smtClean="0"/>
              <a:t> </a:t>
            </a:r>
            <a:r>
              <a:rPr lang="en-US" dirty="0"/>
              <a:t>responsible(</a:t>
            </a:r>
            <a:r>
              <a:rPr lang="en-US" dirty="0" err="1"/>
              <a:t>wf</a:t>
            </a:r>
            <a:r>
              <a:rPr lang="en-US" dirty="0"/>
              <a:t> 2x)</a:t>
            </a:r>
          </a:p>
          <a:p>
            <a:pPr>
              <a:buFont typeface="Wingdings" pitchFamily="2" charset="2"/>
              <a:buAutoNum type="arabicPeriod"/>
            </a:pPr>
            <a:r>
              <a:rPr lang="en-US" dirty="0" smtClean="0"/>
              <a:t> Furthermore</a:t>
            </a:r>
            <a:r>
              <a:rPr lang="en-US" b="1" u="sng" dirty="0">
                <a:solidFill>
                  <a:srgbClr val="00B050"/>
                </a:solidFill>
              </a:rPr>
              <a:t>,</a:t>
            </a:r>
            <a:r>
              <a:rPr lang="en-US" dirty="0" smtClean="0"/>
              <a:t> </a:t>
            </a:r>
            <a:r>
              <a:rPr lang="en-US" dirty="0"/>
              <a:t>they also account for… (p)</a:t>
            </a:r>
          </a:p>
          <a:p>
            <a:pPr>
              <a:buFont typeface="Wingdings" pitchFamily="2" charset="2"/>
              <a:buAutoNum type="arabicPeriod"/>
            </a:pPr>
            <a:r>
              <a:rPr lang="en-US" dirty="0" smtClean="0"/>
              <a:t> Many </a:t>
            </a:r>
            <a:r>
              <a:rPr lang="en-US" dirty="0"/>
              <a:t>large companies outsource the production to </a:t>
            </a:r>
            <a:r>
              <a:rPr lang="en-US" dirty="0" smtClean="0">
                <a:solidFill>
                  <a:srgbClr val="00B050"/>
                </a:solidFill>
              </a:rPr>
              <a:t>small </a:t>
            </a:r>
            <a:r>
              <a:rPr lang="en-US" dirty="0"/>
              <a:t>companies in </a:t>
            </a:r>
            <a:r>
              <a:rPr lang="en-US" dirty="0" smtClean="0">
                <a:solidFill>
                  <a:srgbClr val="00B050"/>
                </a:solidFill>
              </a:rPr>
              <a:t>developing </a:t>
            </a:r>
            <a:r>
              <a:rPr lang="en-US" dirty="0"/>
              <a:t>countries (art 2x)</a:t>
            </a:r>
          </a:p>
          <a:p>
            <a:pPr>
              <a:buFont typeface="Wingdings" pitchFamily="2" charset="2"/>
              <a:buAutoNum type="arabicPeriod"/>
            </a:pPr>
            <a:r>
              <a:rPr lang="en-US" dirty="0"/>
              <a:t>..such as </a:t>
            </a:r>
            <a:r>
              <a:rPr lang="en-US" dirty="0" smtClean="0"/>
              <a:t>better employed retention and </a:t>
            </a:r>
            <a:r>
              <a:rPr lang="en-US" dirty="0" smtClean="0">
                <a:solidFill>
                  <a:srgbClr val="00B050"/>
                </a:solidFill>
              </a:rPr>
              <a:t>improved company productivity, image </a:t>
            </a:r>
            <a:r>
              <a:rPr lang="en-US" dirty="0">
                <a:solidFill>
                  <a:srgbClr val="00B050"/>
                </a:solidFill>
              </a:rPr>
              <a:t>and reputation </a:t>
            </a:r>
            <a:r>
              <a:rPr lang="en-US" dirty="0" smtClean="0"/>
              <a:t>(wordy)</a:t>
            </a:r>
            <a:endParaRPr lang="en-US" dirty="0"/>
          </a:p>
          <a:p>
            <a:pPr>
              <a:buFont typeface="Wingdings" pitchFamily="2" charset="2"/>
              <a:buAutoNum type="arabicPeriod"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In addition</a:t>
            </a:r>
            <a:r>
              <a:rPr lang="en-US" dirty="0" smtClean="0"/>
              <a:t>, </a:t>
            </a:r>
            <a:r>
              <a:rPr lang="en-US" dirty="0"/>
              <a:t>the human rights are well organized.(</a:t>
            </a:r>
            <a:r>
              <a:rPr lang="en-US" dirty="0" err="1"/>
              <a:t>inf</a:t>
            </a:r>
            <a:r>
              <a:rPr lang="en-US" dirty="0"/>
              <a:t>)</a:t>
            </a:r>
          </a:p>
          <a:p>
            <a:pPr>
              <a:buFont typeface="Wingdings" pitchFamily="2" charset="2"/>
              <a:buAutoNum type="arabicPeriod"/>
            </a:pPr>
            <a:r>
              <a:rPr lang="en-US" dirty="0"/>
              <a:t>Take more care </a:t>
            </a:r>
            <a:r>
              <a:rPr lang="en-US" dirty="0" smtClean="0">
                <a:solidFill>
                  <a:srgbClr val="00B050"/>
                </a:solidFill>
              </a:rPr>
              <a:t>about</a:t>
            </a:r>
            <a:r>
              <a:rPr lang="en-US" dirty="0" smtClean="0"/>
              <a:t> </a:t>
            </a:r>
            <a:r>
              <a:rPr lang="en-US" dirty="0"/>
              <a:t>human </a:t>
            </a:r>
            <a:r>
              <a:rPr lang="en-US" dirty="0" smtClean="0"/>
              <a:t>rights / </a:t>
            </a:r>
            <a:r>
              <a:rPr lang="en-US" dirty="0" smtClean="0">
                <a:solidFill>
                  <a:srgbClr val="00B050"/>
                </a:solidFill>
              </a:rPr>
              <a:t>takes</a:t>
            </a:r>
            <a:r>
              <a:rPr lang="en-US" dirty="0" smtClean="0"/>
              <a:t> a </a:t>
            </a:r>
            <a:r>
              <a:rPr lang="en-US" dirty="0"/>
              <a:t>closer look </a:t>
            </a:r>
            <a:r>
              <a:rPr lang="en-US" dirty="0" smtClean="0">
                <a:solidFill>
                  <a:srgbClr val="00B050"/>
                </a:solidFill>
              </a:rPr>
              <a:t>at </a:t>
            </a:r>
            <a:r>
              <a:rPr lang="en-US" dirty="0" smtClean="0"/>
              <a:t>the </a:t>
            </a:r>
            <a:r>
              <a:rPr lang="en-US" dirty="0"/>
              <a:t>contrast between </a:t>
            </a:r>
            <a:r>
              <a:rPr lang="en-US" dirty="0" err="1"/>
              <a:t>behaviours</a:t>
            </a:r>
            <a:r>
              <a:rPr lang="en-US" dirty="0"/>
              <a:t>. (</a:t>
            </a:r>
            <a:r>
              <a:rPr lang="en-US" dirty="0" err="1"/>
              <a:t>coll</a:t>
            </a:r>
            <a:r>
              <a:rPr lang="en-US" dirty="0"/>
              <a:t> 3x)</a:t>
            </a:r>
          </a:p>
          <a:p>
            <a:pPr>
              <a:buFont typeface="Wingdings" pitchFamily="2" charset="2"/>
              <a:buAutoNum type="arabicPeriod"/>
            </a:pPr>
            <a:r>
              <a:rPr lang="en-US" dirty="0" smtClean="0">
                <a:solidFill>
                  <a:srgbClr val="00B050"/>
                </a:solidFill>
              </a:rPr>
              <a:t>Many </a:t>
            </a:r>
            <a:r>
              <a:rPr lang="en-US" dirty="0" smtClean="0"/>
              <a:t>employees </a:t>
            </a:r>
            <a:r>
              <a:rPr lang="en-US" dirty="0"/>
              <a:t>live in poor conditions (</a:t>
            </a:r>
            <a:r>
              <a:rPr lang="en-US" dirty="0" err="1"/>
              <a:t>inf</a:t>
            </a:r>
            <a:r>
              <a:rPr lang="en-US" dirty="0"/>
              <a:t>)</a:t>
            </a:r>
          </a:p>
          <a:p>
            <a:pPr>
              <a:buFont typeface="Wingdings" pitchFamily="2" charset="2"/>
              <a:buAutoNum type="arabicPeriod"/>
            </a:pPr>
            <a:r>
              <a:rPr lang="en-US" dirty="0"/>
              <a:t>Unwanted vermin </a:t>
            </a:r>
            <a:r>
              <a:rPr lang="en-US" dirty="0" smtClean="0">
                <a:solidFill>
                  <a:srgbClr val="00B050"/>
                </a:solidFill>
              </a:rPr>
              <a:t>do not </a:t>
            </a:r>
            <a:r>
              <a:rPr lang="en-US" dirty="0" smtClean="0"/>
              <a:t>outweigh </a:t>
            </a:r>
            <a:r>
              <a:rPr lang="en-US" dirty="0"/>
              <a:t>the advantages (</a:t>
            </a:r>
            <a:r>
              <a:rPr lang="en-US" dirty="0" err="1"/>
              <a:t>inf</a:t>
            </a:r>
            <a:r>
              <a:rPr lang="en-US" dirty="0"/>
              <a:t>)</a:t>
            </a:r>
          </a:p>
          <a:p>
            <a:pPr>
              <a:buFont typeface="Wingdings" pitchFamily="2" charset="2"/>
              <a:buAutoNum type="arabicPeriod"/>
            </a:pPr>
            <a:r>
              <a:rPr lang="en-US" dirty="0"/>
              <a:t>They might </a:t>
            </a:r>
            <a:r>
              <a:rPr lang="en-US" dirty="0" smtClean="0">
                <a:solidFill>
                  <a:srgbClr val="00B050"/>
                </a:solidFill>
              </a:rPr>
              <a:t>have</a:t>
            </a:r>
            <a:r>
              <a:rPr lang="en-US" dirty="0" smtClean="0"/>
              <a:t> many </a:t>
            </a:r>
            <a:r>
              <a:rPr lang="en-US" dirty="0"/>
              <a:t>indirect benefits (</a:t>
            </a:r>
            <a:r>
              <a:rPr lang="en-US" dirty="0" err="1"/>
              <a:t>coll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8164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Structure 1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Clr>
                <a:srgbClr val="000000"/>
              </a:buClr>
              <a:buNone/>
              <a:defRPr/>
            </a:pPr>
            <a:r>
              <a:rPr lang="en-US" sz="2400" dirty="0">
                <a:solidFill>
                  <a:srgbClr val="000000"/>
                </a:solidFill>
              </a:rPr>
              <a:t>Simon enjoys to read, running and </a:t>
            </a:r>
            <a:r>
              <a:rPr lang="en-US" sz="2400" dirty="0" smtClean="0">
                <a:solidFill>
                  <a:srgbClr val="000000"/>
                </a:solidFill>
              </a:rPr>
              <a:t>cycling. </a:t>
            </a:r>
          </a:p>
          <a:p>
            <a:pPr marL="0" lvl="0" indent="0">
              <a:buClr>
                <a:srgbClr val="000000"/>
              </a:buClr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Simon </a:t>
            </a:r>
            <a:r>
              <a:rPr lang="en-US" sz="2400" dirty="0">
                <a:solidFill>
                  <a:srgbClr val="000000"/>
                </a:solidFill>
              </a:rPr>
              <a:t>enjoys </a:t>
            </a:r>
            <a:r>
              <a:rPr lang="en-US" sz="2400" dirty="0" smtClean="0">
                <a:solidFill>
                  <a:srgbClr val="000000"/>
                </a:solidFill>
              </a:rPr>
              <a:t>read</a:t>
            </a:r>
            <a:r>
              <a:rPr lang="en-US" sz="2400" dirty="0" smtClean="0">
                <a:solidFill>
                  <a:srgbClr val="00B050"/>
                </a:solidFill>
              </a:rPr>
              <a:t>ing</a:t>
            </a:r>
            <a:r>
              <a:rPr lang="en-US" sz="2400" dirty="0" smtClean="0">
                <a:solidFill>
                  <a:srgbClr val="000000"/>
                </a:solidFill>
              </a:rPr>
              <a:t>, </a:t>
            </a:r>
            <a:r>
              <a:rPr lang="en-US" sz="2400" dirty="0">
                <a:solidFill>
                  <a:srgbClr val="000000"/>
                </a:solidFill>
              </a:rPr>
              <a:t>runn</a:t>
            </a:r>
            <a:r>
              <a:rPr lang="en-US" sz="2400" dirty="0">
                <a:solidFill>
                  <a:srgbClr val="00B050"/>
                </a:solidFill>
              </a:rPr>
              <a:t>ing</a:t>
            </a:r>
            <a:r>
              <a:rPr lang="en-US" sz="2400" dirty="0">
                <a:solidFill>
                  <a:srgbClr val="000000"/>
                </a:solidFill>
              </a:rPr>
              <a:t> and cycl</a:t>
            </a:r>
            <a:r>
              <a:rPr lang="en-US" sz="2400" dirty="0">
                <a:solidFill>
                  <a:srgbClr val="00B050"/>
                </a:solidFill>
              </a:rPr>
              <a:t>ing</a:t>
            </a:r>
            <a:r>
              <a:rPr lang="en-US" sz="2400" dirty="0">
                <a:solidFill>
                  <a:srgbClr val="000000"/>
                </a:solidFill>
              </a:rPr>
              <a:t>. </a:t>
            </a:r>
            <a:endParaRPr lang="en-US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00B050"/>
                </a:solidFill>
              </a:rPr>
              <a:t>Parallel structure: </a:t>
            </a:r>
            <a:r>
              <a:rPr lang="en-US" sz="2400" dirty="0" smtClean="0"/>
              <a:t>using the same pattern of words to show that two or more ideas have the same level of importance. 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Join parallel structures by using coordinating conjunctions such as "and" or "or."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A78CDC-31F1-4134-8797-26C807A9210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281" y="2060848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577" y="2483777"/>
            <a:ext cx="190500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666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Parallel Structure 2</a:t>
            </a:r>
            <a:endParaRPr lang="nl-NL" sz="4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US" sz="2000" dirty="0" smtClean="0"/>
              <a:t>Some of the side effects are skin irritation and eye irritation, and membrane irritation may also develop.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dirty="0" smtClean="0"/>
              <a:t>I look forward to hearing from you and to have an opportunity to tell more about yourself.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dirty="0" smtClean="0"/>
              <a:t>E.T., directed by Steven Spielberg, and which was released in 1984, was a box office hit.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dirty="0" smtClean="0"/>
              <a:t>Alfred Hitchcock’s films include Vertigo, Psycho, and he also directed Notorious.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dirty="0"/>
              <a:t>The coach told the players that they should get a lot of sleep, that they should not eat too much, and to do some warm-up exercises before the game. 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dirty="0"/>
              <a:t>The production manager was asked to write his report quickly, </a:t>
            </a:r>
            <a:r>
              <a:rPr lang="en-US" sz="2000" dirty="0" smtClean="0"/>
              <a:t>accurately</a:t>
            </a:r>
            <a:r>
              <a:rPr lang="en-US" sz="2000" dirty="0"/>
              <a:t>, and in a detailed manner.</a:t>
            </a:r>
          </a:p>
          <a:p>
            <a:pPr marL="0" indent="0">
              <a:buFont typeface="Wingdings" pitchFamily="2" charset="2"/>
              <a:buNone/>
              <a:defRPr/>
            </a:pPr>
            <a:endParaRPr lang="nl-NL" sz="2800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92946B7-E509-4174-AF04-98C10586BB0D}" type="slidenum">
              <a:rPr lang="en-US" smtClean="0">
                <a:solidFill>
                  <a:srgbClr val="000000"/>
                </a:solidFill>
              </a:rPr>
              <a:pPr/>
              <a:t>8</a:t>
            </a:fld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56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Parallel Structure 3</a:t>
            </a:r>
            <a:endParaRPr lang="nl-NL" sz="4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US" sz="2000" dirty="0" smtClean="0"/>
              <a:t>Some of the side effects are </a:t>
            </a:r>
            <a:r>
              <a:rPr lang="en-US" sz="2000" dirty="0" smtClean="0">
                <a:solidFill>
                  <a:srgbClr val="00B050"/>
                </a:solidFill>
              </a:rPr>
              <a:t>skin, eye and membrane irritation</a:t>
            </a:r>
            <a:r>
              <a:rPr lang="en-US" sz="2000" dirty="0" smtClean="0"/>
              <a:t>.  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dirty="0" smtClean="0"/>
              <a:t>I look forward to </a:t>
            </a:r>
            <a:r>
              <a:rPr lang="en-US" sz="2000" dirty="0" smtClean="0">
                <a:solidFill>
                  <a:srgbClr val="00B050"/>
                </a:solidFill>
              </a:rPr>
              <a:t>hearing</a:t>
            </a:r>
            <a:r>
              <a:rPr lang="en-US" sz="2000" dirty="0" smtClean="0"/>
              <a:t> from you and (to) </a:t>
            </a:r>
            <a:r>
              <a:rPr lang="en-US" sz="2000" dirty="0" smtClean="0">
                <a:solidFill>
                  <a:srgbClr val="00B050"/>
                </a:solidFill>
              </a:rPr>
              <a:t>having</a:t>
            </a:r>
            <a:r>
              <a:rPr lang="en-US" sz="2000" dirty="0" smtClean="0"/>
              <a:t> an opportunity to tell more about yourself.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dirty="0" smtClean="0"/>
              <a:t>E.T., (which was) </a:t>
            </a:r>
            <a:r>
              <a:rPr lang="en-US" sz="2000" dirty="0" smtClean="0">
                <a:solidFill>
                  <a:srgbClr val="00B050"/>
                </a:solidFill>
              </a:rPr>
              <a:t>directed</a:t>
            </a:r>
            <a:r>
              <a:rPr lang="en-US" sz="2000" dirty="0" smtClean="0"/>
              <a:t> by Steven Spielberg and (which was) </a:t>
            </a:r>
            <a:r>
              <a:rPr lang="en-US" sz="2000" dirty="0" smtClean="0">
                <a:solidFill>
                  <a:srgbClr val="00B050"/>
                </a:solidFill>
              </a:rPr>
              <a:t>released</a:t>
            </a:r>
            <a:r>
              <a:rPr lang="en-US" sz="2000" dirty="0" smtClean="0"/>
              <a:t> in 1984, was a box office hit.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dirty="0" smtClean="0"/>
              <a:t>Alfred Hitchcock’s films </a:t>
            </a:r>
            <a:r>
              <a:rPr lang="en-US" sz="2000" dirty="0" smtClean="0">
                <a:solidFill>
                  <a:srgbClr val="00B050"/>
                </a:solidFill>
              </a:rPr>
              <a:t>include Vertigo, Psycho and Notorious.</a:t>
            </a:r>
            <a:r>
              <a:rPr lang="en-US" sz="2000" dirty="0" smtClean="0"/>
              <a:t> 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dirty="0"/>
              <a:t>The coach told the players </a:t>
            </a:r>
            <a:r>
              <a:rPr lang="en-US" sz="2000" dirty="0" smtClean="0">
                <a:solidFill>
                  <a:srgbClr val="00B050"/>
                </a:solidFill>
              </a:rPr>
              <a:t>to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B050"/>
                </a:solidFill>
              </a:rPr>
              <a:t>get</a:t>
            </a:r>
            <a:r>
              <a:rPr lang="en-US" sz="2000" dirty="0" smtClean="0"/>
              <a:t> </a:t>
            </a:r>
            <a:r>
              <a:rPr lang="en-US" sz="2000" dirty="0"/>
              <a:t>a lot of sleep, </a:t>
            </a:r>
            <a:r>
              <a:rPr lang="en-US" sz="2000" dirty="0">
                <a:solidFill>
                  <a:srgbClr val="00B050"/>
                </a:solidFill>
              </a:rPr>
              <a:t>not eat </a:t>
            </a:r>
            <a:r>
              <a:rPr lang="en-US" sz="2000" dirty="0"/>
              <a:t>too much, and </a:t>
            </a:r>
            <a:r>
              <a:rPr lang="en-US" sz="2000" dirty="0">
                <a:solidFill>
                  <a:srgbClr val="00B050"/>
                </a:solidFill>
              </a:rPr>
              <a:t>do</a:t>
            </a:r>
            <a:r>
              <a:rPr lang="en-US" sz="2000" dirty="0"/>
              <a:t> some warm-up exercises before the game</a:t>
            </a:r>
            <a:r>
              <a:rPr lang="en-US" sz="2000" dirty="0" smtClean="0"/>
              <a:t>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dirty="0"/>
              <a:t>The production manager was asked to write his report </a:t>
            </a:r>
            <a:r>
              <a:rPr lang="en-US" sz="2000" dirty="0">
                <a:solidFill>
                  <a:srgbClr val="00B050"/>
                </a:solidFill>
              </a:rPr>
              <a:t>quickly, accurately</a:t>
            </a:r>
            <a:r>
              <a:rPr lang="en-US" sz="2000" dirty="0"/>
              <a:t>, and </a:t>
            </a:r>
            <a:r>
              <a:rPr lang="en-US" sz="2000" dirty="0">
                <a:solidFill>
                  <a:srgbClr val="00B050"/>
                </a:solidFill>
              </a:rPr>
              <a:t>thoroughly</a:t>
            </a:r>
            <a:r>
              <a:rPr lang="en-US" sz="2000" dirty="0"/>
              <a:t>.</a:t>
            </a:r>
          </a:p>
          <a:p>
            <a:pPr marL="457200" indent="-457200">
              <a:buFont typeface="+mj-lt"/>
              <a:buAutoNum type="arabicPeriod"/>
              <a:defRPr/>
            </a:pPr>
            <a:endParaRPr lang="en-US" sz="2800" dirty="0"/>
          </a:p>
          <a:p>
            <a:pPr marL="0" indent="0">
              <a:buFont typeface="Wingdings" pitchFamily="2" charset="2"/>
              <a:buNone/>
              <a:defRPr/>
            </a:pPr>
            <a:endParaRPr lang="nl-NL" sz="2800" dirty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E5BE926-D5C8-4C0E-AC8B-30B94DF79834}" type="slidenum">
              <a:rPr lang="en-US" smtClean="0">
                <a:solidFill>
                  <a:srgbClr val="000000"/>
                </a:solidFill>
              </a:rPr>
              <a:pPr/>
              <a:t>9</a:t>
            </a:fld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63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cho">
  <a:themeElements>
    <a:clrScheme name="Echo 8">
      <a:dk1>
        <a:srgbClr val="000000"/>
      </a:dk1>
      <a:lt1>
        <a:srgbClr val="FFFFFF"/>
      </a:lt1>
      <a:dk2>
        <a:srgbClr val="000000"/>
      </a:dk2>
      <a:lt2>
        <a:srgbClr val="666699"/>
      </a:lt2>
      <a:accent1>
        <a:srgbClr val="FF9900"/>
      </a:accent1>
      <a:accent2>
        <a:srgbClr val="FF00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0000"/>
      </a:accent6>
      <a:hlink>
        <a:srgbClr val="336699"/>
      </a:hlink>
      <a:folHlink>
        <a:srgbClr val="808080"/>
      </a:folHlink>
    </a:clrScheme>
    <a:fontScheme name="Ech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1797</Words>
  <Application>Microsoft Office PowerPoint</Application>
  <PresentationFormat>Diavoorstelling (4:3)</PresentationFormat>
  <Paragraphs>168</Paragraphs>
  <Slides>20</Slides>
  <Notes>2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20</vt:i4>
      </vt:variant>
    </vt:vector>
  </HeadingPairs>
  <TitlesOfParts>
    <vt:vector size="21" baseType="lpstr">
      <vt:lpstr>Echo</vt:lpstr>
      <vt:lpstr>EAP3 – Week 4</vt:lpstr>
      <vt:lpstr>Answers</vt:lpstr>
      <vt:lpstr>PowerPoint-presentatie</vt:lpstr>
      <vt:lpstr>PowerPoint-presentatie</vt:lpstr>
      <vt:lpstr>Error correction (Monday)</vt:lpstr>
      <vt:lpstr>Error correction: answers</vt:lpstr>
      <vt:lpstr>Parallel Structure 1</vt:lpstr>
      <vt:lpstr>Parallel Structure 2</vt:lpstr>
      <vt:lpstr>Parallel Structure 3</vt:lpstr>
      <vt:lpstr>From your work</vt:lpstr>
      <vt:lpstr>Parallel structure</vt:lpstr>
      <vt:lpstr>Harvard system for in-text references</vt:lpstr>
      <vt:lpstr>More on in-text references</vt:lpstr>
      <vt:lpstr>In-text references: correct the mistakes</vt:lpstr>
      <vt:lpstr>In-text references: Key</vt:lpstr>
      <vt:lpstr>What are reporting verbs (RV)?</vt:lpstr>
      <vt:lpstr>When and why do we use RV?</vt:lpstr>
      <vt:lpstr>RV: gap fill </vt:lpstr>
      <vt:lpstr>RV: gap fill KEY </vt:lpstr>
      <vt:lpstr>Homework</vt:lpstr>
    </vt:vector>
  </TitlesOfParts>
  <Company>TU Delft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EAP3 – Week 4</dc:title>
  <dc:creator>Froukje van Veggel - TBM</dc:creator>
  <cp:lastModifiedBy>Igmar</cp:lastModifiedBy>
  <cp:revision>35</cp:revision>
  <cp:lastPrinted>2012-09-24T14:15:41Z</cp:lastPrinted>
  <dcterms:created xsi:type="dcterms:W3CDTF">2012-09-20T10:56:34Z</dcterms:created>
  <dcterms:modified xsi:type="dcterms:W3CDTF">2013-03-09T07:09:44Z</dcterms:modified>
</cp:coreProperties>
</file>