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277" r:id="rId3"/>
    <p:sldId id="278" r:id="rId4"/>
    <p:sldId id="27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1" r:id="rId17"/>
    <p:sldId id="272" r:id="rId18"/>
    <p:sldId id="275" r:id="rId19"/>
    <p:sldId id="276" r:id="rId20"/>
  </p:sldIdLst>
  <p:sldSz cx="9144000" cy="6858000" type="screen4x3"/>
  <p:notesSz cx="6794500" cy="9931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24559-0D37-4838-9E26-02EF03DB349C}" type="datetimeFigureOut">
              <a:rPr lang="en-GB" smtClean="0"/>
              <a:t>18/03/2013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CD9FC-5A2E-4F6F-AA2F-600A90A3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1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A3118-F09D-48A3-8DDD-105FBBBDA3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5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33ED3-7329-4907-BDAB-946BA8045E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7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3D2AB-B433-433B-B681-58194D235E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8CDC-31F1-4134-8797-26C807A921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D7A8D-27B8-4F72-8D9E-8F3A7F733F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BF1D8-5C18-4166-A827-FCA2790CF6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D84D5-D14D-4150-9C56-456160D486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5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7FD0-BFEA-4E72-A9BC-1EBAB0E0C1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0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9092F-9D98-49B4-A228-FA34270C29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580A2-CACB-4963-AB52-B6E0C54EC7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4956B-C660-44CD-BF35-4B1769009F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8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3C59A-F308-4870-BC3C-B789FB1EE99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3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EAP3 – Week 6</a:t>
            </a:r>
            <a:endParaRPr lang="nl-NL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000000"/>
              </a:buClr>
              <a:buNone/>
              <a:defRPr/>
            </a:pPr>
            <a:r>
              <a:rPr lang="nl-NL" sz="2800" dirty="0" smtClean="0">
                <a:solidFill>
                  <a:srgbClr val="000000"/>
                </a:solidFill>
              </a:rPr>
              <a:t>Single </a:t>
            </a:r>
            <a:r>
              <a:rPr lang="nl-NL" sz="2800" dirty="0" err="1" smtClean="0">
                <a:solidFill>
                  <a:srgbClr val="000000"/>
                </a:solidFill>
              </a:rPr>
              <a:t>and</a:t>
            </a:r>
            <a:r>
              <a:rPr lang="nl-NL" sz="2800" dirty="0" smtClean="0">
                <a:solidFill>
                  <a:srgbClr val="000000"/>
                </a:solidFill>
              </a:rPr>
              <a:t> </a:t>
            </a:r>
            <a:r>
              <a:rPr lang="nl-NL" sz="2800" dirty="0" err="1" smtClean="0">
                <a:solidFill>
                  <a:srgbClr val="000000"/>
                </a:solidFill>
              </a:rPr>
              <a:t>multi</a:t>
            </a:r>
            <a:r>
              <a:rPr lang="nl-NL" sz="2800" dirty="0" smtClean="0">
                <a:solidFill>
                  <a:srgbClr val="000000"/>
                </a:solidFill>
              </a:rPr>
              <a:t> word </a:t>
            </a:r>
            <a:r>
              <a:rPr lang="nl-NL" sz="2800" dirty="0" err="1" smtClean="0">
                <a:solidFill>
                  <a:srgbClr val="000000"/>
                </a:solidFill>
              </a:rPr>
              <a:t>verbs</a:t>
            </a:r>
            <a:endParaRPr lang="nl-NL" sz="2800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None/>
              <a:defRPr/>
            </a:pPr>
            <a:r>
              <a:rPr lang="nl-NL" sz="2800" dirty="0" err="1" smtClean="0">
                <a:solidFill>
                  <a:srgbClr val="000000"/>
                </a:solidFill>
              </a:rPr>
              <a:t>Hedging</a:t>
            </a:r>
            <a:endParaRPr lang="nl-NL" sz="2800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None/>
              <a:defRPr/>
            </a:pPr>
            <a:r>
              <a:rPr lang="nl-NL" sz="2800" dirty="0" err="1" smtClean="0">
                <a:solidFill>
                  <a:srgbClr val="000000"/>
                </a:solidFill>
              </a:rPr>
              <a:t>Linking</a:t>
            </a:r>
            <a:r>
              <a:rPr lang="nl-NL" sz="2800" dirty="0" smtClean="0">
                <a:solidFill>
                  <a:srgbClr val="000000"/>
                </a:solidFill>
              </a:rPr>
              <a:t> </a:t>
            </a:r>
            <a:r>
              <a:rPr lang="nl-NL" sz="2800" dirty="0" err="1" smtClean="0">
                <a:solidFill>
                  <a:srgbClr val="000000"/>
                </a:solidFill>
              </a:rPr>
              <a:t>words</a:t>
            </a:r>
            <a:r>
              <a:rPr lang="nl-NL" sz="2800" dirty="0" smtClean="0">
                <a:solidFill>
                  <a:srgbClr val="000000"/>
                </a:solidFill>
              </a:rPr>
              <a:t> of </a:t>
            </a:r>
            <a:r>
              <a:rPr lang="nl-NL" sz="2800" dirty="0" err="1" smtClean="0">
                <a:solidFill>
                  <a:srgbClr val="000000"/>
                </a:solidFill>
              </a:rPr>
              <a:t>comparison</a:t>
            </a:r>
            <a:r>
              <a:rPr lang="nl-NL" sz="2800" dirty="0" smtClean="0">
                <a:solidFill>
                  <a:srgbClr val="000000"/>
                </a:solidFill>
              </a:rPr>
              <a:t> </a:t>
            </a:r>
            <a:r>
              <a:rPr lang="nl-NL" sz="2800" dirty="0" err="1" smtClean="0">
                <a:solidFill>
                  <a:srgbClr val="000000"/>
                </a:solidFill>
              </a:rPr>
              <a:t>and</a:t>
            </a:r>
            <a:r>
              <a:rPr lang="nl-NL" sz="2800" dirty="0" smtClean="0">
                <a:solidFill>
                  <a:srgbClr val="000000"/>
                </a:solidFill>
              </a:rPr>
              <a:t> contrast</a:t>
            </a:r>
          </a:p>
          <a:p>
            <a:pPr marL="0" lvl="0" indent="0">
              <a:buClr>
                <a:srgbClr val="000000"/>
              </a:buClr>
              <a:buNone/>
              <a:defRPr/>
            </a:pPr>
            <a:endParaRPr lang="nl-NL" sz="2800" dirty="0" smtClean="0">
              <a:solidFill>
                <a:srgbClr val="000000"/>
              </a:solidFill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2946B7-E509-4174-AF04-98C10586BB0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Linking</a:t>
            </a:r>
            <a:r>
              <a:rPr lang="nl-NL" dirty="0" smtClean="0"/>
              <a:t> </a:t>
            </a:r>
            <a:r>
              <a:rPr lang="nl-NL" dirty="0" err="1" smtClean="0"/>
              <a:t>words</a:t>
            </a:r>
            <a:r>
              <a:rPr lang="nl-NL" dirty="0" smtClean="0"/>
              <a:t>: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28800"/>
            <a:ext cx="7010400" cy="4391000"/>
          </a:xfrm>
        </p:spPr>
        <p:txBody>
          <a:bodyPr/>
          <a:lstStyle/>
          <a:p>
            <a:pPr marL="0" indent="0">
              <a:buNone/>
            </a:pPr>
            <a:r>
              <a:rPr lang="nl-NL" sz="3200" dirty="0" err="1" smtClean="0"/>
              <a:t>Biology</a:t>
            </a:r>
            <a:r>
              <a:rPr lang="nl-NL" sz="3200" dirty="0" smtClean="0"/>
              <a:t> - Chemistry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u="sng" dirty="0" smtClean="0"/>
              <a:t>Both</a:t>
            </a:r>
            <a:r>
              <a:rPr lang="en-US" sz="3200" dirty="0" smtClean="0"/>
              <a:t> </a:t>
            </a:r>
            <a:r>
              <a:rPr lang="en-US" sz="3200" dirty="0"/>
              <a:t>biology </a:t>
            </a:r>
            <a:r>
              <a:rPr lang="en-US" sz="3200" u="sng" dirty="0"/>
              <a:t>and</a:t>
            </a:r>
            <a:r>
              <a:rPr lang="en-US" sz="3200" dirty="0"/>
              <a:t> chemistry are examples of science </a:t>
            </a:r>
            <a:r>
              <a:rPr lang="en-US" sz="3200" dirty="0" smtClean="0"/>
              <a:t>subjects.</a:t>
            </a:r>
          </a:p>
          <a:p>
            <a:r>
              <a:rPr lang="en-US" sz="3200" u="sng" dirty="0" smtClean="0"/>
              <a:t>While</a:t>
            </a:r>
            <a:r>
              <a:rPr lang="en-US" sz="3200" dirty="0" smtClean="0"/>
              <a:t> </a:t>
            </a:r>
            <a:r>
              <a:rPr lang="en-US" sz="3200" dirty="0"/>
              <a:t>biology focuses on the study of living things, chemistry concentrates on living </a:t>
            </a:r>
            <a:r>
              <a:rPr lang="en-US" sz="3200" dirty="0" smtClean="0"/>
              <a:t>things.</a:t>
            </a:r>
            <a:endParaRPr lang="nl-NL" sz="3200" dirty="0" smtClean="0"/>
          </a:p>
          <a:p>
            <a:pPr marL="0" indent="0">
              <a:buNone/>
            </a:pPr>
            <a:endParaRPr lang="nl-N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Linking</a:t>
            </a:r>
            <a:r>
              <a:rPr lang="nl-NL" dirty="0" smtClean="0"/>
              <a:t> </a:t>
            </a:r>
            <a:r>
              <a:rPr lang="nl-NL" dirty="0" err="1" smtClean="0"/>
              <a:t>words</a:t>
            </a:r>
            <a:r>
              <a:rPr lang="nl-NL" dirty="0" smtClean="0"/>
              <a:t> of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contrast: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Sentence-sentence </a:t>
            </a:r>
            <a:r>
              <a:rPr lang="en-US" sz="2800" dirty="0"/>
              <a:t>linking </a:t>
            </a:r>
            <a:r>
              <a:rPr lang="en-US" sz="2800" dirty="0" smtClean="0"/>
              <a:t>expressions, e.g</a:t>
            </a:r>
            <a:r>
              <a:rPr lang="en-US" sz="2800" dirty="0"/>
              <a:t>. however, </a:t>
            </a:r>
            <a:r>
              <a:rPr lang="en-US" sz="2800" dirty="0" smtClean="0"/>
              <a:t>therefore: </a:t>
            </a:r>
          </a:p>
          <a:p>
            <a:r>
              <a:rPr lang="en-US" sz="2800" dirty="0" smtClean="0"/>
              <a:t>I tried </a:t>
            </a:r>
            <a:r>
              <a:rPr lang="en-US" sz="2800" dirty="0"/>
              <a:t>to </a:t>
            </a:r>
            <a:r>
              <a:rPr lang="en-US" sz="2800" dirty="0" smtClean="0"/>
              <a:t>submit my thesis on time. </a:t>
            </a:r>
            <a:r>
              <a:rPr lang="en-US" sz="2800" b="1" dirty="0" smtClean="0"/>
              <a:t>However</a:t>
            </a:r>
            <a:r>
              <a:rPr lang="en-US" sz="2800" b="1" dirty="0"/>
              <a:t>,</a:t>
            </a:r>
            <a:r>
              <a:rPr lang="en-US" sz="2800" dirty="0"/>
              <a:t> </a:t>
            </a:r>
            <a:r>
              <a:rPr lang="en-US" sz="2800" dirty="0" smtClean="0"/>
              <a:t>I didn’t meet the deadline.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Clause-clause linkers, e.g</a:t>
            </a:r>
            <a:r>
              <a:rPr lang="en-US" sz="2800" dirty="0"/>
              <a:t>. but, </a:t>
            </a:r>
            <a:r>
              <a:rPr lang="en-US" sz="2800" dirty="0" smtClean="0"/>
              <a:t>although:</a:t>
            </a:r>
          </a:p>
          <a:p>
            <a:r>
              <a:rPr lang="nl-NL" sz="2800" b="1" dirty="0" err="1" smtClean="0"/>
              <a:t>Although</a:t>
            </a:r>
            <a:r>
              <a:rPr lang="nl-NL" sz="2800" dirty="0" smtClean="0"/>
              <a:t> I </a:t>
            </a:r>
            <a:r>
              <a:rPr lang="nl-NL" sz="2800" dirty="0" err="1" smtClean="0"/>
              <a:t>failed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</a:t>
            </a:r>
            <a:r>
              <a:rPr lang="nl-NL" sz="2800" dirty="0" err="1" smtClean="0"/>
              <a:t>submit</a:t>
            </a:r>
            <a:r>
              <a:rPr lang="nl-NL" sz="2800" dirty="0" smtClean="0"/>
              <a:t> </a:t>
            </a:r>
            <a:r>
              <a:rPr lang="nl-NL" sz="2800" dirty="0" err="1" smtClean="0"/>
              <a:t>my</a:t>
            </a:r>
            <a:r>
              <a:rPr lang="nl-NL" sz="2800" dirty="0" smtClean="0"/>
              <a:t> thesis on time, I </a:t>
            </a:r>
            <a:r>
              <a:rPr lang="nl-NL" sz="2800" dirty="0" err="1" smtClean="0"/>
              <a:t>received</a:t>
            </a:r>
            <a:r>
              <a:rPr lang="nl-NL" sz="2800" dirty="0" smtClean="0"/>
              <a:t> a high </a:t>
            </a:r>
            <a:r>
              <a:rPr lang="nl-NL" sz="2800" dirty="0" err="1" smtClean="0"/>
              <a:t>grade</a:t>
            </a:r>
            <a:r>
              <a:rPr lang="nl-NL" sz="2800" dirty="0" smtClean="0"/>
              <a:t> </a:t>
            </a:r>
            <a:r>
              <a:rPr lang="nl-NL" sz="2800" dirty="0" err="1" smtClean="0"/>
              <a:t>for</a:t>
            </a:r>
            <a:r>
              <a:rPr lang="nl-NL" sz="2800" dirty="0" smtClean="0"/>
              <a:t> it.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Linking</a:t>
            </a:r>
            <a:r>
              <a:rPr lang="nl-NL" dirty="0" smtClean="0"/>
              <a:t> </a:t>
            </a:r>
            <a:r>
              <a:rPr lang="nl-NL" dirty="0" err="1" smtClean="0"/>
              <a:t>words</a:t>
            </a:r>
            <a:r>
              <a:rPr lang="nl-NL" dirty="0" smtClean="0"/>
              <a:t> of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contrast: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00808"/>
            <a:ext cx="7010400" cy="43189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Linking words of comparison and contrast are often </a:t>
            </a:r>
            <a:r>
              <a:rPr lang="en-US" dirty="0"/>
              <a:t>preceded by </a:t>
            </a:r>
            <a:r>
              <a:rPr lang="en-US" dirty="0" smtClean="0"/>
              <a:t>words or </a:t>
            </a:r>
            <a:r>
              <a:rPr lang="en-US" dirty="0"/>
              <a:t>phrases that demonstrate the degree of similarity or difference, such as </a:t>
            </a:r>
            <a:r>
              <a:rPr lang="en-US" i="1" dirty="0"/>
              <a:t>no, far, considerably, much, rather, significantly, slightly, substantially, </a:t>
            </a:r>
            <a:r>
              <a:rPr lang="en-US" i="1" dirty="0" smtClean="0"/>
              <a:t>somewhat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nl-NL" dirty="0" smtClean="0"/>
              <a:t>Chemistry is </a:t>
            </a:r>
            <a:r>
              <a:rPr lang="nl-NL" dirty="0" err="1" smtClean="0"/>
              <a:t>considered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significantly</a:t>
            </a:r>
            <a:r>
              <a:rPr lang="nl-NL" dirty="0" smtClean="0"/>
              <a:t> more </a:t>
            </a:r>
            <a:r>
              <a:rPr lang="nl-NL" dirty="0" err="1" smtClean="0"/>
              <a:t>difficult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</a:t>
            </a:r>
            <a:r>
              <a:rPr lang="nl-NL" dirty="0" err="1" smtClean="0"/>
              <a:t>Biology</a:t>
            </a:r>
            <a:r>
              <a:rPr lang="nl-NL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Linking</a:t>
            </a:r>
            <a:r>
              <a:rPr lang="nl-NL" dirty="0" smtClean="0"/>
              <a:t> </a:t>
            </a:r>
            <a:r>
              <a:rPr lang="nl-NL" dirty="0" err="1" smtClean="0"/>
              <a:t>words</a:t>
            </a:r>
            <a:r>
              <a:rPr lang="nl-NL" dirty="0" smtClean="0"/>
              <a:t> of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contrast: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Parallelism </a:t>
            </a:r>
            <a:r>
              <a:rPr lang="en-US" dirty="0"/>
              <a:t>is a useful strategy for showing similarities of differences in a subtle, understated manner. This kind of ‘echo’ effect can create links in the reader’s mind </a:t>
            </a:r>
            <a:r>
              <a:rPr lang="en-US" dirty="0" smtClean="0"/>
              <a:t>implicitly</a:t>
            </a:r>
          </a:p>
          <a:p>
            <a:pPr marL="0" indent="0">
              <a:buNone/>
            </a:pPr>
            <a:endParaRPr lang="nl-NL" dirty="0"/>
          </a:p>
          <a:p>
            <a:r>
              <a:rPr lang="en-US" sz="2800" u="sng" dirty="0"/>
              <a:t>While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biology focuses </a:t>
            </a:r>
            <a:r>
              <a:rPr lang="en-US" sz="2800" dirty="0"/>
              <a:t>on the study of living things, </a:t>
            </a:r>
            <a:r>
              <a:rPr lang="en-US" sz="2800" dirty="0">
                <a:solidFill>
                  <a:srgbClr val="00B050"/>
                </a:solidFill>
              </a:rPr>
              <a:t>chemistry concentrates </a:t>
            </a:r>
            <a:r>
              <a:rPr lang="en-US" sz="2800" dirty="0"/>
              <a:t>on living things.</a:t>
            </a:r>
            <a:endParaRPr lang="nl-NL" sz="2800" dirty="0"/>
          </a:p>
          <a:p>
            <a:endParaRPr lang="en-US" dirty="0"/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 … </a:t>
            </a:r>
            <a:r>
              <a:rPr lang="nl-NL" dirty="0" err="1" smtClean="0"/>
              <a:t>than</a:t>
            </a:r>
            <a:r>
              <a:rPr lang="nl-NL" dirty="0" smtClean="0"/>
              <a:t>: </a:t>
            </a:r>
            <a:r>
              <a:rPr lang="nl-NL" dirty="0" err="1" smtClean="0"/>
              <a:t>collocations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Most </a:t>
            </a:r>
            <a:r>
              <a:rPr lang="nl-NL" dirty="0" err="1" smtClean="0"/>
              <a:t>commonly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adjectives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</a:t>
            </a:r>
            <a:r>
              <a:rPr lang="nl-NL" dirty="0" err="1" smtClean="0"/>
              <a:t>structure</a:t>
            </a:r>
            <a:r>
              <a:rPr lang="nl-NL" dirty="0" smtClean="0"/>
              <a:t> more … </a:t>
            </a:r>
            <a:r>
              <a:rPr lang="nl-NL" dirty="0" err="1" smtClean="0"/>
              <a:t>than</a:t>
            </a:r>
            <a:r>
              <a:rPr lang="nl-NL" dirty="0" smtClean="0"/>
              <a:t>: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 … </a:t>
            </a:r>
            <a:r>
              <a:rPr lang="nl-NL" dirty="0" err="1" smtClean="0"/>
              <a:t>than</a:t>
            </a:r>
            <a:r>
              <a:rPr lang="nl-NL" dirty="0" smtClean="0"/>
              <a:t>: </a:t>
            </a:r>
            <a:r>
              <a:rPr lang="nl-NL" dirty="0" err="1" smtClean="0"/>
              <a:t>collocations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Most </a:t>
            </a:r>
            <a:r>
              <a:rPr lang="nl-NL" dirty="0" err="1" smtClean="0"/>
              <a:t>commonly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adjectives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</a:t>
            </a:r>
            <a:r>
              <a:rPr lang="nl-NL" dirty="0" err="1" smtClean="0"/>
              <a:t>structure</a:t>
            </a:r>
            <a:r>
              <a:rPr lang="nl-NL" dirty="0" smtClean="0"/>
              <a:t> more … </a:t>
            </a:r>
            <a:r>
              <a:rPr lang="nl-NL" dirty="0" err="1" smtClean="0"/>
              <a:t>than</a:t>
            </a:r>
            <a:r>
              <a:rPr lang="nl-NL" dirty="0" smtClean="0"/>
              <a:t>:</a:t>
            </a:r>
          </a:p>
          <a:p>
            <a:pPr marL="0" indent="0">
              <a:buNone/>
            </a:pPr>
            <a:endParaRPr lang="nl-NL" dirty="0" smtClean="0"/>
          </a:p>
          <a:p>
            <a:pPr marL="514350" indent="-514350">
              <a:buAutoNum type="arabicParenR"/>
            </a:pPr>
            <a:r>
              <a:rPr lang="nl-NL" dirty="0" smtClean="0"/>
              <a:t>Important</a:t>
            </a:r>
          </a:p>
          <a:p>
            <a:pPr marL="514350" indent="-514350">
              <a:buAutoNum type="arabicParenR"/>
            </a:pPr>
            <a:r>
              <a:rPr lang="nl-NL" dirty="0" err="1" smtClean="0"/>
              <a:t>Likely</a:t>
            </a:r>
            <a:endParaRPr lang="nl-NL" dirty="0" smtClean="0"/>
          </a:p>
          <a:p>
            <a:pPr marL="514350" indent="-514350">
              <a:buAutoNum type="arabicParenR"/>
            </a:pPr>
            <a:r>
              <a:rPr lang="nl-NL" dirty="0" smtClean="0"/>
              <a:t>Complex</a:t>
            </a:r>
          </a:p>
          <a:p>
            <a:pPr marL="514350" indent="-514350">
              <a:buAutoNum type="arabicParenR"/>
            </a:pPr>
            <a:r>
              <a:rPr lang="nl-NL" dirty="0" err="1" smtClean="0"/>
              <a:t>Effective</a:t>
            </a:r>
            <a:endParaRPr lang="nl-NL" dirty="0" smtClean="0"/>
          </a:p>
          <a:p>
            <a:pPr marL="514350" indent="-514350">
              <a:buAutoNum type="arabicParenR"/>
            </a:pPr>
            <a:r>
              <a:rPr lang="nl-NL" dirty="0" err="1" smtClean="0"/>
              <a:t>Efficient</a:t>
            </a:r>
            <a:endParaRPr lang="nl-NL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Less</a:t>
            </a:r>
            <a:r>
              <a:rPr lang="nl-NL" dirty="0" smtClean="0"/>
              <a:t> … </a:t>
            </a:r>
            <a:r>
              <a:rPr lang="nl-NL" dirty="0" err="1" smtClean="0"/>
              <a:t>than</a:t>
            </a:r>
            <a:r>
              <a:rPr lang="nl-NL" dirty="0" smtClean="0"/>
              <a:t>: </a:t>
            </a:r>
            <a:r>
              <a:rPr lang="nl-NL" dirty="0" err="1" smtClean="0"/>
              <a:t>collocations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Most </a:t>
            </a:r>
            <a:r>
              <a:rPr lang="nl-NL" dirty="0" err="1" smtClean="0"/>
              <a:t>commonly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adjectives</a:t>
            </a:r>
            <a:r>
              <a:rPr lang="nl-NL" dirty="0" smtClean="0"/>
              <a:t> in </a:t>
            </a:r>
            <a:r>
              <a:rPr lang="nl-NL" dirty="0" err="1" smtClean="0"/>
              <a:t>structure</a:t>
            </a:r>
            <a:r>
              <a:rPr lang="nl-NL" dirty="0" smtClean="0"/>
              <a:t>: </a:t>
            </a:r>
            <a:r>
              <a:rPr lang="nl-NL" i="1" dirty="0" err="1" smtClean="0"/>
              <a:t>less</a:t>
            </a:r>
            <a:r>
              <a:rPr lang="nl-NL" i="1" dirty="0" smtClean="0"/>
              <a:t> … </a:t>
            </a:r>
            <a:r>
              <a:rPr lang="nl-NL" i="1" dirty="0" err="1" smtClean="0"/>
              <a:t>than</a:t>
            </a:r>
            <a:r>
              <a:rPr lang="nl-NL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Less</a:t>
            </a:r>
            <a:r>
              <a:rPr lang="nl-NL" dirty="0" smtClean="0"/>
              <a:t> … </a:t>
            </a:r>
            <a:r>
              <a:rPr lang="nl-NL" dirty="0" err="1" smtClean="0"/>
              <a:t>than</a:t>
            </a:r>
            <a:r>
              <a:rPr lang="nl-NL" dirty="0" smtClean="0"/>
              <a:t>: </a:t>
            </a:r>
            <a:r>
              <a:rPr lang="nl-NL" dirty="0" err="1" smtClean="0"/>
              <a:t>collocations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Most </a:t>
            </a:r>
            <a:r>
              <a:rPr lang="nl-NL" dirty="0" err="1" smtClean="0"/>
              <a:t>commonly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adjectives</a:t>
            </a:r>
            <a:r>
              <a:rPr lang="nl-NL" dirty="0" smtClean="0"/>
              <a:t> in </a:t>
            </a:r>
            <a:r>
              <a:rPr lang="nl-NL" dirty="0" err="1" smtClean="0"/>
              <a:t>structure</a:t>
            </a:r>
            <a:r>
              <a:rPr lang="nl-NL" dirty="0" smtClean="0"/>
              <a:t>: </a:t>
            </a:r>
            <a:r>
              <a:rPr lang="nl-NL" i="1" dirty="0" err="1" smtClean="0"/>
              <a:t>less</a:t>
            </a:r>
            <a:r>
              <a:rPr lang="nl-NL" i="1" dirty="0" smtClean="0"/>
              <a:t> … </a:t>
            </a:r>
            <a:r>
              <a:rPr lang="nl-NL" i="1" dirty="0" err="1" smtClean="0"/>
              <a:t>than</a:t>
            </a:r>
            <a:r>
              <a:rPr lang="nl-NL" dirty="0" smtClean="0"/>
              <a:t>?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AutoNum type="arabicParenR"/>
            </a:pPr>
            <a:r>
              <a:rPr lang="nl-NL" dirty="0" smtClean="0"/>
              <a:t>Important</a:t>
            </a:r>
          </a:p>
          <a:p>
            <a:pPr marL="514350" indent="-514350">
              <a:buAutoNum type="arabicParenR"/>
            </a:pPr>
            <a:r>
              <a:rPr lang="nl-NL" dirty="0" err="1" smtClean="0"/>
              <a:t>Likely</a:t>
            </a:r>
            <a:endParaRPr lang="nl-NL" dirty="0" smtClean="0"/>
          </a:p>
          <a:p>
            <a:pPr marL="514350" indent="-514350">
              <a:buAutoNum type="arabicParenR"/>
            </a:pPr>
            <a:r>
              <a:rPr lang="nl-NL" dirty="0" err="1" smtClean="0"/>
              <a:t>Effective</a:t>
            </a:r>
            <a:endParaRPr lang="nl-NL" dirty="0" smtClean="0"/>
          </a:p>
          <a:p>
            <a:pPr marL="514350" indent="-514350">
              <a:buAutoNum type="arabicParenR"/>
            </a:pPr>
            <a:r>
              <a:rPr lang="nl-NL" dirty="0" smtClean="0"/>
              <a:t>Common</a:t>
            </a:r>
          </a:p>
          <a:p>
            <a:pPr marL="514350" indent="-514350">
              <a:buAutoNum type="arabicParenR"/>
            </a:pPr>
            <a:r>
              <a:rPr lang="nl-NL" dirty="0" err="1" smtClean="0"/>
              <a:t>Efficient</a:t>
            </a:r>
            <a:endParaRPr lang="nl-NL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KEY ex. 11.2, p. 62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84784"/>
            <a:ext cx="7010400" cy="4535016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2) A </a:t>
            </a:r>
            <a:r>
              <a:rPr lang="nl-NL" sz="2000" dirty="0" err="1" smtClean="0"/>
              <a:t>soldier</a:t>
            </a:r>
            <a:r>
              <a:rPr lang="nl-NL" sz="2000" dirty="0" smtClean="0"/>
              <a:t> is a member of a </a:t>
            </a:r>
            <a:r>
              <a:rPr lang="nl-NL" sz="2000" dirty="0" err="1" smtClean="0"/>
              <a:t>country’s</a:t>
            </a:r>
            <a:r>
              <a:rPr lang="nl-NL" sz="2000" dirty="0" smtClean="0"/>
              <a:t> </a:t>
            </a:r>
            <a:r>
              <a:rPr lang="nl-NL" sz="2000" dirty="0" err="1" smtClean="0"/>
              <a:t>armed</a:t>
            </a:r>
            <a:r>
              <a:rPr lang="nl-NL" sz="2000" dirty="0" smtClean="0"/>
              <a:t> </a:t>
            </a:r>
            <a:r>
              <a:rPr lang="nl-NL" sz="2000" dirty="0" err="1" smtClean="0"/>
              <a:t>forces</a:t>
            </a:r>
            <a:r>
              <a:rPr lang="nl-NL" sz="2000" dirty="0" smtClean="0"/>
              <a:t>, </a:t>
            </a:r>
            <a:r>
              <a:rPr lang="nl-NL" sz="2000" dirty="0" err="1" smtClean="0">
                <a:solidFill>
                  <a:srgbClr val="00B050"/>
                </a:solidFill>
              </a:rPr>
              <a:t>whereas</a:t>
            </a:r>
            <a:r>
              <a:rPr lang="nl-NL" sz="2000" dirty="0" smtClean="0">
                <a:solidFill>
                  <a:srgbClr val="00B050"/>
                </a:solidFill>
              </a:rPr>
              <a:t> </a:t>
            </a:r>
            <a:r>
              <a:rPr lang="nl-NL" sz="2000" dirty="0" smtClean="0"/>
              <a:t>a </a:t>
            </a:r>
            <a:r>
              <a:rPr lang="nl-NL" sz="2000" dirty="0" err="1" smtClean="0"/>
              <a:t>mercenary</a:t>
            </a:r>
            <a:r>
              <a:rPr lang="nl-NL" sz="2000" dirty="0" smtClean="0"/>
              <a:t> is a </a:t>
            </a:r>
            <a:r>
              <a:rPr lang="nl-NL" sz="2000" dirty="0" err="1" smtClean="0"/>
              <a:t>hired</a:t>
            </a:r>
            <a:r>
              <a:rPr lang="nl-NL" sz="2000" dirty="0" smtClean="0"/>
              <a:t> </a:t>
            </a:r>
            <a:r>
              <a:rPr lang="nl-NL" sz="2000" dirty="0" err="1" smtClean="0"/>
              <a:t>soldier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service in a </a:t>
            </a:r>
            <a:r>
              <a:rPr lang="nl-NL" sz="2000" dirty="0" err="1" smtClean="0"/>
              <a:t>foreign</a:t>
            </a:r>
            <a:r>
              <a:rPr lang="nl-NL" sz="2000" dirty="0" smtClean="0"/>
              <a:t> </a:t>
            </a:r>
            <a:r>
              <a:rPr lang="nl-NL" sz="2000" dirty="0" err="1" smtClean="0"/>
              <a:t>army</a:t>
            </a:r>
            <a:r>
              <a:rPr lang="nl-NL" sz="2000" dirty="0" smtClean="0"/>
              <a:t>.</a:t>
            </a:r>
          </a:p>
          <a:p>
            <a:pPr marL="0" indent="0">
              <a:buNone/>
            </a:pPr>
            <a:r>
              <a:rPr lang="nl-NL" sz="2000" dirty="0" smtClean="0"/>
              <a:t>3) In the U.S., the </a:t>
            </a:r>
            <a:r>
              <a:rPr lang="nl-NL" sz="2000" dirty="0" err="1" smtClean="0"/>
              <a:t>terms</a:t>
            </a:r>
            <a:r>
              <a:rPr lang="nl-NL" sz="2000" dirty="0" smtClean="0"/>
              <a:t> ‘college’ </a:t>
            </a:r>
            <a:r>
              <a:rPr lang="nl-NL" sz="2000" dirty="0" err="1" smtClean="0"/>
              <a:t>and</a:t>
            </a:r>
            <a:r>
              <a:rPr lang="nl-NL" sz="2000" dirty="0" smtClean="0"/>
              <a:t> ‘</a:t>
            </a:r>
            <a:r>
              <a:rPr lang="nl-NL" sz="2000" dirty="0" err="1" smtClean="0"/>
              <a:t>university</a:t>
            </a:r>
            <a:r>
              <a:rPr lang="nl-NL" sz="2000" dirty="0" smtClean="0"/>
              <a:t>’ are </a:t>
            </a:r>
            <a:r>
              <a:rPr lang="nl-NL" sz="2000" dirty="0" err="1" smtClean="0"/>
              <a:t>interchangeable</a:t>
            </a:r>
            <a:r>
              <a:rPr lang="nl-NL" sz="2000" dirty="0"/>
              <a:t>.</a:t>
            </a:r>
            <a:r>
              <a:rPr lang="nl-NL" sz="2000" dirty="0" smtClean="0"/>
              <a:t> </a:t>
            </a:r>
            <a:r>
              <a:rPr lang="nl-NL" sz="2000" dirty="0" err="1" smtClean="0">
                <a:solidFill>
                  <a:srgbClr val="00B050"/>
                </a:solidFill>
              </a:rPr>
              <a:t>However</a:t>
            </a:r>
            <a:r>
              <a:rPr lang="nl-NL" sz="2000" dirty="0" smtClean="0">
                <a:solidFill>
                  <a:srgbClr val="00B050"/>
                </a:solidFill>
              </a:rPr>
              <a:t>,</a:t>
            </a:r>
            <a:r>
              <a:rPr lang="nl-NL" sz="2000" dirty="0" smtClean="0"/>
              <a:t> in the UK, ‘college’ is </a:t>
            </a:r>
            <a:r>
              <a:rPr lang="nl-NL" sz="2000" dirty="0" err="1" smtClean="0"/>
              <a:t>usually</a:t>
            </a:r>
            <a:r>
              <a:rPr lang="nl-NL" sz="2000" dirty="0" smtClean="0"/>
              <a:t> </a:t>
            </a:r>
            <a:r>
              <a:rPr lang="nl-NL" sz="2000" dirty="0" err="1" smtClean="0"/>
              <a:t>an</a:t>
            </a:r>
            <a:r>
              <a:rPr lang="nl-NL" sz="2000" dirty="0" smtClean="0"/>
              <a:t> </a:t>
            </a:r>
            <a:r>
              <a:rPr lang="nl-NL" sz="2000" dirty="0" err="1" smtClean="0"/>
              <a:t>institution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school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university</a:t>
            </a:r>
            <a:r>
              <a:rPr lang="nl-NL" sz="2000" dirty="0"/>
              <a:t>.</a:t>
            </a: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4) In a </a:t>
            </a:r>
            <a:r>
              <a:rPr lang="nl-NL" sz="2000" dirty="0" err="1" smtClean="0"/>
              <a:t>constitutional</a:t>
            </a:r>
            <a:r>
              <a:rPr lang="nl-NL" sz="2000" dirty="0" smtClean="0"/>
              <a:t> </a:t>
            </a:r>
            <a:r>
              <a:rPr lang="nl-NL" sz="2000" dirty="0" err="1" smtClean="0"/>
              <a:t>monarchy</a:t>
            </a:r>
            <a:r>
              <a:rPr lang="nl-NL" sz="2000" dirty="0" smtClean="0"/>
              <a:t>, the monarch is the </a:t>
            </a:r>
            <a:r>
              <a:rPr lang="nl-NL" sz="2000" dirty="0" err="1" smtClean="0"/>
              <a:t>head</a:t>
            </a:r>
            <a:r>
              <a:rPr lang="nl-NL" sz="2000" dirty="0" smtClean="0"/>
              <a:t> of state </a:t>
            </a:r>
            <a:r>
              <a:rPr lang="nl-NL" sz="2000" dirty="0" smtClean="0">
                <a:solidFill>
                  <a:schemeClr val="tx1"/>
                </a:solidFill>
              </a:rPr>
              <a:t>but</a:t>
            </a:r>
            <a:r>
              <a:rPr lang="nl-NL" sz="2000" dirty="0" smtClean="0">
                <a:solidFill>
                  <a:srgbClr val="00B050"/>
                </a:solidFill>
              </a:rPr>
              <a:t> </a:t>
            </a:r>
            <a:r>
              <a:rPr lang="nl-NL" sz="2000" dirty="0" err="1" smtClean="0"/>
              <a:t>legally</a:t>
            </a:r>
            <a:r>
              <a:rPr lang="nl-NL" sz="2000" dirty="0" smtClean="0"/>
              <a:t> </a:t>
            </a:r>
            <a:r>
              <a:rPr lang="nl-NL" sz="2000" dirty="0" err="1" smtClean="0"/>
              <a:t>bound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the </a:t>
            </a:r>
            <a:r>
              <a:rPr lang="nl-NL" sz="2000" dirty="0" err="1" smtClean="0"/>
              <a:t>constitution</a:t>
            </a:r>
            <a:r>
              <a:rPr lang="nl-NL" sz="2000" dirty="0" smtClean="0"/>
              <a:t>; in </a:t>
            </a:r>
            <a:r>
              <a:rPr lang="nl-NL" sz="2000" dirty="0" err="1" smtClean="0"/>
              <a:t>an</a:t>
            </a:r>
            <a:r>
              <a:rPr lang="nl-NL" sz="2000" dirty="0" smtClean="0"/>
              <a:t> absolute </a:t>
            </a:r>
            <a:r>
              <a:rPr lang="nl-NL" sz="2000" dirty="0" err="1" smtClean="0"/>
              <a:t>monarchy</a:t>
            </a:r>
            <a:r>
              <a:rPr lang="nl-NL" sz="2000" dirty="0" smtClean="0"/>
              <a:t>, the monarch is the </a:t>
            </a:r>
            <a:r>
              <a:rPr lang="nl-NL" sz="2000" dirty="0" err="1" smtClean="0"/>
              <a:t>sole</a:t>
            </a:r>
            <a:r>
              <a:rPr lang="nl-NL" sz="2000" dirty="0" smtClean="0"/>
              <a:t> source of </a:t>
            </a:r>
            <a:r>
              <a:rPr lang="nl-NL" sz="2000" dirty="0" err="1" smtClean="0"/>
              <a:t>political</a:t>
            </a:r>
            <a:r>
              <a:rPr lang="nl-NL" sz="2000" dirty="0" smtClean="0"/>
              <a:t> power but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legally</a:t>
            </a:r>
            <a:r>
              <a:rPr lang="nl-NL" sz="2000" dirty="0" smtClean="0"/>
              <a:t> </a:t>
            </a:r>
            <a:r>
              <a:rPr lang="nl-NL" sz="2000" dirty="0" err="1" smtClean="0"/>
              <a:t>bound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the </a:t>
            </a:r>
            <a:r>
              <a:rPr lang="nl-NL" sz="2000" dirty="0" err="1" smtClean="0"/>
              <a:t>constition</a:t>
            </a:r>
            <a:r>
              <a:rPr lang="nl-NL" sz="2000" dirty="0" smtClean="0"/>
              <a:t>.</a:t>
            </a:r>
          </a:p>
          <a:p>
            <a:pPr marL="0" indent="0">
              <a:buNone/>
            </a:pPr>
            <a:r>
              <a:rPr lang="nl-NL" sz="2000" dirty="0" smtClean="0"/>
              <a:t>5) Health </a:t>
            </a:r>
            <a:r>
              <a:rPr lang="nl-NL" sz="2000" dirty="0" err="1" smtClean="0"/>
              <a:t>education</a:t>
            </a:r>
            <a:r>
              <a:rPr lang="nl-NL" sz="2000" dirty="0" smtClean="0"/>
              <a:t> </a:t>
            </a:r>
            <a:r>
              <a:rPr lang="nl-NL" sz="2000" dirty="0" err="1" smtClean="0"/>
              <a:t>programmes</a:t>
            </a:r>
            <a:r>
              <a:rPr lang="nl-NL" sz="2000" dirty="0" smtClean="0"/>
              <a:t> in schools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contribute</a:t>
            </a:r>
            <a:r>
              <a:rPr lang="nl-NL" sz="2000" dirty="0" smtClean="0"/>
              <a:t> </a:t>
            </a:r>
            <a:r>
              <a:rPr lang="nl-NL" sz="2000" dirty="0" err="1" smtClean="0"/>
              <a:t>towards</a:t>
            </a:r>
            <a:r>
              <a:rPr lang="nl-NL" sz="2000" dirty="0" smtClean="0"/>
              <a:t> the </a:t>
            </a:r>
            <a:r>
              <a:rPr lang="nl-NL" sz="2000" dirty="0" err="1" smtClean="0"/>
              <a:t>development</a:t>
            </a:r>
            <a:r>
              <a:rPr lang="nl-NL" sz="2000" dirty="0" smtClean="0"/>
              <a:t> of a </a:t>
            </a:r>
            <a:r>
              <a:rPr lang="nl-NL" sz="2000" dirty="0" err="1" smtClean="0"/>
              <a:t>responsible</a:t>
            </a:r>
            <a:r>
              <a:rPr lang="nl-NL" sz="2000" dirty="0" smtClean="0"/>
              <a:t> attitude </a:t>
            </a:r>
            <a:r>
              <a:rPr lang="nl-NL" sz="2000" dirty="0" err="1" smtClean="0"/>
              <a:t>towards</a:t>
            </a:r>
            <a:r>
              <a:rPr lang="nl-NL" sz="2000" dirty="0" smtClean="0"/>
              <a:t> </a:t>
            </a:r>
            <a:r>
              <a:rPr lang="nl-NL" sz="2000" dirty="0" err="1" smtClean="0"/>
              <a:t>diet</a:t>
            </a:r>
            <a:r>
              <a:rPr lang="nl-NL" sz="2000" dirty="0" smtClean="0"/>
              <a:t>. </a:t>
            </a:r>
            <a:r>
              <a:rPr lang="nl-NL" sz="2000" dirty="0" err="1" smtClean="0">
                <a:solidFill>
                  <a:srgbClr val="00B050"/>
                </a:solidFill>
              </a:rPr>
              <a:t>Similarly</a:t>
            </a:r>
            <a:r>
              <a:rPr lang="nl-NL" sz="2000" dirty="0" smtClean="0"/>
              <a:t>, </a:t>
            </a:r>
            <a:r>
              <a:rPr lang="nl-NL" sz="2000" dirty="0" err="1" smtClean="0"/>
              <a:t>publicity</a:t>
            </a:r>
            <a:r>
              <a:rPr lang="nl-NL" sz="2000" dirty="0" smtClean="0"/>
              <a:t> </a:t>
            </a:r>
            <a:r>
              <a:rPr lang="nl-NL" sz="2000" dirty="0" err="1" smtClean="0"/>
              <a:t>campaigns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advertising </a:t>
            </a:r>
            <a:r>
              <a:rPr lang="nl-NL" sz="2000" dirty="0" err="1" smtClean="0"/>
              <a:t>can</a:t>
            </a:r>
            <a:r>
              <a:rPr lang="nl-NL" sz="2000" dirty="0" smtClean="0"/>
              <a:t> spread </a:t>
            </a:r>
            <a:r>
              <a:rPr lang="nl-NL" sz="2000" dirty="0" err="1" smtClean="0"/>
              <a:t>knowledge</a:t>
            </a:r>
            <a:r>
              <a:rPr lang="nl-NL" sz="2000" dirty="0" smtClean="0"/>
              <a:t> </a:t>
            </a:r>
            <a:r>
              <a:rPr lang="nl-NL" sz="2000" dirty="0" err="1" smtClean="0"/>
              <a:t>about</a:t>
            </a:r>
            <a:r>
              <a:rPr lang="nl-NL" sz="2000" dirty="0" smtClean="0"/>
              <a:t> </a:t>
            </a:r>
            <a:r>
              <a:rPr lang="nl-NL" sz="2000" dirty="0" err="1" smtClean="0"/>
              <a:t>diet</a:t>
            </a:r>
            <a:r>
              <a:rPr lang="nl-NL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Homework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Mid</a:t>
            </a:r>
            <a:r>
              <a:rPr lang="nl-NL" dirty="0" smtClean="0"/>
              <a:t> Term Test:</a:t>
            </a:r>
          </a:p>
          <a:p>
            <a:r>
              <a:rPr lang="nl-NL" dirty="0" err="1" smtClean="0"/>
              <a:t>Study</a:t>
            </a:r>
            <a:r>
              <a:rPr lang="nl-NL" dirty="0" smtClean="0"/>
              <a:t> Word </a:t>
            </a:r>
            <a:r>
              <a:rPr lang="nl-NL" dirty="0" err="1" smtClean="0"/>
              <a:t>Lists</a:t>
            </a:r>
            <a:r>
              <a:rPr lang="nl-NL" dirty="0" smtClean="0"/>
              <a:t> 1-5 </a:t>
            </a:r>
          </a:p>
          <a:p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Grammar</a:t>
            </a:r>
            <a:r>
              <a:rPr lang="nl-NL" dirty="0" smtClean="0"/>
              <a:t> &amp;</a:t>
            </a:r>
            <a:r>
              <a:rPr lang="nl-NL" dirty="0" err="1" smtClean="0"/>
              <a:t>Vocabulary</a:t>
            </a:r>
            <a:r>
              <a:rPr lang="nl-NL" smtClean="0"/>
              <a:t> 1-5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3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1"/>
            <a:ext cx="7010400" cy="646212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9108504" cy="4967064"/>
          </a:xfrm>
        </p:spPr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300" dirty="0" smtClean="0"/>
              <a:t>How </a:t>
            </a:r>
            <a:r>
              <a:rPr lang="en-US" sz="2300" dirty="0"/>
              <a:t>reliable are the local weather forecasts?</a:t>
            </a:r>
            <a:endParaRPr lang="en-GB" sz="2300" dirty="0"/>
          </a:p>
          <a:p>
            <a:pPr lvl="0"/>
            <a:r>
              <a:rPr lang="en-US" sz="2300" dirty="0"/>
              <a:t>Details of the accident are scarce.</a:t>
            </a:r>
            <a:endParaRPr lang="en-GB" sz="2300" dirty="0"/>
          </a:p>
          <a:p>
            <a:pPr lvl="0"/>
            <a:r>
              <a:rPr lang="en-US" sz="2300" dirty="0"/>
              <a:t>This voyage marked an important milestone in the history of exploration.</a:t>
            </a:r>
            <a:endParaRPr lang="en-GB" sz="2300" dirty="0"/>
          </a:p>
          <a:p>
            <a:pPr lvl="0"/>
            <a:r>
              <a:rPr lang="en-US" sz="2300" dirty="0"/>
              <a:t>We did not realize the magnitude of the problem.</a:t>
            </a:r>
            <a:endParaRPr lang="en-GB" sz="2300" dirty="0"/>
          </a:p>
          <a:p>
            <a:pPr lvl="0"/>
            <a:r>
              <a:rPr lang="en-US" sz="2300" dirty="0"/>
              <a:t>The prime minister rejected any idea of reforming the system.</a:t>
            </a:r>
            <a:endParaRPr lang="en-GB" sz="2300" dirty="0"/>
          </a:p>
          <a:p>
            <a:pPr lvl="0"/>
            <a:r>
              <a:rPr lang="en-US" sz="2300" dirty="0"/>
              <a:t>He was a politician who embodied the hopes of black youth.</a:t>
            </a:r>
            <a:endParaRPr lang="en-GB" sz="2300" dirty="0"/>
          </a:p>
          <a:p>
            <a:pPr lvl="0"/>
            <a:r>
              <a:rPr lang="en-US" sz="2300" dirty="0"/>
              <a:t>He was intensely aware of his own vulnerability.</a:t>
            </a:r>
            <a:endParaRPr lang="en-GB" sz="2300" dirty="0"/>
          </a:p>
          <a:p>
            <a:pPr lvl="0"/>
            <a:r>
              <a:rPr lang="en-US" sz="2300" dirty="0"/>
              <a:t>I was astonished by the size and complexity of the problem.</a:t>
            </a:r>
            <a:endParaRPr lang="en-GB" sz="2300" dirty="0"/>
          </a:p>
          <a:p>
            <a:pPr lvl="0"/>
            <a:r>
              <a:rPr lang="en-US" sz="2300" dirty="0"/>
              <a:t>There's not much sustenance in a bowl of soup.</a:t>
            </a:r>
            <a:endParaRPr lang="en-GB" sz="2300" dirty="0"/>
          </a:p>
          <a:p>
            <a:pPr lvl="0"/>
            <a:r>
              <a:rPr lang="en-US" sz="2300" dirty="0"/>
              <a:t>We had relatively few applications for the job.</a:t>
            </a:r>
            <a:endParaRPr lang="en-GB" sz="2300" dirty="0"/>
          </a:p>
          <a:p>
            <a:pPr lvl="0"/>
            <a:r>
              <a:rPr lang="en-US" sz="2300" dirty="0"/>
              <a:t>I'll leave you in Robin's capable hands—</a:t>
            </a:r>
            <a:r>
              <a:rPr lang="en-US" sz="2300" b="1" dirty="0"/>
              <a:t>metaphorically speaking</a:t>
            </a:r>
            <a:r>
              <a:rPr lang="en-US" sz="2300" dirty="0"/>
              <a:t>, of course</a:t>
            </a:r>
            <a:r>
              <a:rPr lang="en-US" sz="2300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7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1"/>
            <a:ext cx="7010400" cy="64621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56984" cy="50405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 come up				</a:t>
            </a:r>
            <a:r>
              <a:rPr lang="en-US" sz="2800" dirty="0" smtClean="0"/>
              <a:t>	a. </a:t>
            </a:r>
            <a:r>
              <a:rPr lang="en-US" sz="2800" dirty="0"/>
              <a:t>arise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2 come up against			</a:t>
            </a:r>
            <a:r>
              <a:rPr lang="en-US" sz="2800" dirty="0" smtClean="0"/>
              <a:t>b. </a:t>
            </a:r>
            <a:r>
              <a:rPr lang="en-US" sz="2800" dirty="0"/>
              <a:t>experience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3 cut out					</a:t>
            </a:r>
            <a:r>
              <a:rPr lang="en-US" sz="2800" dirty="0" smtClean="0"/>
              <a:t>c. </a:t>
            </a:r>
            <a:r>
              <a:rPr lang="en-US" sz="2800" dirty="0"/>
              <a:t>remove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4 find out					</a:t>
            </a:r>
            <a:r>
              <a:rPr lang="en-US" sz="2800" dirty="0" smtClean="0"/>
              <a:t>d. </a:t>
            </a:r>
            <a:r>
              <a:rPr lang="en-US" sz="2800" dirty="0"/>
              <a:t>discover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5 go together				</a:t>
            </a:r>
            <a:r>
              <a:rPr lang="en-US" sz="2800" dirty="0" smtClean="0"/>
              <a:t>e. </a:t>
            </a:r>
            <a:r>
              <a:rPr lang="en-US" sz="2800" dirty="0"/>
              <a:t>coincide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6 look into				</a:t>
            </a:r>
            <a:r>
              <a:rPr lang="en-US" sz="2800" dirty="0" smtClean="0"/>
              <a:t>	f. </a:t>
            </a:r>
            <a:r>
              <a:rPr lang="en-US" sz="2800" dirty="0"/>
              <a:t>investigate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7 put off 					</a:t>
            </a:r>
            <a:r>
              <a:rPr lang="en-US" sz="2800" dirty="0" smtClean="0"/>
              <a:t>g. </a:t>
            </a:r>
            <a:r>
              <a:rPr lang="en-US" sz="2800" dirty="0"/>
              <a:t>delay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8 start off					</a:t>
            </a:r>
            <a:r>
              <a:rPr lang="en-US" sz="2800" dirty="0" smtClean="0"/>
              <a:t>h. </a:t>
            </a:r>
            <a:r>
              <a:rPr lang="en-US" sz="2800" dirty="0"/>
              <a:t>begin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9 think about				</a:t>
            </a:r>
            <a:r>
              <a:rPr lang="en-US" sz="2800" dirty="0" err="1" smtClean="0"/>
              <a:t>i</a:t>
            </a:r>
            <a:r>
              <a:rPr lang="en-US" sz="2800" dirty="0" smtClean="0"/>
              <a:t>. </a:t>
            </a:r>
            <a:r>
              <a:rPr lang="en-US" sz="2800" dirty="0"/>
              <a:t>consider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10 work out 				</a:t>
            </a:r>
            <a:r>
              <a:rPr lang="en-US" sz="2800" dirty="0" smtClean="0"/>
              <a:t>j. </a:t>
            </a:r>
            <a:r>
              <a:rPr lang="en-US" sz="2800" dirty="0"/>
              <a:t>calculate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2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354888" cy="4968552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 descr="C:\Users\TBM-Onderwijszaal\Desktop\1997_07_F321_Bayeaux_Harold_b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"/>
            <a:ext cx="9144000" cy="62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9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Single </a:t>
            </a:r>
            <a:r>
              <a:rPr lang="nl-NL" dirty="0" err="1" smtClean="0"/>
              <a:t>and</a:t>
            </a:r>
            <a:r>
              <a:rPr lang="nl-NL" dirty="0" smtClean="0"/>
              <a:t> Multi Word </a:t>
            </a:r>
            <a:r>
              <a:rPr lang="nl-NL" dirty="0" err="1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/>
              <a:t>Single word </a:t>
            </a:r>
            <a:r>
              <a:rPr lang="nl-NL" sz="2000" dirty="0" err="1" smtClean="0"/>
              <a:t>verbs</a:t>
            </a:r>
            <a:r>
              <a:rPr lang="nl-NL" sz="2000" dirty="0" smtClean="0"/>
              <a:t> in are </a:t>
            </a:r>
            <a:r>
              <a:rPr lang="nl-NL" sz="2000" dirty="0" err="1" smtClean="0"/>
              <a:t>preferred</a:t>
            </a:r>
            <a:r>
              <a:rPr lang="nl-NL" sz="2000" dirty="0" smtClean="0"/>
              <a:t> in </a:t>
            </a:r>
            <a:r>
              <a:rPr lang="nl-NL" sz="2000" dirty="0" err="1" smtClean="0"/>
              <a:t>academic</a:t>
            </a:r>
            <a:r>
              <a:rPr lang="nl-NL" sz="2000" dirty="0" smtClean="0"/>
              <a:t> </a:t>
            </a:r>
            <a:r>
              <a:rPr lang="nl-NL" sz="2000" dirty="0" err="1" smtClean="0"/>
              <a:t>writing</a:t>
            </a:r>
            <a:r>
              <a:rPr lang="nl-NL" sz="2000" dirty="0"/>
              <a:t> </a:t>
            </a:r>
            <a:r>
              <a:rPr lang="nl-NL" sz="2000" dirty="0" err="1" smtClean="0"/>
              <a:t>because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more </a:t>
            </a:r>
            <a:r>
              <a:rPr lang="nl-NL" sz="2000" dirty="0" err="1" smtClean="0"/>
              <a:t>formal</a:t>
            </a:r>
            <a:r>
              <a:rPr lang="nl-NL" sz="2000" dirty="0" smtClean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 smtClean="0"/>
              <a:t>Key</a:t>
            </a:r>
            <a:r>
              <a:rPr lang="nl-NL" sz="2000" dirty="0" smtClean="0"/>
              <a:t> </a:t>
            </a:r>
            <a:r>
              <a:rPr lang="nl-NL" sz="2000" dirty="0" err="1" smtClean="0"/>
              <a:t>exercise</a:t>
            </a:r>
            <a:r>
              <a:rPr lang="nl-NL" sz="2000" dirty="0" smtClean="0"/>
              <a:t> 5.5, p. 74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smtClean="0"/>
              <a:t>2 </a:t>
            </a:r>
            <a:r>
              <a:rPr lang="nl-NL" sz="2000" dirty="0" err="1" smtClean="0"/>
              <a:t>looking</a:t>
            </a:r>
            <a:r>
              <a:rPr lang="nl-NL" sz="2000" dirty="0" smtClean="0"/>
              <a:t> at: </a:t>
            </a:r>
            <a:r>
              <a:rPr lang="nl-NL" sz="2000" dirty="0" err="1" smtClean="0"/>
              <a:t>observe</a:t>
            </a: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3 put </a:t>
            </a:r>
            <a:r>
              <a:rPr lang="nl-NL" sz="2000" dirty="0" err="1" smtClean="0"/>
              <a:t>across</a:t>
            </a:r>
            <a:r>
              <a:rPr lang="nl-NL" sz="2000" dirty="0" smtClean="0"/>
              <a:t>: </a:t>
            </a:r>
            <a:r>
              <a:rPr lang="nl-NL" sz="2000" dirty="0" err="1" smtClean="0"/>
              <a:t>communicate</a:t>
            </a: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4 </a:t>
            </a:r>
            <a:r>
              <a:rPr lang="nl-NL" sz="2000" dirty="0" err="1" smtClean="0"/>
              <a:t>come</a:t>
            </a:r>
            <a:r>
              <a:rPr lang="nl-NL" sz="2000" dirty="0" smtClean="0"/>
              <a:t> </a:t>
            </a:r>
            <a:r>
              <a:rPr lang="nl-NL" sz="2000" dirty="0" err="1" smtClean="0"/>
              <a:t>across</a:t>
            </a:r>
            <a:r>
              <a:rPr lang="nl-NL" sz="2000" dirty="0" smtClean="0"/>
              <a:t>: </a:t>
            </a:r>
            <a:r>
              <a:rPr lang="nl-NL" sz="2000" dirty="0" err="1" smtClean="0"/>
              <a:t>encounter</a:t>
            </a: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5 </a:t>
            </a:r>
            <a:r>
              <a:rPr lang="nl-NL" sz="2000" dirty="0" err="1" smtClean="0"/>
              <a:t>join</a:t>
            </a:r>
            <a:r>
              <a:rPr lang="nl-NL" sz="2000" dirty="0" smtClean="0"/>
              <a:t> up: combine; </a:t>
            </a:r>
            <a:r>
              <a:rPr lang="nl-NL" sz="2000" dirty="0" err="1" smtClean="0"/>
              <a:t>send</a:t>
            </a:r>
            <a:r>
              <a:rPr lang="nl-NL" sz="2000" dirty="0" smtClean="0"/>
              <a:t> out: </a:t>
            </a:r>
            <a:r>
              <a:rPr lang="nl-NL" sz="2000" dirty="0" err="1" smtClean="0"/>
              <a:t>transmit</a:t>
            </a: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6 </a:t>
            </a:r>
            <a:r>
              <a:rPr lang="nl-NL" sz="2000" dirty="0" err="1" smtClean="0"/>
              <a:t>come</a:t>
            </a:r>
            <a:r>
              <a:rPr lang="nl-NL" sz="2000" dirty="0" smtClean="0"/>
              <a:t> </a:t>
            </a:r>
            <a:r>
              <a:rPr lang="nl-NL" sz="2000" dirty="0" err="1" smtClean="0"/>
              <a:t>about</a:t>
            </a:r>
            <a:r>
              <a:rPr lang="nl-NL" sz="2000" dirty="0" smtClean="0"/>
              <a:t>: </a:t>
            </a:r>
            <a:r>
              <a:rPr lang="nl-NL" sz="2000" dirty="0" err="1" smtClean="0"/>
              <a:t>occurred</a:t>
            </a: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7 put </a:t>
            </a:r>
            <a:r>
              <a:rPr lang="nl-NL" sz="2000" dirty="0" err="1" smtClean="0"/>
              <a:t>together</a:t>
            </a:r>
            <a:r>
              <a:rPr lang="nl-NL" sz="2000" dirty="0" smtClean="0"/>
              <a:t>: </a:t>
            </a:r>
            <a:r>
              <a:rPr lang="nl-NL" sz="2000" dirty="0" err="1" smtClean="0"/>
              <a:t>created</a:t>
            </a: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8 </a:t>
            </a:r>
            <a:r>
              <a:rPr lang="nl-NL" sz="2000" dirty="0" err="1" smtClean="0"/>
              <a:t>lay</a:t>
            </a:r>
            <a:r>
              <a:rPr lang="nl-NL" sz="2000" dirty="0" smtClean="0"/>
              <a:t> out: display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Hedging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800" dirty="0" err="1" smtClean="0"/>
              <a:t>Hedging</a:t>
            </a:r>
            <a:r>
              <a:rPr lang="nl-NL" sz="1800" dirty="0" smtClean="0"/>
              <a:t> is </a:t>
            </a:r>
            <a:r>
              <a:rPr lang="nl-NL" sz="1800" dirty="0" err="1" smtClean="0"/>
              <a:t>an</a:t>
            </a:r>
            <a:r>
              <a:rPr lang="nl-NL" sz="1800" dirty="0" smtClean="0"/>
              <a:t> important </a:t>
            </a:r>
            <a:r>
              <a:rPr lang="nl-NL" sz="1800" dirty="0" err="1" smtClean="0"/>
              <a:t>process</a:t>
            </a:r>
            <a:r>
              <a:rPr lang="nl-NL" sz="1800" dirty="0" smtClean="0"/>
              <a:t> in </a:t>
            </a:r>
            <a:r>
              <a:rPr lang="nl-NL" sz="1800" dirty="0" err="1" smtClean="0"/>
              <a:t>academic</a:t>
            </a:r>
            <a:r>
              <a:rPr lang="nl-NL" sz="1800" dirty="0" smtClean="0"/>
              <a:t> </a:t>
            </a:r>
            <a:r>
              <a:rPr lang="nl-NL" sz="1800" dirty="0" err="1" smtClean="0"/>
              <a:t>communication</a:t>
            </a:r>
            <a:r>
              <a:rPr lang="nl-NL" sz="1800" dirty="0"/>
              <a:t> </a:t>
            </a:r>
            <a:r>
              <a:rPr lang="nl-NL" sz="1800" dirty="0" smtClean="0"/>
              <a:t>in order </a:t>
            </a:r>
            <a:r>
              <a:rPr lang="nl-NL" sz="1800" dirty="0" err="1" smtClean="0"/>
              <a:t>to</a:t>
            </a:r>
            <a:r>
              <a:rPr lang="nl-NL" sz="1800" dirty="0" smtClean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r>
              <a:rPr lang="nl-NL" sz="1800" dirty="0" err="1" smtClean="0"/>
              <a:t>avoid</a:t>
            </a:r>
            <a:r>
              <a:rPr lang="nl-NL" sz="1800" dirty="0" smtClean="0"/>
              <a:t> making statements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ere</a:t>
            </a:r>
            <a:r>
              <a:rPr lang="nl-NL" sz="1800" dirty="0" smtClean="0"/>
              <a:t> </a:t>
            </a:r>
            <a:r>
              <a:rPr lang="nl-NL" sz="1800" dirty="0" err="1" smtClean="0"/>
              <a:t>too</a:t>
            </a:r>
            <a:r>
              <a:rPr lang="nl-NL" sz="1800" dirty="0" smtClean="0"/>
              <a:t> direct or </a:t>
            </a:r>
            <a:r>
              <a:rPr lang="nl-NL" sz="1800" dirty="0" err="1" smtClean="0"/>
              <a:t>too</a:t>
            </a:r>
            <a:r>
              <a:rPr lang="nl-NL" sz="1800" dirty="0" smtClean="0"/>
              <a:t> </a:t>
            </a:r>
            <a:r>
              <a:rPr lang="nl-NL" sz="1800" dirty="0" err="1" smtClean="0"/>
              <a:t>confident</a:t>
            </a:r>
            <a:endParaRPr lang="nl-NL" sz="1800" dirty="0" smtClean="0"/>
          </a:p>
          <a:p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able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talk </a:t>
            </a:r>
            <a:r>
              <a:rPr lang="nl-NL" sz="1800" dirty="0" err="1" smtClean="0"/>
              <a:t>about</a:t>
            </a:r>
            <a:r>
              <a:rPr lang="nl-NL" sz="1800" dirty="0" smtClean="0"/>
              <a:t> </a:t>
            </a:r>
            <a:r>
              <a:rPr lang="nl-NL" sz="1800" dirty="0" err="1" smtClean="0"/>
              <a:t>theories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possibilities</a:t>
            </a:r>
            <a:r>
              <a:rPr lang="nl-NL" sz="1800" dirty="0" smtClean="0"/>
              <a:t> </a:t>
            </a:r>
            <a:r>
              <a:rPr lang="nl-NL" sz="1800" dirty="0" err="1" smtClean="0"/>
              <a:t>rather</a:t>
            </a:r>
            <a:r>
              <a:rPr lang="nl-NL" sz="1800" dirty="0" smtClean="0"/>
              <a:t> </a:t>
            </a:r>
            <a:r>
              <a:rPr lang="nl-NL" sz="1800" dirty="0" err="1" smtClean="0"/>
              <a:t>than</a:t>
            </a:r>
            <a:r>
              <a:rPr lang="nl-NL" sz="1800" dirty="0" smtClean="0"/>
              <a:t> </a:t>
            </a:r>
            <a:r>
              <a:rPr lang="nl-NL" sz="1800" dirty="0" err="1" smtClean="0"/>
              <a:t>facts</a:t>
            </a: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We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  <a:r>
              <a:rPr lang="nl-NL" sz="1800" dirty="0" err="1" smtClean="0"/>
              <a:t>hedges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indicate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something</a:t>
            </a:r>
            <a:r>
              <a:rPr lang="nl-NL" sz="1800" dirty="0" smtClean="0"/>
              <a:t> </a:t>
            </a:r>
            <a:r>
              <a:rPr lang="nl-NL" sz="1800" b="1" dirty="0" err="1" smtClean="0"/>
              <a:t>may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true</a:t>
            </a:r>
            <a:r>
              <a:rPr lang="nl-NL" sz="1800" dirty="0" smtClean="0"/>
              <a:t>, is </a:t>
            </a:r>
            <a:r>
              <a:rPr lang="nl-NL" sz="1800" b="1" dirty="0" err="1" smtClean="0"/>
              <a:t>partially</a:t>
            </a:r>
            <a:r>
              <a:rPr lang="nl-NL" sz="1800" dirty="0" smtClean="0"/>
              <a:t> </a:t>
            </a:r>
            <a:r>
              <a:rPr lang="nl-NL" sz="1800" dirty="0" err="1" smtClean="0"/>
              <a:t>true</a:t>
            </a:r>
            <a:r>
              <a:rPr lang="nl-NL" sz="1800" dirty="0" smtClean="0"/>
              <a:t>, or </a:t>
            </a:r>
            <a:r>
              <a:rPr lang="nl-NL" sz="1800" dirty="0" err="1" smtClean="0"/>
              <a:t>true</a:t>
            </a:r>
            <a:r>
              <a:rPr lang="nl-NL" sz="1800" dirty="0" smtClean="0"/>
              <a:t> in </a:t>
            </a:r>
            <a:r>
              <a:rPr lang="nl-NL" sz="1800" b="1" dirty="0" err="1" smtClean="0"/>
              <a:t>some</a:t>
            </a:r>
            <a:r>
              <a:rPr lang="nl-NL" sz="1800" b="1" dirty="0" smtClean="0"/>
              <a:t> cases </a:t>
            </a:r>
            <a:r>
              <a:rPr lang="nl-NL" sz="1800" dirty="0" smtClean="0"/>
              <a:t>,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so</a:t>
            </a:r>
            <a:r>
              <a:rPr lang="nl-NL" sz="1800" dirty="0" smtClean="0"/>
              <a:t> on.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hedges</a:t>
            </a:r>
            <a:r>
              <a:rPr lang="nl-NL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dirty="0" smtClean="0"/>
              <a:t>Checklist </a:t>
            </a:r>
            <a:r>
              <a:rPr lang="nl-NL" sz="2400" dirty="0" err="1" smtClean="0"/>
              <a:t>questions</a:t>
            </a:r>
            <a:r>
              <a:rPr lang="nl-NL" sz="2400" dirty="0" smtClean="0"/>
              <a:t>: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there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any</a:t>
            </a:r>
            <a:r>
              <a:rPr lang="nl-NL" sz="2400" dirty="0" smtClean="0"/>
              <a:t> </a:t>
            </a:r>
            <a:r>
              <a:rPr lang="nl-NL" sz="2400" dirty="0" err="1" smtClean="0"/>
              <a:t>exceptions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this</a:t>
            </a:r>
            <a:r>
              <a:rPr lang="nl-NL" sz="2400" dirty="0" smtClean="0"/>
              <a:t> statement?</a:t>
            </a:r>
          </a:p>
          <a:p>
            <a:r>
              <a:rPr lang="nl-NL" sz="2400" dirty="0" smtClean="0"/>
              <a:t>Is </a:t>
            </a:r>
            <a:r>
              <a:rPr lang="nl-NL" sz="2400" dirty="0" err="1" smtClean="0"/>
              <a:t>there</a:t>
            </a:r>
            <a:r>
              <a:rPr lang="nl-NL" sz="2400" dirty="0" smtClean="0"/>
              <a:t> </a:t>
            </a:r>
            <a:r>
              <a:rPr lang="nl-NL" sz="2400" dirty="0" err="1" smtClean="0"/>
              <a:t>evidence</a:t>
            </a:r>
            <a:r>
              <a:rPr lang="nl-NL" sz="2400" dirty="0" smtClean="0"/>
              <a:t> or data </a:t>
            </a:r>
            <a:r>
              <a:rPr lang="nl-NL" sz="2400" dirty="0" err="1" smtClean="0"/>
              <a:t>which</a:t>
            </a:r>
            <a:r>
              <a:rPr lang="nl-NL" sz="2400" dirty="0" smtClean="0"/>
              <a:t> </a:t>
            </a:r>
            <a:r>
              <a:rPr lang="nl-NL" sz="2400" dirty="0" err="1" smtClean="0"/>
              <a:t>demonstrates</a:t>
            </a:r>
            <a:r>
              <a:rPr lang="nl-NL" sz="2400" dirty="0" smtClean="0"/>
              <a:t> </a:t>
            </a:r>
            <a:r>
              <a:rPr lang="nl-NL" sz="2400" dirty="0" err="1" smtClean="0"/>
              <a:t>fully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</a:t>
            </a:r>
            <a:r>
              <a:rPr lang="nl-NL" sz="2400" dirty="0" err="1" smtClean="0"/>
              <a:t>this</a:t>
            </a:r>
            <a:r>
              <a:rPr lang="nl-NL" sz="2400" dirty="0" smtClean="0"/>
              <a:t> is </a:t>
            </a:r>
            <a:r>
              <a:rPr lang="nl-NL" sz="2400" dirty="0" err="1" smtClean="0"/>
              <a:t>true</a:t>
            </a:r>
            <a:r>
              <a:rPr lang="nl-NL" sz="2400" dirty="0" smtClean="0"/>
              <a:t>?</a:t>
            </a:r>
          </a:p>
          <a:p>
            <a:r>
              <a:rPr lang="nl-NL" sz="2400" dirty="0" smtClean="0"/>
              <a:t>Is </a:t>
            </a:r>
            <a:r>
              <a:rPr lang="nl-NL" sz="2400" dirty="0" err="1" smtClean="0"/>
              <a:t>any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language</a:t>
            </a:r>
            <a:r>
              <a:rPr lang="nl-NL" sz="2400" dirty="0" smtClean="0"/>
              <a:t> in the statement </a:t>
            </a:r>
            <a:r>
              <a:rPr lang="nl-NL" sz="2400" dirty="0" err="1" smtClean="0"/>
              <a:t>ambiguous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in </a:t>
            </a:r>
            <a:r>
              <a:rPr lang="nl-NL" sz="2400" dirty="0" err="1" smtClean="0"/>
              <a:t>need</a:t>
            </a:r>
            <a:r>
              <a:rPr lang="nl-NL" sz="2400" dirty="0" smtClean="0"/>
              <a:t> of </a:t>
            </a:r>
            <a:r>
              <a:rPr lang="nl-NL" sz="2400" dirty="0" err="1" smtClean="0"/>
              <a:t>clarification</a:t>
            </a:r>
            <a:r>
              <a:rPr lang="nl-NL" sz="2400" dirty="0" smtClean="0"/>
              <a:t>?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Is the </a:t>
            </a:r>
            <a:r>
              <a:rPr lang="nl-NL" sz="2400" dirty="0" err="1" smtClean="0"/>
              <a:t>answer</a:t>
            </a:r>
            <a:r>
              <a:rPr lang="nl-NL" sz="2400" dirty="0" smtClean="0"/>
              <a:t> ‘yes’? </a:t>
            </a:r>
            <a:r>
              <a:rPr lang="nl-NL" sz="2400" dirty="0" smtClean="0">
                <a:sym typeface="Wingdings" pitchFamily="2" charset="2"/>
              </a:rPr>
              <a:t> </a:t>
            </a:r>
            <a:r>
              <a:rPr lang="nl-NL" sz="2400" dirty="0" err="1" smtClean="0">
                <a:sym typeface="Wingdings" pitchFamily="2" charset="2"/>
              </a:rPr>
              <a:t>then</a:t>
            </a:r>
            <a:r>
              <a:rPr lang="nl-NL" sz="2400" dirty="0" smtClean="0">
                <a:sym typeface="Wingdings" pitchFamily="2" charset="2"/>
              </a:rPr>
              <a:t> </a:t>
            </a:r>
            <a:r>
              <a:rPr lang="nl-NL" sz="2400" dirty="0" err="1" smtClean="0">
                <a:sym typeface="Wingdings" pitchFamily="2" charset="2"/>
              </a:rPr>
              <a:t>likely</a:t>
            </a:r>
            <a:r>
              <a:rPr lang="nl-NL" sz="2400" dirty="0" smtClean="0">
                <a:sym typeface="Wingdings" pitchFamily="2" charset="2"/>
              </a:rPr>
              <a:t> a </a:t>
            </a:r>
            <a:r>
              <a:rPr lang="nl-NL" sz="2400" dirty="0" err="1" smtClean="0">
                <a:sym typeface="Wingdings" pitchFamily="2" charset="2"/>
              </a:rPr>
              <a:t>hedge</a:t>
            </a:r>
            <a:r>
              <a:rPr lang="nl-NL" sz="2400" dirty="0" smtClean="0">
                <a:sym typeface="Wingdings" pitchFamily="2" charset="2"/>
              </a:rPr>
              <a:t> is </a:t>
            </a:r>
            <a:r>
              <a:rPr lang="nl-NL" sz="2400" dirty="0" err="1" smtClean="0">
                <a:sym typeface="Wingdings" pitchFamily="2" charset="2"/>
              </a:rPr>
              <a:t>needed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Hedging</a:t>
            </a:r>
            <a:r>
              <a:rPr lang="nl-NL" dirty="0" smtClean="0"/>
              <a:t>: </a:t>
            </a:r>
            <a:r>
              <a:rPr lang="nl-NL" dirty="0" err="1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12776"/>
            <a:ext cx="7010400" cy="4824536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In pairs, </a:t>
            </a:r>
            <a:r>
              <a:rPr lang="nl-NL" sz="2000" dirty="0" err="1" smtClean="0"/>
              <a:t>decide</a:t>
            </a:r>
            <a:r>
              <a:rPr lang="nl-NL" sz="2000" dirty="0" smtClean="0"/>
              <a:t> </a:t>
            </a:r>
            <a:r>
              <a:rPr lang="nl-NL" sz="2000" dirty="0" err="1" smtClean="0"/>
              <a:t>which</a:t>
            </a:r>
            <a:r>
              <a:rPr lang="nl-NL" sz="2000" dirty="0" smtClean="0"/>
              <a:t> claims </a:t>
            </a:r>
            <a:r>
              <a:rPr lang="nl-NL" sz="2000" dirty="0" err="1" smtClean="0"/>
              <a:t>should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hedged</a:t>
            </a:r>
            <a:r>
              <a:rPr lang="nl-NL" sz="2000" dirty="0" smtClean="0"/>
              <a:t>. More </a:t>
            </a:r>
            <a:r>
              <a:rPr lang="nl-NL" sz="2000" dirty="0" err="1" smtClean="0"/>
              <a:t>than</a:t>
            </a:r>
            <a:r>
              <a:rPr lang="nl-NL" sz="2000" dirty="0" smtClean="0"/>
              <a:t>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answer</a:t>
            </a:r>
            <a:r>
              <a:rPr lang="nl-NL" sz="2000" dirty="0" smtClean="0"/>
              <a:t> is </a:t>
            </a:r>
            <a:r>
              <a:rPr lang="nl-NL" sz="2000" dirty="0" err="1" smtClean="0"/>
              <a:t>possible</a:t>
            </a:r>
            <a:r>
              <a:rPr lang="nl-NL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nl-NL" sz="2000" dirty="0" smtClean="0"/>
              <a:t>Air </a:t>
            </a:r>
            <a:r>
              <a:rPr lang="nl-NL" sz="2000" dirty="0" err="1" smtClean="0"/>
              <a:t>pollution</a:t>
            </a:r>
            <a:r>
              <a:rPr lang="nl-NL" sz="2000" dirty="0" smtClean="0"/>
              <a:t> is </a:t>
            </a:r>
            <a:r>
              <a:rPr lang="nl-NL" sz="2000" dirty="0" err="1" smtClean="0"/>
              <a:t>not</a:t>
            </a:r>
            <a:r>
              <a:rPr lang="nl-NL" sz="2000" dirty="0" smtClean="0"/>
              <a:t> a new </a:t>
            </a:r>
            <a:r>
              <a:rPr lang="nl-NL" sz="2000" dirty="0" err="1" smtClean="0"/>
              <a:t>phenomenon</a:t>
            </a:r>
            <a:r>
              <a:rPr lang="nl-NL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nl-NL" sz="2000" dirty="0" smtClean="0"/>
              <a:t>Half of the </a:t>
            </a:r>
            <a:r>
              <a:rPr lang="nl-NL" sz="2000" dirty="0" err="1"/>
              <a:t>E</a:t>
            </a:r>
            <a:r>
              <a:rPr lang="nl-NL" sz="2000" dirty="0" err="1" smtClean="0"/>
              <a:t>arth’s</a:t>
            </a:r>
            <a:r>
              <a:rPr lang="nl-NL" sz="2000" dirty="0" smtClean="0"/>
              <a:t> species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disappear</a:t>
            </a:r>
            <a:r>
              <a:rPr lang="nl-NL" sz="2000" dirty="0" smtClean="0"/>
              <a:t> in the next 75 </a:t>
            </a:r>
            <a:r>
              <a:rPr lang="nl-NL" sz="2000" dirty="0" err="1" smtClean="0"/>
              <a:t>years</a:t>
            </a:r>
            <a:r>
              <a:rPr lang="nl-NL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proves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there</a:t>
            </a:r>
            <a:r>
              <a:rPr lang="nl-NL" sz="2000" dirty="0" smtClean="0"/>
              <a:t> is a </a:t>
            </a:r>
            <a:r>
              <a:rPr lang="nl-NL" sz="2000" dirty="0" err="1" smtClean="0"/>
              <a:t>clear</a:t>
            </a:r>
            <a:r>
              <a:rPr lang="nl-NL" sz="2000" dirty="0" smtClean="0"/>
              <a:t> human </a:t>
            </a:r>
            <a:r>
              <a:rPr lang="nl-NL" sz="2000" dirty="0" err="1" smtClean="0"/>
              <a:t>influence</a:t>
            </a:r>
            <a:r>
              <a:rPr lang="nl-NL" sz="2000" dirty="0" smtClean="0"/>
              <a:t> on </a:t>
            </a:r>
            <a:r>
              <a:rPr lang="nl-NL" sz="2000" dirty="0" err="1" smtClean="0"/>
              <a:t>global</a:t>
            </a:r>
            <a:r>
              <a:rPr lang="nl-NL" sz="2000" dirty="0" smtClean="0"/>
              <a:t> </a:t>
            </a:r>
            <a:r>
              <a:rPr lang="nl-NL" sz="2000" dirty="0" err="1" smtClean="0"/>
              <a:t>climate</a:t>
            </a:r>
            <a:r>
              <a:rPr lang="nl-NL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nl-NL" sz="2000" dirty="0" err="1" smtClean="0"/>
              <a:t>By</a:t>
            </a:r>
            <a:r>
              <a:rPr lang="nl-NL" sz="2000" dirty="0" smtClean="0"/>
              <a:t> far the worst </a:t>
            </a:r>
            <a:r>
              <a:rPr lang="nl-NL" sz="2000" dirty="0" err="1" smtClean="0"/>
              <a:t>concentrations</a:t>
            </a:r>
            <a:r>
              <a:rPr lang="nl-NL" sz="2000" dirty="0" smtClean="0"/>
              <a:t> of </a:t>
            </a:r>
            <a:r>
              <a:rPr lang="nl-NL" sz="2000" dirty="0" err="1" smtClean="0"/>
              <a:t>pollutants</a:t>
            </a:r>
            <a:r>
              <a:rPr lang="nl-NL" sz="2000" dirty="0" smtClean="0"/>
              <a:t> are found in </a:t>
            </a:r>
            <a:r>
              <a:rPr lang="nl-NL" sz="2000" dirty="0" err="1" smtClean="0"/>
              <a:t>urban</a:t>
            </a:r>
            <a:r>
              <a:rPr lang="nl-NL" sz="2000" dirty="0" smtClean="0"/>
              <a:t> </a:t>
            </a:r>
            <a:r>
              <a:rPr lang="nl-NL" sz="2000" dirty="0" err="1" smtClean="0"/>
              <a:t>areas</a:t>
            </a:r>
            <a:r>
              <a:rPr lang="nl-NL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nl-NL" sz="2000" dirty="0" err="1" smtClean="0"/>
              <a:t>Climate</a:t>
            </a:r>
            <a:r>
              <a:rPr lang="nl-NL" sz="2000" dirty="0" smtClean="0"/>
              <a:t> change is the most important </a:t>
            </a:r>
            <a:r>
              <a:rPr lang="nl-NL" sz="2000" dirty="0" err="1" smtClean="0"/>
              <a:t>danger</a:t>
            </a:r>
            <a:r>
              <a:rPr lang="nl-NL" sz="2000" dirty="0" smtClean="0"/>
              <a:t> </a:t>
            </a:r>
            <a:r>
              <a:rPr lang="nl-NL" sz="2000" dirty="0" err="1" smtClean="0"/>
              <a:t>currently</a:t>
            </a:r>
            <a:r>
              <a:rPr lang="nl-NL" sz="2000" dirty="0" smtClean="0"/>
              <a:t> </a:t>
            </a:r>
            <a:r>
              <a:rPr lang="nl-NL" sz="2000" dirty="0" err="1" smtClean="0"/>
              <a:t>facing</a:t>
            </a:r>
            <a:r>
              <a:rPr lang="nl-NL" sz="2000" dirty="0" smtClean="0"/>
              <a:t> </a:t>
            </a:r>
            <a:r>
              <a:rPr lang="nl-NL" sz="2000" dirty="0" err="1" smtClean="0"/>
              <a:t>humanity</a:t>
            </a:r>
            <a:r>
              <a:rPr lang="nl-NL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nl-NL" sz="2000" dirty="0" err="1" smtClean="0"/>
              <a:t>Eventually</a:t>
            </a:r>
            <a:r>
              <a:rPr lang="nl-NL" sz="2000" dirty="0" smtClean="0"/>
              <a:t> </a:t>
            </a:r>
            <a:r>
              <a:rPr lang="nl-NL" sz="2000" dirty="0" err="1" smtClean="0"/>
              <a:t>it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no </a:t>
            </a:r>
            <a:r>
              <a:rPr lang="nl-NL" sz="2000" dirty="0" err="1" smtClean="0"/>
              <a:t>longer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profitable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use</a:t>
            </a:r>
            <a:r>
              <a:rPr lang="nl-NL" sz="2000" dirty="0" smtClean="0"/>
              <a:t> </a:t>
            </a:r>
            <a:r>
              <a:rPr lang="nl-NL" sz="2000" dirty="0" err="1" smtClean="0"/>
              <a:t>oil</a:t>
            </a:r>
            <a:r>
              <a:rPr lang="nl-NL" sz="2000" dirty="0" smtClean="0"/>
              <a:t> as the </a:t>
            </a:r>
            <a:r>
              <a:rPr lang="nl-NL" sz="2000" dirty="0" err="1" smtClean="0"/>
              <a:t>primary</a:t>
            </a:r>
            <a:r>
              <a:rPr lang="nl-NL" sz="2000" dirty="0" smtClean="0"/>
              <a:t> </a:t>
            </a:r>
            <a:r>
              <a:rPr lang="nl-NL" sz="2000" dirty="0" err="1" smtClean="0"/>
              <a:t>fuel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</a:t>
            </a:r>
            <a:r>
              <a:rPr lang="nl-NL" sz="2000" dirty="0" err="1" smtClean="0"/>
              <a:t>world</a:t>
            </a:r>
            <a:r>
              <a:rPr lang="nl-NL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nl-NL" sz="2000" dirty="0" smtClean="0"/>
              <a:t>Air </a:t>
            </a:r>
            <a:r>
              <a:rPr lang="nl-NL" sz="2000" dirty="0" err="1" smtClean="0"/>
              <a:t>pollution</a:t>
            </a:r>
            <a:r>
              <a:rPr lang="nl-NL" sz="2000" dirty="0" smtClean="0"/>
              <a:t> has </a:t>
            </a:r>
            <a:r>
              <a:rPr lang="nl-NL" sz="2000" dirty="0" err="1" smtClean="0"/>
              <a:t>got</a:t>
            </a:r>
            <a:r>
              <a:rPr lang="nl-NL" sz="2000" dirty="0" smtClean="0"/>
              <a:t> </a:t>
            </a:r>
            <a:r>
              <a:rPr lang="nl-NL" sz="2000" dirty="0" err="1" smtClean="0"/>
              <a:t>worse</a:t>
            </a:r>
            <a:r>
              <a:rPr lang="nl-NL" sz="2000" dirty="0" smtClean="0"/>
              <a:t> in </a:t>
            </a:r>
            <a:r>
              <a:rPr lang="nl-NL" sz="2000" dirty="0" err="1" smtClean="0"/>
              <a:t>developing</a:t>
            </a:r>
            <a:r>
              <a:rPr lang="nl-NL" sz="2000" dirty="0" smtClean="0"/>
              <a:t> </a:t>
            </a:r>
            <a:r>
              <a:rPr lang="nl-NL" sz="2000" dirty="0" err="1" smtClean="0"/>
              <a:t>countries</a:t>
            </a:r>
            <a:r>
              <a:rPr lang="nl-NL" sz="2000" dirty="0" smtClean="0"/>
              <a:t> </a:t>
            </a:r>
            <a:r>
              <a:rPr lang="nl-NL" sz="2000" dirty="0" err="1" smtClean="0"/>
              <a:t>because</a:t>
            </a:r>
            <a:r>
              <a:rPr lang="nl-NL" sz="2000" dirty="0" smtClean="0"/>
              <a:t> of </a:t>
            </a:r>
            <a:r>
              <a:rPr lang="nl-NL" sz="2000" dirty="0" err="1" smtClean="0"/>
              <a:t>economic</a:t>
            </a:r>
            <a:r>
              <a:rPr lang="nl-NL" sz="2000" dirty="0" smtClean="0"/>
              <a:t> </a:t>
            </a:r>
            <a:r>
              <a:rPr lang="nl-NL" sz="2000" dirty="0" err="1" smtClean="0"/>
              <a:t>growth</a:t>
            </a:r>
            <a:r>
              <a:rPr lang="nl-NL" sz="2000" dirty="0" smtClean="0"/>
              <a:t>.</a:t>
            </a:r>
          </a:p>
          <a:p>
            <a:pPr marL="457200" indent="-457200">
              <a:buAutoNum type="arabicParenR"/>
            </a:pPr>
            <a:endParaRPr lang="nl-NL" sz="2000" dirty="0" smtClean="0"/>
          </a:p>
          <a:p>
            <a:pPr marL="457200" indent="-457200">
              <a:buAutoNum type="arabicParenR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Hedging</a:t>
            </a:r>
            <a:r>
              <a:rPr lang="nl-NL" dirty="0" smtClean="0"/>
              <a:t>: </a:t>
            </a:r>
            <a:r>
              <a:rPr lang="nl-NL" dirty="0" err="1" smtClean="0"/>
              <a:t>exercise</a:t>
            </a:r>
            <a:r>
              <a:rPr lang="nl-NL" dirty="0" smtClean="0"/>
              <a:t>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12776"/>
            <a:ext cx="7010400" cy="4824536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nl-NL" sz="2000" dirty="0" smtClean="0"/>
              <a:t>Air </a:t>
            </a:r>
            <a:r>
              <a:rPr lang="nl-NL" sz="2000" dirty="0" err="1" smtClean="0"/>
              <a:t>pollution</a:t>
            </a:r>
            <a:r>
              <a:rPr lang="nl-NL" sz="2000" dirty="0" smtClean="0"/>
              <a:t> is </a:t>
            </a:r>
            <a:r>
              <a:rPr lang="nl-NL" sz="2000" dirty="0" err="1" smtClean="0"/>
              <a:t>not</a:t>
            </a:r>
            <a:r>
              <a:rPr lang="nl-NL" sz="2000" dirty="0" smtClean="0"/>
              <a:t> a new </a:t>
            </a:r>
            <a:r>
              <a:rPr lang="nl-NL" sz="2000" dirty="0" err="1" smtClean="0"/>
              <a:t>phenomenon</a:t>
            </a:r>
            <a:r>
              <a:rPr lang="nl-NL" sz="2000" dirty="0" smtClean="0"/>
              <a:t>. </a:t>
            </a:r>
            <a:r>
              <a:rPr lang="nl-NL" sz="2000" dirty="0" smtClean="0">
                <a:solidFill>
                  <a:srgbClr val="00B050"/>
                </a:solidFill>
              </a:rPr>
              <a:t>No </a:t>
            </a:r>
            <a:r>
              <a:rPr lang="nl-NL" sz="2000" dirty="0" err="1" smtClean="0">
                <a:solidFill>
                  <a:srgbClr val="00B050"/>
                </a:solidFill>
              </a:rPr>
              <a:t>hedge</a:t>
            </a:r>
            <a:r>
              <a:rPr lang="nl-NL" sz="2000" dirty="0" smtClean="0">
                <a:solidFill>
                  <a:srgbClr val="00B050"/>
                </a:solidFill>
              </a:rPr>
              <a:t> </a:t>
            </a:r>
            <a:r>
              <a:rPr lang="nl-NL" sz="2000" dirty="0" err="1" smtClean="0">
                <a:solidFill>
                  <a:srgbClr val="00B050"/>
                </a:solidFill>
              </a:rPr>
              <a:t>needed</a:t>
            </a:r>
            <a:r>
              <a:rPr lang="nl-NL" sz="2000" dirty="0" smtClean="0">
                <a:solidFill>
                  <a:srgbClr val="00B050"/>
                </a:solidFill>
              </a:rPr>
              <a:t>.</a:t>
            </a:r>
          </a:p>
          <a:p>
            <a:pPr marL="457200" indent="-457200">
              <a:buAutoNum type="arabicParenR"/>
            </a:pPr>
            <a:r>
              <a:rPr lang="nl-NL" sz="2000" dirty="0" smtClean="0"/>
              <a:t>Half of the </a:t>
            </a:r>
            <a:r>
              <a:rPr lang="nl-NL" sz="2000" dirty="0" err="1"/>
              <a:t>E</a:t>
            </a:r>
            <a:r>
              <a:rPr lang="nl-NL" sz="2000" dirty="0" err="1" smtClean="0"/>
              <a:t>arth’s</a:t>
            </a:r>
            <a:r>
              <a:rPr lang="nl-NL" sz="2000" dirty="0" smtClean="0"/>
              <a:t> species </a:t>
            </a:r>
            <a:r>
              <a:rPr lang="nl-NL" sz="2000" dirty="0" err="1" smtClean="0">
                <a:solidFill>
                  <a:srgbClr val="00B050"/>
                </a:solidFill>
              </a:rPr>
              <a:t>may</a:t>
            </a:r>
            <a:r>
              <a:rPr lang="nl-NL" sz="2000" dirty="0" smtClean="0">
                <a:solidFill>
                  <a:srgbClr val="00B050"/>
                </a:solidFill>
              </a:rPr>
              <a:t> </a:t>
            </a:r>
            <a:r>
              <a:rPr lang="nl-NL" sz="2000" dirty="0" err="1" smtClean="0"/>
              <a:t>disappear</a:t>
            </a:r>
            <a:r>
              <a:rPr lang="nl-NL" sz="2000" dirty="0" smtClean="0"/>
              <a:t> in the next 75 </a:t>
            </a:r>
            <a:r>
              <a:rPr lang="nl-NL" sz="2000" dirty="0" err="1" smtClean="0"/>
              <a:t>years</a:t>
            </a:r>
            <a:r>
              <a:rPr lang="nl-NL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>
                <a:solidFill>
                  <a:srgbClr val="00B050"/>
                </a:solidFill>
              </a:rPr>
              <a:t>appears</a:t>
            </a:r>
            <a:r>
              <a:rPr lang="nl-NL" sz="2000" dirty="0" smtClean="0">
                <a:solidFill>
                  <a:srgbClr val="00B050"/>
                </a:solidFill>
              </a:rPr>
              <a:t> </a:t>
            </a:r>
            <a:r>
              <a:rPr lang="nl-NL" sz="2000" dirty="0" err="1" smtClean="0">
                <a:solidFill>
                  <a:srgbClr val="00B050"/>
                </a:solidFill>
              </a:rPr>
              <a:t>to</a:t>
            </a:r>
            <a:r>
              <a:rPr lang="nl-NL" sz="2000" dirty="0" smtClean="0">
                <a:solidFill>
                  <a:srgbClr val="00B050"/>
                </a:solidFill>
              </a:rPr>
              <a:t> show/ </a:t>
            </a:r>
            <a:r>
              <a:rPr lang="nl-NL" sz="2000" dirty="0" err="1" smtClean="0">
                <a:solidFill>
                  <a:srgbClr val="00B050"/>
                </a:solidFill>
              </a:rPr>
              <a:t>suggests</a:t>
            </a:r>
            <a:r>
              <a:rPr lang="nl-NL" sz="2000" dirty="0" smtClean="0"/>
              <a:t> 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there</a:t>
            </a:r>
            <a:r>
              <a:rPr lang="nl-NL" sz="2000" dirty="0" smtClean="0"/>
              <a:t> is a </a:t>
            </a:r>
            <a:r>
              <a:rPr lang="nl-NL" sz="2000" dirty="0" err="1" smtClean="0"/>
              <a:t>clear</a:t>
            </a:r>
            <a:r>
              <a:rPr lang="nl-NL" sz="2000" dirty="0" smtClean="0"/>
              <a:t> human </a:t>
            </a:r>
            <a:r>
              <a:rPr lang="nl-NL" sz="2000" dirty="0" err="1" smtClean="0"/>
              <a:t>influence</a:t>
            </a:r>
            <a:r>
              <a:rPr lang="nl-NL" sz="2000" dirty="0" smtClean="0"/>
              <a:t> on </a:t>
            </a:r>
            <a:r>
              <a:rPr lang="nl-NL" sz="2000" dirty="0" err="1" smtClean="0"/>
              <a:t>global</a:t>
            </a:r>
            <a:r>
              <a:rPr lang="nl-NL" sz="2000" dirty="0" smtClean="0"/>
              <a:t> </a:t>
            </a:r>
            <a:r>
              <a:rPr lang="nl-NL" sz="2000" dirty="0" err="1" smtClean="0"/>
              <a:t>climate</a:t>
            </a:r>
            <a:r>
              <a:rPr lang="nl-NL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nl-NL" sz="2000" dirty="0" err="1" smtClean="0"/>
              <a:t>By</a:t>
            </a:r>
            <a:r>
              <a:rPr lang="nl-NL" sz="2000" dirty="0" smtClean="0"/>
              <a:t> far the worst </a:t>
            </a:r>
            <a:r>
              <a:rPr lang="nl-NL" sz="2000" dirty="0" err="1" smtClean="0"/>
              <a:t>concentrations</a:t>
            </a:r>
            <a:r>
              <a:rPr lang="nl-NL" sz="2000" dirty="0" smtClean="0"/>
              <a:t> of </a:t>
            </a:r>
            <a:r>
              <a:rPr lang="nl-NL" sz="2000" dirty="0" err="1" smtClean="0"/>
              <a:t>pollutants</a:t>
            </a:r>
            <a:r>
              <a:rPr lang="nl-NL" sz="2000" dirty="0" smtClean="0"/>
              <a:t> are found in </a:t>
            </a:r>
            <a:r>
              <a:rPr lang="nl-NL" sz="2000" dirty="0" err="1" smtClean="0"/>
              <a:t>urban</a:t>
            </a:r>
            <a:r>
              <a:rPr lang="nl-NL" sz="2000" dirty="0" smtClean="0"/>
              <a:t> </a:t>
            </a:r>
            <a:r>
              <a:rPr lang="nl-NL" sz="2000" dirty="0" err="1" smtClean="0"/>
              <a:t>areas</a:t>
            </a:r>
            <a:r>
              <a:rPr lang="nl-NL" sz="2000" dirty="0" smtClean="0"/>
              <a:t>. </a:t>
            </a:r>
            <a:r>
              <a:rPr lang="nl-NL" sz="2000" dirty="0" smtClean="0">
                <a:solidFill>
                  <a:srgbClr val="00B050"/>
                </a:solidFill>
              </a:rPr>
              <a:t>No </a:t>
            </a:r>
            <a:r>
              <a:rPr lang="nl-NL" sz="2000" dirty="0" err="1" smtClean="0">
                <a:solidFill>
                  <a:srgbClr val="00B050"/>
                </a:solidFill>
              </a:rPr>
              <a:t>hedge</a:t>
            </a:r>
            <a:r>
              <a:rPr lang="nl-NL" sz="2000" dirty="0" smtClean="0">
                <a:solidFill>
                  <a:srgbClr val="00B050"/>
                </a:solidFill>
              </a:rPr>
              <a:t> </a:t>
            </a:r>
            <a:r>
              <a:rPr lang="nl-NL" sz="2000" dirty="0" err="1" smtClean="0">
                <a:solidFill>
                  <a:srgbClr val="00B050"/>
                </a:solidFill>
              </a:rPr>
              <a:t>needed</a:t>
            </a:r>
            <a:r>
              <a:rPr lang="nl-NL" sz="2000" dirty="0" smtClean="0">
                <a:solidFill>
                  <a:srgbClr val="00B050"/>
                </a:solidFill>
              </a:rPr>
              <a:t>.</a:t>
            </a:r>
          </a:p>
          <a:p>
            <a:pPr marL="457200" indent="-457200">
              <a:buAutoNum type="arabicParenR"/>
            </a:pPr>
            <a:r>
              <a:rPr lang="nl-NL" sz="2000" dirty="0" err="1" smtClean="0"/>
              <a:t>Climate</a:t>
            </a:r>
            <a:r>
              <a:rPr lang="nl-NL" sz="2000" dirty="0" smtClean="0"/>
              <a:t> change is </a:t>
            </a:r>
            <a:r>
              <a:rPr lang="nl-NL" sz="2000" dirty="0" err="1" smtClean="0">
                <a:solidFill>
                  <a:srgbClr val="00B050"/>
                </a:solidFill>
              </a:rPr>
              <a:t>perhaps</a:t>
            </a:r>
            <a:r>
              <a:rPr lang="nl-NL" sz="2000" dirty="0" smtClean="0"/>
              <a:t> the most important </a:t>
            </a:r>
            <a:r>
              <a:rPr lang="nl-NL" sz="2000" dirty="0" err="1" smtClean="0"/>
              <a:t>danger</a:t>
            </a:r>
            <a:r>
              <a:rPr lang="nl-NL" sz="2000" dirty="0" smtClean="0"/>
              <a:t> </a:t>
            </a:r>
            <a:r>
              <a:rPr lang="nl-NL" sz="2000" dirty="0" err="1" smtClean="0"/>
              <a:t>currently</a:t>
            </a:r>
            <a:r>
              <a:rPr lang="nl-NL" sz="2000" dirty="0" smtClean="0"/>
              <a:t> </a:t>
            </a:r>
            <a:r>
              <a:rPr lang="nl-NL" sz="2000" dirty="0" err="1" smtClean="0"/>
              <a:t>facing</a:t>
            </a:r>
            <a:r>
              <a:rPr lang="nl-NL" sz="2000" dirty="0" smtClean="0"/>
              <a:t> </a:t>
            </a:r>
            <a:r>
              <a:rPr lang="nl-NL" sz="2000" dirty="0" err="1" smtClean="0"/>
              <a:t>humanity</a:t>
            </a:r>
            <a:r>
              <a:rPr lang="nl-NL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nl-NL" sz="2000" dirty="0" err="1" smtClean="0"/>
              <a:t>Eventually</a:t>
            </a:r>
            <a:r>
              <a:rPr lang="nl-NL" sz="2000" dirty="0" smtClean="0"/>
              <a:t> </a:t>
            </a:r>
            <a:r>
              <a:rPr lang="nl-NL" sz="2000" dirty="0" err="1" smtClean="0"/>
              <a:t>it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no </a:t>
            </a:r>
            <a:r>
              <a:rPr lang="nl-NL" sz="2000" dirty="0" err="1" smtClean="0"/>
              <a:t>longer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profitable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use</a:t>
            </a:r>
            <a:r>
              <a:rPr lang="nl-NL" sz="2000" dirty="0" smtClean="0"/>
              <a:t> </a:t>
            </a:r>
            <a:r>
              <a:rPr lang="nl-NL" sz="2000" dirty="0" err="1" smtClean="0"/>
              <a:t>oil</a:t>
            </a:r>
            <a:r>
              <a:rPr lang="nl-NL" sz="2000" dirty="0" smtClean="0"/>
              <a:t> as the </a:t>
            </a:r>
            <a:r>
              <a:rPr lang="nl-NL" sz="2000" dirty="0" err="1" smtClean="0"/>
              <a:t>primary</a:t>
            </a:r>
            <a:r>
              <a:rPr lang="nl-NL" sz="2000" dirty="0" smtClean="0"/>
              <a:t> </a:t>
            </a:r>
            <a:r>
              <a:rPr lang="nl-NL" sz="2000" dirty="0" err="1" smtClean="0"/>
              <a:t>fuel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</a:t>
            </a:r>
            <a:r>
              <a:rPr lang="nl-NL" sz="2000" dirty="0" err="1" smtClean="0"/>
              <a:t>world</a:t>
            </a:r>
            <a:r>
              <a:rPr lang="nl-NL" sz="2000" dirty="0" smtClean="0"/>
              <a:t>. </a:t>
            </a:r>
            <a:r>
              <a:rPr lang="nl-NL" sz="2000" dirty="0" smtClean="0">
                <a:solidFill>
                  <a:srgbClr val="00B050"/>
                </a:solidFill>
              </a:rPr>
              <a:t>No </a:t>
            </a:r>
            <a:r>
              <a:rPr lang="nl-NL" sz="2000" dirty="0" err="1" smtClean="0">
                <a:solidFill>
                  <a:srgbClr val="00B050"/>
                </a:solidFill>
              </a:rPr>
              <a:t>hedge</a:t>
            </a:r>
            <a:r>
              <a:rPr lang="nl-NL" sz="2000" dirty="0" smtClean="0">
                <a:solidFill>
                  <a:srgbClr val="00B050"/>
                </a:solidFill>
              </a:rPr>
              <a:t> </a:t>
            </a:r>
            <a:r>
              <a:rPr lang="nl-NL" sz="2000" dirty="0" err="1" smtClean="0">
                <a:solidFill>
                  <a:srgbClr val="00B050"/>
                </a:solidFill>
              </a:rPr>
              <a:t>needed</a:t>
            </a:r>
            <a:r>
              <a:rPr lang="nl-NL" sz="2000" dirty="0" smtClean="0">
                <a:solidFill>
                  <a:srgbClr val="00B050"/>
                </a:solidFill>
              </a:rPr>
              <a:t>. </a:t>
            </a:r>
          </a:p>
          <a:p>
            <a:pPr marL="457200" indent="-457200">
              <a:buAutoNum type="arabicParenR"/>
            </a:pPr>
            <a:r>
              <a:rPr lang="nl-NL" sz="2000" dirty="0" smtClean="0"/>
              <a:t>Air </a:t>
            </a:r>
            <a:r>
              <a:rPr lang="nl-NL" sz="2000" dirty="0" err="1" smtClean="0"/>
              <a:t>pollution</a:t>
            </a:r>
            <a:r>
              <a:rPr lang="nl-NL" sz="2000" dirty="0" smtClean="0"/>
              <a:t> has </a:t>
            </a:r>
            <a:r>
              <a:rPr lang="nl-NL" sz="2000" dirty="0" err="1" smtClean="0"/>
              <a:t>got</a:t>
            </a:r>
            <a:r>
              <a:rPr lang="nl-NL" sz="2000" dirty="0" smtClean="0"/>
              <a:t> </a:t>
            </a:r>
            <a:r>
              <a:rPr lang="nl-NL" sz="2000" dirty="0" err="1" smtClean="0"/>
              <a:t>worse</a:t>
            </a:r>
            <a:r>
              <a:rPr lang="nl-NL" sz="2000" dirty="0" smtClean="0"/>
              <a:t> in </a:t>
            </a:r>
            <a:r>
              <a:rPr lang="nl-NL" sz="2000" dirty="0" err="1" smtClean="0"/>
              <a:t>developing</a:t>
            </a:r>
            <a:r>
              <a:rPr lang="nl-NL" sz="2000" dirty="0" smtClean="0"/>
              <a:t> </a:t>
            </a:r>
            <a:r>
              <a:rPr lang="nl-NL" sz="2000" dirty="0" err="1" smtClean="0"/>
              <a:t>countries</a:t>
            </a:r>
            <a:r>
              <a:rPr lang="nl-NL" sz="2000" dirty="0" smtClean="0"/>
              <a:t> </a:t>
            </a:r>
            <a:r>
              <a:rPr lang="nl-NL" sz="2000" dirty="0" err="1" smtClean="0">
                <a:solidFill>
                  <a:srgbClr val="00B050"/>
                </a:solidFill>
              </a:rPr>
              <a:t>mainly</a:t>
            </a:r>
            <a:r>
              <a:rPr lang="nl-NL" sz="2000" dirty="0" smtClean="0">
                <a:solidFill>
                  <a:srgbClr val="00B050"/>
                </a:solidFill>
              </a:rPr>
              <a:t> </a:t>
            </a:r>
            <a:r>
              <a:rPr lang="nl-NL" sz="2000" dirty="0" err="1" smtClean="0">
                <a:solidFill>
                  <a:srgbClr val="00B050"/>
                </a:solidFill>
              </a:rPr>
              <a:t>because</a:t>
            </a:r>
            <a:r>
              <a:rPr lang="nl-NL" sz="2000" dirty="0" smtClean="0">
                <a:solidFill>
                  <a:srgbClr val="00B050"/>
                </a:solidFill>
              </a:rPr>
              <a:t> of </a:t>
            </a:r>
            <a:r>
              <a:rPr lang="nl-NL" sz="2000" dirty="0" err="1" smtClean="0"/>
              <a:t>economic</a:t>
            </a:r>
            <a:r>
              <a:rPr lang="nl-NL" sz="2000" dirty="0" smtClean="0"/>
              <a:t> </a:t>
            </a:r>
            <a:r>
              <a:rPr lang="nl-NL" sz="2000" dirty="0" err="1" smtClean="0"/>
              <a:t>growth</a:t>
            </a:r>
            <a:r>
              <a:rPr lang="nl-NL" sz="2000" dirty="0" smtClean="0"/>
              <a:t>.</a:t>
            </a:r>
          </a:p>
          <a:p>
            <a:pPr marL="457200" indent="-457200">
              <a:buAutoNum type="arabicParenR"/>
            </a:pPr>
            <a:endParaRPr lang="nl-NL" sz="2000" dirty="0" smtClean="0"/>
          </a:p>
          <a:p>
            <a:pPr marL="457200" indent="-457200">
              <a:buAutoNum type="arabicParenR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8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336699"/>
      </a:hlink>
      <a:folHlink>
        <a:srgbClr val="808080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999</Words>
  <Application>Microsoft Office PowerPoint</Application>
  <PresentationFormat>On-screen Show (4:3)</PresentationFormat>
  <Paragraphs>139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Echo</vt:lpstr>
      <vt:lpstr>EAP3 – Week 6</vt:lpstr>
      <vt:lpstr>Answers</vt:lpstr>
      <vt:lpstr>PowerPoint Presentation</vt:lpstr>
      <vt:lpstr>PowerPoint Presentation</vt:lpstr>
      <vt:lpstr>Single and Multi Word Verbs</vt:lpstr>
      <vt:lpstr>Hedging</vt:lpstr>
      <vt:lpstr>When to use hedges?</vt:lpstr>
      <vt:lpstr>Hedging: exercise</vt:lpstr>
      <vt:lpstr>Hedging: exercise KEY</vt:lpstr>
      <vt:lpstr>Linking words: comparison and contrast</vt:lpstr>
      <vt:lpstr>Linking words of comparison and contrast: 1</vt:lpstr>
      <vt:lpstr>Linking words of comparison and contrast: 2</vt:lpstr>
      <vt:lpstr>Linking words of comparison and contrast: 3</vt:lpstr>
      <vt:lpstr>More … than: collocations</vt:lpstr>
      <vt:lpstr>More … than: collocations</vt:lpstr>
      <vt:lpstr>Less … than: collocations</vt:lpstr>
      <vt:lpstr>Less … than: collocations</vt:lpstr>
      <vt:lpstr>KEY ex. 11.2, p. 62</vt:lpstr>
      <vt:lpstr>Homework 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EAP3 – Week 4</dc:title>
  <dc:creator>Froukje van Veggel - TBM</dc:creator>
  <cp:lastModifiedBy>TBM-onderwijszaal</cp:lastModifiedBy>
  <cp:revision>42</cp:revision>
  <cp:lastPrinted>2012-10-01T12:50:55Z</cp:lastPrinted>
  <dcterms:created xsi:type="dcterms:W3CDTF">2012-09-20T10:56:34Z</dcterms:created>
  <dcterms:modified xsi:type="dcterms:W3CDTF">2013-03-18T11:33:48Z</dcterms:modified>
</cp:coreProperties>
</file>