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93" r:id="rId5"/>
    <p:sldId id="259" r:id="rId6"/>
    <p:sldId id="294" r:id="rId7"/>
    <p:sldId id="296" r:id="rId8"/>
    <p:sldId id="295" r:id="rId9"/>
    <p:sldId id="260" r:id="rId10"/>
    <p:sldId id="297" r:id="rId11"/>
    <p:sldId id="261" r:id="rId12"/>
    <p:sldId id="262" r:id="rId13"/>
    <p:sldId id="263" r:id="rId14"/>
    <p:sldId id="264" r:id="rId15"/>
    <p:sldId id="265" r:id="rId16"/>
    <p:sldId id="266" r:id="rId17"/>
    <p:sldId id="268" r:id="rId18"/>
    <p:sldId id="269" r:id="rId19"/>
    <p:sldId id="270" r:id="rId20"/>
    <p:sldId id="267" r:id="rId21"/>
    <p:sldId id="271" r:id="rId22"/>
    <p:sldId id="272" r:id="rId23"/>
    <p:sldId id="273" r:id="rId24"/>
    <p:sldId id="288" r:id="rId25"/>
    <p:sldId id="290" r:id="rId26"/>
    <p:sldId id="291" r:id="rId27"/>
    <p:sldId id="292" r:id="rId28"/>
    <p:sldId id="287" r:id="rId29"/>
    <p:sldId id="285" r:id="rId30"/>
    <p:sldId id="286" r:id="rId31"/>
    <p:sldId id="274" r:id="rId32"/>
    <p:sldId id="281" r:id="rId33"/>
    <p:sldId id="275" r:id="rId34"/>
    <p:sldId id="276" r:id="rId35"/>
    <p:sldId id="277" r:id="rId36"/>
    <p:sldId id="278" r:id="rId37"/>
    <p:sldId id="279" r:id="rId38"/>
    <p:sldId id="280" r:id="rId39"/>
    <p:sldId id="283" r:id="rId40"/>
    <p:sldId id="284" r:id="rId41"/>
    <p:sldId id="282" r:id="rId4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49"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4C0BE71D-7086-4043-8452-C3C397DA409C}" type="datetimeFigureOut">
              <a:rPr lang="nl-NL" smtClean="0"/>
              <a:t>12-1-2015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388031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C0BE71D-7086-4043-8452-C3C397DA409C}" type="datetimeFigureOut">
              <a:rPr lang="nl-NL" smtClean="0"/>
              <a:t>12-1-2015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292145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C0BE71D-7086-4043-8452-C3C397DA409C}" type="datetimeFigureOut">
              <a:rPr lang="nl-NL" smtClean="0"/>
              <a:t>12-1-2015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4436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C0BE71D-7086-4043-8452-C3C397DA409C}" type="datetimeFigureOut">
              <a:rPr lang="nl-NL" smtClean="0"/>
              <a:t>12-1-2015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337469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BE71D-7086-4043-8452-C3C397DA409C}" type="datetimeFigureOut">
              <a:rPr lang="nl-NL" smtClean="0"/>
              <a:t>12-1-2015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26656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4C0BE71D-7086-4043-8452-C3C397DA409C}" type="datetimeFigureOut">
              <a:rPr lang="nl-NL" smtClean="0"/>
              <a:t>12-1-2015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92421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4C0BE71D-7086-4043-8452-C3C397DA409C}" type="datetimeFigureOut">
              <a:rPr lang="nl-NL" smtClean="0"/>
              <a:t>12-1-2015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405917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4C0BE71D-7086-4043-8452-C3C397DA409C}" type="datetimeFigureOut">
              <a:rPr lang="nl-NL" smtClean="0"/>
              <a:t>12-1-2015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34687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BE71D-7086-4043-8452-C3C397DA409C}" type="datetimeFigureOut">
              <a:rPr lang="nl-NL" smtClean="0"/>
              <a:t>12-1-2015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371884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BE71D-7086-4043-8452-C3C397DA409C}" type="datetimeFigureOut">
              <a:rPr lang="nl-NL" smtClean="0"/>
              <a:t>12-1-2015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98318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BE71D-7086-4043-8452-C3C397DA409C}" type="datetimeFigureOut">
              <a:rPr lang="nl-NL" smtClean="0"/>
              <a:t>12-1-2015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08186B9-4FB1-4095-9E6F-8FA2767D137F}" type="slidenum">
              <a:rPr lang="nl-NL" smtClean="0"/>
              <a:t>‹#›</a:t>
            </a:fld>
            <a:endParaRPr lang="nl-NL"/>
          </a:p>
        </p:txBody>
      </p:sp>
    </p:spTree>
    <p:extLst>
      <p:ext uri="{BB962C8B-B14F-4D97-AF65-F5344CB8AC3E}">
        <p14:creationId xmlns:p14="http://schemas.microsoft.com/office/powerpoint/2010/main" val="114561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BE71D-7086-4043-8452-C3C397DA409C}" type="datetimeFigureOut">
              <a:rPr lang="nl-NL" smtClean="0"/>
              <a:t>12-1-2015</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186B9-4FB1-4095-9E6F-8FA2767D137F}" type="slidenum">
              <a:rPr lang="nl-NL" smtClean="0"/>
              <a:t>‹#›</a:t>
            </a:fld>
            <a:endParaRPr lang="nl-NL"/>
          </a:p>
        </p:txBody>
      </p:sp>
    </p:spTree>
    <p:extLst>
      <p:ext uri="{BB962C8B-B14F-4D97-AF65-F5344CB8AC3E}">
        <p14:creationId xmlns:p14="http://schemas.microsoft.com/office/powerpoint/2010/main" val="305659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4.png"/><Relationship Id="rId4" Type="http://schemas.openxmlformats.org/officeDocument/2006/relationships/image" Target="../media/image4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49764/help/ntopic/com.comsol.help.comsol/comsol_ref_solver.28.092.html#731996" TargetMode="External"/><Relationship Id="rId2" Type="http://schemas.openxmlformats.org/officeDocument/2006/relationships/hyperlink" Target="http://127.0.0.1:49764/help/ntopic/com.comsol.help.comsol/comsol_ref_solver.28.092.html#73199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1-D simulation with COMSOL</a:t>
            </a:r>
            <a:endParaRPr lang="nl-NL" dirty="0"/>
          </a:p>
        </p:txBody>
      </p:sp>
      <p:sp>
        <p:nvSpPr>
          <p:cNvPr id="3" name="Subtitle 2"/>
          <p:cNvSpPr>
            <a:spLocks noGrp="1"/>
          </p:cNvSpPr>
          <p:nvPr>
            <p:ph type="subTitle" idx="1"/>
          </p:nvPr>
        </p:nvSpPr>
        <p:spPr/>
        <p:txBody>
          <a:bodyPr/>
          <a:lstStyle/>
          <a:p>
            <a:r>
              <a:rPr lang="en-GB" dirty="0" smtClean="0"/>
              <a:t>Hans </a:t>
            </a:r>
            <a:r>
              <a:rPr lang="en-GB" dirty="0" err="1" smtClean="0"/>
              <a:t>Bruining</a:t>
            </a:r>
            <a:endParaRPr lang="nl-NL" dirty="0"/>
          </a:p>
        </p:txBody>
      </p:sp>
    </p:spTree>
    <p:extLst>
      <p:ext uri="{BB962C8B-B14F-4D97-AF65-F5344CB8AC3E}">
        <p14:creationId xmlns:p14="http://schemas.microsoft.com/office/powerpoint/2010/main" val="3562739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792088"/>
          </a:xfrm>
        </p:spPr>
        <p:txBody>
          <a:bodyPr/>
          <a:lstStyle/>
          <a:p>
            <a:pPr algn="l"/>
            <a:r>
              <a:rPr lang="en-GB" dirty="0" smtClean="0"/>
              <a:t>How to start?</a:t>
            </a:r>
            <a:endParaRPr lang="nl-NL" dirty="0"/>
          </a:p>
        </p:txBody>
      </p:sp>
      <p:sp>
        <p:nvSpPr>
          <p:cNvPr id="6" name="TextBox 5"/>
          <p:cNvSpPr txBox="1"/>
          <p:nvPr/>
        </p:nvSpPr>
        <p:spPr>
          <a:xfrm>
            <a:off x="5436096" y="1628800"/>
            <a:ext cx="3312368" cy="369332"/>
          </a:xfrm>
          <a:prstGeom prst="rect">
            <a:avLst/>
          </a:prstGeom>
          <a:noFill/>
        </p:spPr>
        <p:txBody>
          <a:bodyPr wrap="square" rtlCol="0">
            <a:spAutoFit/>
          </a:bodyPr>
          <a:lstStyle/>
          <a:p>
            <a:r>
              <a:rPr lang="en-GB" dirty="0" smtClean="0"/>
              <a:t>Use menu</a:t>
            </a:r>
            <a:endParaRPr lang="en-GB" dirty="0" smtClean="0">
              <a:sym typeface="Wingdings" pitchFamily="2" charset="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4040187" cy="524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875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321"/>
            <a:ext cx="8229600" cy="1143000"/>
          </a:xfrm>
        </p:spPr>
        <p:txBody>
          <a:bodyPr/>
          <a:lstStyle/>
          <a:p>
            <a:pPr algn="l"/>
            <a:r>
              <a:rPr lang="en-GB" dirty="0" smtClean="0"/>
              <a:t>How to start?</a:t>
            </a:r>
            <a:endParaRPr lang="nl-NL" dirty="0"/>
          </a:p>
        </p:txBody>
      </p:sp>
      <p:sp>
        <p:nvSpPr>
          <p:cNvPr id="6" name="TextBox 5"/>
          <p:cNvSpPr txBox="1"/>
          <p:nvPr/>
        </p:nvSpPr>
        <p:spPr>
          <a:xfrm>
            <a:off x="5436096" y="1628800"/>
            <a:ext cx="3312368" cy="923330"/>
          </a:xfrm>
          <a:prstGeom prst="rect">
            <a:avLst/>
          </a:prstGeom>
          <a:noFill/>
        </p:spPr>
        <p:txBody>
          <a:bodyPr wrap="square" rtlCol="0">
            <a:spAutoFit/>
          </a:bodyPr>
          <a:lstStyle/>
          <a:p>
            <a:pPr marL="342900" indent="-342900">
              <a:buAutoNum type="alphaLcParenBoth"/>
            </a:pPr>
            <a:r>
              <a:rPr lang="en-GB" dirty="0" smtClean="0"/>
              <a:t>Right click on geometry in left panel </a:t>
            </a:r>
            <a:r>
              <a:rPr lang="en-GB" dirty="0" smtClean="0">
                <a:sym typeface="Wingdings" pitchFamily="2" charset="2"/>
              </a:rPr>
              <a:t></a:t>
            </a:r>
          </a:p>
          <a:p>
            <a:pPr marL="342900" indent="-342900">
              <a:buAutoNum type="alphaLcParenBoth"/>
            </a:pPr>
            <a:r>
              <a:rPr lang="en-GB" dirty="0" smtClean="0">
                <a:sym typeface="Wingdings" pitchFamily="2" charset="2"/>
              </a:rPr>
              <a:t>Click on interval</a:t>
            </a:r>
            <a:endParaRPr lang="nl-N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00935"/>
            <a:ext cx="3740150" cy="39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072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6" y="962773"/>
            <a:ext cx="2592288" cy="646331"/>
          </a:xfrm>
          <a:prstGeom prst="rect">
            <a:avLst/>
          </a:prstGeom>
          <a:noFill/>
        </p:spPr>
        <p:txBody>
          <a:bodyPr wrap="square" rtlCol="0">
            <a:spAutoFit/>
          </a:bodyPr>
          <a:lstStyle/>
          <a:p>
            <a:r>
              <a:rPr lang="en-GB" dirty="0" smtClean="0"/>
              <a:t>Press</a:t>
            </a:r>
          </a:p>
          <a:p>
            <a:r>
              <a:rPr lang="en-GB" dirty="0" smtClean="0"/>
              <a:t>Build selected or build all</a:t>
            </a:r>
            <a:endParaRPr lang="nl-NL" dirty="0"/>
          </a:p>
        </p:txBody>
      </p:sp>
      <p:sp>
        <p:nvSpPr>
          <p:cNvPr id="2" name="Title 1"/>
          <p:cNvSpPr>
            <a:spLocks noGrp="1"/>
          </p:cNvSpPr>
          <p:nvPr>
            <p:ph type="title"/>
          </p:nvPr>
        </p:nvSpPr>
        <p:spPr>
          <a:xfrm>
            <a:off x="323528" y="84321"/>
            <a:ext cx="8229600" cy="1143000"/>
          </a:xfrm>
        </p:spPr>
        <p:txBody>
          <a:bodyPr/>
          <a:lstStyle/>
          <a:p>
            <a:pPr algn="l"/>
            <a:r>
              <a:rPr lang="en-GB" dirty="0" smtClean="0"/>
              <a:t>How to start?</a:t>
            </a:r>
            <a:endParaRPr lang="nl-NL" dirty="0"/>
          </a:p>
        </p:txBody>
      </p:sp>
      <p:sp>
        <p:nvSpPr>
          <p:cNvPr id="6" name="TextBox 5"/>
          <p:cNvSpPr txBox="1"/>
          <p:nvPr/>
        </p:nvSpPr>
        <p:spPr>
          <a:xfrm>
            <a:off x="5148064" y="1628800"/>
            <a:ext cx="3816424" cy="646331"/>
          </a:xfrm>
          <a:prstGeom prst="rect">
            <a:avLst/>
          </a:prstGeom>
          <a:noFill/>
        </p:spPr>
        <p:txBody>
          <a:bodyPr wrap="square" rtlCol="0">
            <a:spAutoFit/>
          </a:bodyPr>
          <a:lstStyle/>
          <a:p>
            <a:pPr marL="342900" indent="-342900">
              <a:buAutoNum type="alphaLcParenBoth"/>
            </a:pPr>
            <a:r>
              <a:rPr lang="en-GB" dirty="0" smtClean="0"/>
              <a:t>After build  </a:t>
            </a:r>
            <a:r>
              <a:rPr lang="en-GB" dirty="0" smtClean="0">
                <a:sym typeface="Wingdings" pitchFamily="2" charset="2"/>
              </a:rPr>
              <a:t></a:t>
            </a:r>
          </a:p>
          <a:p>
            <a:pPr marL="342900" indent="-342900">
              <a:buAutoNum type="alphaLcParenBoth"/>
            </a:pPr>
            <a:r>
              <a:rPr lang="en-GB" dirty="0" smtClean="0">
                <a:sym typeface="Wingdings" pitchFamily="2" charset="2"/>
              </a:rPr>
              <a:t>A line will appear in the right panel</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4519613"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3275856" y="1609104"/>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933056"/>
            <a:ext cx="3259011" cy="245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5508104" y="2275131"/>
            <a:ext cx="360040" cy="273804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62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92080" y="437763"/>
            <a:ext cx="3528392" cy="1200329"/>
          </a:xfrm>
          <a:prstGeom prst="rect">
            <a:avLst/>
          </a:prstGeom>
          <a:noFill/>
        </p:spPr>
        <p:txBody>
          <a:bodyPr wrap="square" rtlCol="0">
            <a:spAutoFit/>
          </a:bodyPr>
          <a:lstStyle/>
          <a:p>
            <a:r>
              <a:rPr lang="en-GB" dirty="0" smtClean="0"/>
              <a:t>Right click Global definition </a:t>
            </a:r>
            <a:r>
              <a:rPr lang="en-GB" dirty="0" smtClean="0">
                <a:sym typeface="Wingdings" pitchFamily="2" charset="2"/>
              </a:rPr>
              <a:t></a:t>
            </a:r>
          </a:p>
          <a:p>
            <a:r>
              <a:rPr lang="en-GB" dirty="0" smtClean="0">
                <a:sym typeface="Wingdings" pitchFamily="2" charset="2"/>
              </a:rPr>
              <a:t>Click parameters </a:t>
            </a:r>
          </a:p>
          <a:p>
            <a:r>
              <a:rPr lang="en-GB" dirty="0" smtClean="0">
                <a:sym typeface="Wingdings" pitchFamily="2" charset="2"/>
              </a:rPr>
              <a:t>Put in parameters</a:t>
            </a:r>
          </a:p>
          <a:p>
            <a:endParaRPr lang="nl-NL" dirty="0"/>
          </a:p>
        </p:txBody>
      </p:sp>
      <p:sp>
        <p:nvSpPr>
          <p:cNvPr id="2" name="Title 1"/>
          <p:cNvSpPr>
            <a:spLocks noGrp="1"/>
          </p:cNvSpPr>
          <p:nvPr>
            <p:ph type="title"/>
          </p:nvPr>
        </p:nvSpPr>
        <p:spPr>
          <a:xfrm>
            <a:off x="323528" y="84321"/>
            <a:ext cx="8229600" cy="1143000"/>
          </a:xfrm>
        </p:spPr>
        <p:txBody>
          <a:bodyPr>
            <a:normAutofit fontScale="90000"/>
          </a:bodyPr>
          <a:lstStyle/>
          <a:p>
            <a:pPr algn="l"/>
            <a:r>
              <a:rPr lang="en-GB" dirty="0" smtClean="0"/>
              <a:t>Put in relevant</a:t>
            </a:r>
            <a:br>
              <a:rPr lang="en-GB" dirty="0" smtClean="0"/>
            </a:br>
            <a:r>
              <a:rPr lang="en-GB" dirty="0" smtClean="0"/>
              <a:t> parameters</a:t>
            </a:r>
            <a:endParaRPr lang="nl-NL"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3560763"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683568" y="1915091"/>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206" y="2592288"/>
            <a:ext cx="4379913"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770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39953" y="166078"/>
            <a:ext cx="4788052" cy="1477328"/>
          </a:xfrm>
          <a:prstGeom prst="rect">
            <a:avLst/>
          </a:prstGeom>
          <a:noFill/>
        </p:spPr>
        <p:txBody>
          <a:bodyPr wrap="square" rtlCol="0">
            <a:spAutoFit/>
          </a:bodyPr>
          <a:lstStyle/>
          <a:p>
            <a:r>
              <a:rPr lang="en-GB" dirty="0" smtClean="0"/>
              <a:t>Right click Global definition </a:t>
            </a:r>
            <a:r>
              <a:rPr lang="en-GB" dirty="0" smtClean="0">
                <a:sym typeface="Wingdings" pitchFamily="2" charset="2"/>
              </a:rPr>
              <a:t> Click Functions </a:t>
            </a:r>
          </a:p>
          <a:p>
            <a:r>
              <a:rPr lang="en-GB" dirty="0" smtClean="0">
                <a:sym typeface="Wingdings" pitchFamily="2" charset="2"/>
              </a:rPr>
              <a:t>Click Analytic  Click plot parameters </a:t>
            </a:r>
          </a:p>
          <a:p>
            <a:r>
              <a:rPr lang="en-GB" dirty="0" smtClean="0">
                <a:sym typeface="Wingdings" pitchFamily="2" charset="2"/>
              </a:rPr>
              <a:t>Click           to view function </a:t>
            </a:r>
            <a:r>
              <a:rPr lang="en-GB" i="1" dirty="0" smtClean="0">
                <a:sym typeface="Wingdings" pitchFamily="2" charset="2"/>
              </a:rPr>
              <a:t>f(S)</a:t>
            </a:r>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normAutofit fontScale="90000"/>
          </a:bodyPr>
          <a:lstStyle/>
          <a:p>
            <a:pPr algn="l"/>
            <a:r>
              <a:rPr lang="en-GB" dirty="0" smtClean="0"/>
              <a:t>Put in fractional </a:t>
            </a:r>
            <a:br>
              <a:rPr lang="en-GB" dirty="0" smtClean="0"/>
            </a:br>
            <a:r>
              <a:rPr lang="en-GB" dirty="0" smtClean="0"/>
              <a:t>flow function</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32" y="1504261"/>
            <a:ext cx="4220490" cy="418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1771302" y="1710323"/>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087" y="730117"/>
            <a:ext cx="2905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340768"/>
            <a:ext cx="4307341" cy="417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686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39953" y="166078"/>
            <a:ext cx="4788052" cy="1477328"/>
          </a:xfrm>
          <a:prstGeom prst="rect">
            <a:avLst/>
          </a:prstGeom>
          <a:noFill/>
        </p:spPr>
        <p:txBody>
          <a:bodyPr wrap="square" rtlCol="0">
            <a:spAutoFit/>
          </a:bodyPr>
          <a:lstStyle/>
          <a:p>
            <a:r>
              <a:rPr lang="en-GB" dirty="0" smtClean="0"/>
              <a:t>Right click Global definition </a:t>
            </a:r>
            <a:r>
              <a:rPr lang="en-GB" dirty="0" smtClean="0">
                <a:sym typeface="Wingdings" pitchFamily="2" charset="2"/>
              </a:rPr>
              <a:t> Click Functions </a:t>
            </a:r>
          </a:p>
          <a:p>
            <a:r>
              <a:rPr lang="en-GB" dirty="0" smtClean="0">
                <a:sym typeface="Wingdings" pitchFamily="2" charset="2"/>
              </a:rPr>
              <a:t>Click Ramp  Click plot parameters </a:t>
            </a:r>
          </a:p>
          <a:p>
            <a:r>
              <a:rPr lang="en-GB" dirty="0" smtClean="0">
                <a:sym typeface="Wingdings" pitchFamily="2" charset="2"/>
              </a:rPr>
              <a:t>Click           to view function  rm1(t)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3623196" cy="1143000"/>
          </a:xfrm>
        </p:spPr>
        <p:txBody>
          <a:bodyPr>
            <a:normAutofit fontScale="90000"/>
          </a:bodyPr>
          <a:lstStyle/>
          <a:p>
            <a:pPr algn="l"/>
            <a:r>
              <a:rPr lang="en-GB" dirty="0" smtClean="0"/>
              <a:t>Put in ramp</a:t>
            </a:r>
            <a:br>
              <a:rPr lang="en-GB" dirty="0" smtClean="0"/>
            </a:br>
            <a:r>
              <a:rPr lang="en-GB" dirty="0" smtClean="0"/>
              <a:t>function</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32" y="1504261"/>
            <a:ext cx="4220490" cy="418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1771302" y="1710323"/>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087" y="730117"/>
            <a:ext cx="2905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895" y="1674273"/>
            <a:ext cx="4040110" cy="2794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0" y="5688013"/>
            <a:ext cx="8028384"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000" dirty="0" smtClean="0"/>
              <a:t>The ramp function will be used to smoothly transit between initial condition and boundary condition</a:t>
            </a:r>
            <a:endParaRPr lang="nl-NL" sz="3000" dirty="0"/>
          </a:p>
        </p:txBody>
      </p:sp>
    </p:spTree>
    <p:extLst>
      <p:ext uri="{BB962C8B-B14F-4D97-AF65-F5344CB8AC3E}">
        <p14:creationId xmlns:p14="http://schemas.microsoft.com/office/powerpoint/2010/main" val="1120041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5736" y="910594"/>
            <a:ext cx="6732269" cy="1477328"/>
          </a:xfrm>
          <a:prstGeom prst="rect">
            <a:avLst/>
          </a:prstGeom>
          <a:noFill/>
        </p:spPr>
        <p:txBody>
          <a:bodyPr wrap="square" rtlCol="0">
            <a:spAutoFit/>
          </a:bodyPr>
          <a:lstStyle/>
          <a:p>
            <a:r>
              <a:rPr lang="en-GB" dirty="0" smtClean="0">
                <a:sym typeface="Wingdings" pitchFamily="2" charset="2"/>
              </a:rPr>
              <a:t>Click on </a:t>
            </a:r>
            <a:r>
              <a:rPr lang="en-GB" dirty="0" err="1" smtClean="0">
                <a:sym typeface="Wingdings" pitchFamily="2" charset="2"/>
              </a:rPr>
              <a:t>int_d</a:t>
            </a:r>
            <a:r>
              <a:rPr lang="en-GB" i="1" dirty="0" err="1" smtClean="0">
                <a:sym typeface="Wingdings" pitchFamily="2" charset="2"/>
              </a:rPr>
              <a:t>u</a:t>
            </a:r>
            <a:r>
              <a:rPr lang="en-GB" dirty="0" smtClean="0">
                <a:sym typeface="Wingdings" pitchFamily="2" charset="2"/>
              </a:rPr>
              <a:t> PDE(w)  click on “Weak Form PDE 1” </a:t>
            </a:r>
          </a:p>
          <a:p>
            <a:r>
              <a:rPr lang="en-GB" dirty="0" smtClean="0">
                <a:sym typeface="Wingdings" pitchFamily="2" charset="2"/>
              </a:rPr>
              <a:t>Substitute in weak: </a:t>
            </a:r>
            <a:r>
              <a:rPr lang="en-US" dirty="0">
                <a:sym typeface="Wingdings" pitchFamily="2" charset="2"/>
              </a:rPr>
              <a:t>test(s)*d(</a:t>
            </a:r>
            <a:r>
              <a:rPr lang="en-US" dirty="0" err="1">
                <a:sym typeface="Wingdings" pitchFamily="2" charset="2"/>
              </a:rPr>
              <a:t>s,t</a:t>
            </a:r>
            <a:r>
              <a:rPr lang="en-US" dirty="0">
                <a:sym typeface="Wingdings" pitchFamily="2" charset="2"/>
              </a:rPr>
              <a:t>)-test(</a:t>
            </a:r>
            <a:r>
              <a:rPr lang="en-US" dirty="0" err="1">
                <a:sym typeface="Wingdings" pitchFamily="2" charset="2"/>
              </a:rPr>
              <a:t>sx</a:t>
            </a:r>
            <a:r>
              <a:rPr lang="en-US" dirty="0">
                <a:sym typeface="Wingdings" pitchFamily="2" charset="2"/>
              </a:rPr>
              <a:t>)*f(s)+test(</a:t>
            </a:r>
            <a:r>
              <a:rPr lang="en-US" dirty="0" err="1">
                <a:sym typeface="Wingdings" pitchFamily="2" charset="2"/>
              </a:rPr>
              <a:t>sx</a:t>
            </a:r>
            <a:r>
              <a:rPr lang="en-US" dirty="0" smtClean="0">
                <a:sym typeface="Wingdings" pitchFamily="2" charset="2"/>
              </a:rPr>
              <a:t>)*</a:t>
            </a:r>
            <a:r>
              <a:rPr lang="en-US" dirty="0" err="1" smtClean="0">
                <a:sym typeface="Wingdings" pitchFamily="2" charset="2"/>
              </a:rPr>
              <a:t>sx</a:t>
            </a:r>
            <a:r>
              <a:rPr lang="en-US" dirty="0" smtClean="0">
                <a:sym typeface="Wingdings" pitchFamily="2" charset="2"/>
              </a:rPr>
              <a:t> /</a:t>
            </a:r>
            <a:r>
              <a:rPr lang="en-US" dirty="0" err="1" smtClean="0">
                <a:sym typeface="Wingdings" pitchFamily="2" charset="2"/>
              </a:rPr>
              <a:t>Pe</a:t>
            </a:r>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Insert weak form of PDE</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49258"/>
            <a:ext cx="6780213"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1833841" y="3645024"/>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7654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5736" y="910594"/>
            <a:ext cx="6732269" cy="1477328"/>
          </a:xfrm>
          <a:prstGeom prst="rect">
            <a:avLst/>
          </a:prstGeom>
          <a:noFill/>
        </p:spPr>
        <p:txBody>
          <a:bodyPr wrap="square" rtlCol="0">
            <a:spAutoFit/>
          </a:bodyPr>
          <a:lstStyle/>
          <a:p>
            <a:r>
              <a:rPr lang="en-GB" dirty="0" smtClean="0">
                <a:sym typeface="Wingdings" pitchFamily="2" charset="2"/>
              </a:rPr>
              <a:t>Right Click on </a:t>
            </a:r>
            <a:r>
              <a:rPr lang="en-GB" dirty="0" err="1" smtClean="0">
                <a:sym typeface="Wingdings" pitchFamily="2" charset="2"/>
              </a:rPr>
              <a:t>int_d</a:t>
            </a:r>
            <a:r>
              <a:rPr lang="en-GB" i="1" dirty="0" err="1" smtClean="0">
                <a:sym typeface="Wingdings" pitchFamily="2" charset="2"/>
              </a:rPr>
              <a:t>u</a:t>
            </a:r>
            <a:r>
              <a:rPr lang="en-GB" dirty="0" smtClean="0">
                <a:sym typeface="Wingdings" pitchFamily="2" charset="2"/>
              </a:rPr>
              <a:t> PDE(w)  click on “</a:t>
            </a:r>
            <a:r>
              <a:rPr lang="en-GB" dirty="0" err="1" smtClean="0">
                <a:sym typeface="Wingdings" pitchFamily="2" charset="2"/>
              </a:rPr>
              <a:t>Dirichlet</a:t>
            </a:r>
            <a:r>
              <a:rPr lang="en-GB" dirty="0" smtClean="0">
                <a:sym typeface="Wingdings" pitchFamily="2" charset="2"/>
              </a:rPr>
              <a:t> BC” </a:t>
            </a:r>
          </a:p>
          <a:p>
            <a:r>
              <a:rPr lang="en-GB" dirty="0" smtClean="0">
                <a:sym typeface="Wingdings" pitchFamily="2" charset="2"/>
              </a:rPr>
              <a:t>Substitute in “</a:t>
            </a:r>
            <a:r>
              <a:rPr lang="en-GB" dirty="0">
                <a:sym typeface="Wingdings" pitchFamily="2" charset="2"/>
              </a:rPr>
              <a:t>prescribed value of s”: </a:t>
            </a:r>
            <a:r>
              <a:rPr lang="en-GB" dirty="0" err="1">
                <a:sym typeface="Wingdings" pitchFamily="2" charset="2"/>
              </a:rPr>
              <a:t>sinit</a:t>
            </a:r>
            <a:r>
              <a:rPr lang="en-GB" dirty="0">
                <a:sym typeface="Wingdings" pitchFamily="2" charset="2"/>
              </a:rPr>
              <a:t> + (</a:t>
            </a:r>
            <a:r>
              <a:rPr lang="en-GB" dirty="0" err="1">
                <a:sym typeface="Wingdings" pitchFamily="2" charset="2"/>
              </a:rPr>
              <a:t>sbound</a:t>
            </a:r>
            <a:r>
              <a:rPr lang="en-GB" dirty="0">
                <a:sym typeface="Wingdings" pitchFamily="2" charset="2"/>
              </a:rPr>
              <a:t> -</a:t>
            </a:r>
            <a:r>
              <a:rPr lang="en-GB" dirty="0" err="1">
                <a:sym typeface="Wingdings" pitchFamily="2" charset="2"/>
              </a:rPr>
              <a:t>sinit</a:t>
            </a:r>
            <a:r>
              <a:rPr lang="en-GB" dirty="0">
                <a:sym typeface="Wingdings" pitchFamily="2" charset="2"/>
              </a:rPr>
              <a:t>)*rm1(t)</a:t>
            </a:r>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Put in left BC at x=0: </a:t>
            </a:r>
            <a:r>
              <a:rPr lang="en-GB" i="1" dirty="0" smtClean="0"/>
              <a:t>s = 1</a:t>
            </a:r>
            <a:endParaRPr lang="nl-NL"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615857"/>
            <a:ext cx="3830637"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538943" y="929178"/>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141" y="1615857"/>
            <a:ext cx="4930775"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8364860" y="2276872"/>
            <a:ext cx="779140" cy="47109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p:cNvSpPr txBox="1"/>
          <p:nvPr/>
        </p:nvSpPr>
        <p:spPr>
          <a:xfrm>
            <a:off x="4283968" y="5805264"/>
            <a:ext cx="4584948" cy="923330"/>
          </a:xfrm>
          <a:prstGeom prst="rect">
            <a:avLst/>
          </a:prstGeom>
          <a:noFill/>
        </p:spPr>
        <p:txBody>
          <a:bodyPr wrap="square" rtlCol="0">
            <a:spAutoFit/>
          </a:bodyPr>
          <a:lstStyle/>
          <a:p>
            <a:r>
              <a:rPr lang="en-GB" dirty="0" smtClean="0"/>
              <a:t>In the graphics panel: click on left boundary point until it becomes a blue square.</a:t>
            </a:r>
          </a:p>
          <a:p>
            <a:r>
              <a:rPr lang="en-GB" dirty="0" smtClean="0"/>
              <a:t>Then click “+” until the point “1” is indicated.</a:t>
            </a:r>
            <a:endParaRPr lang="nl-NL" dirty="0"/>
          </a:p>
        </p:txBody>
      </p:sp>
    </p:spTree>
    <p:extLst>
      <p:ext uri="{BB962C8B-B14F-4D97-AF65-F5344CB8AC3E}">
        <p14:creationId xmlns:p14="http://schemas.microsoft.com/office/powerpoint/2010/main" val="1051658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5736" y="910594"/>
            <a:ext cx="6732269" cy="1477328"/>
          </a:xfrm>
          <a:prstGeom prst="rect">
            <a:avLst/>
          </a:prstGeom>
          <a:noFill/>
        </p:spPr>
        <p:txBody>
          <a:bodyPr wrap="square" rtlCol="0">
            <a:spAutoFit/>
          </a:bodyPr>
          <a:lstStyle/>
          <a:p>
            <a:r>
              <a:rPr lang="en-GB" dirty="0" smtClean="0">
                <a:sym typeface="Wingdings" pitchFamily="2" charset="2"/>
              </a:rPr>
              <a:t>Right Click on </a:t>
            </a:r>
            <a:r>
              <a:rPr lang="en-GB" dirty="0" err="1" smtClean="0">
                <a:sym typeface="Wingdings" pitchFamily="2" charset="2"/>
              </a:rPr>
              <a:t>int_d</a:t>
            </a:r>
            <a:r>
              <a:rPr lang="en-GB" i="1" dirty="0" err="1" smtClean="0">
                <a:sym typeface="Wingdings" pitchFamily="2" charset="2"/>
              </a:rPr>
              <a:t>u</a:t>
            </a:r>
            <a:r>
              <a:rPr lang="en-GB" dirty="0" smtClean="0">
                <a:sym typeface="Wingdings" pitchFamily="2" charset="2"/>
              </a:rPr>
              <a:t> PDE(w)  click on “more” </a:t>
            </a:r>
          </a:p>
          <a:p>
            <a:r>
              <a:rPr lang="en-GB" dirty="0" smtClean="0">
                <a:sym typeface="Wingdings" pitchFamily="2" charset="2"/>
              </a:rPr>
              <a:t>Click on “Weak Constraint”</a:t>
            </a: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I: Put in right BC at x=1: </a:t>
            </a:r>
            <a:r>
              <a:rPr lang="en-GB" dirty="0" smtClean="0">
                <a:sym typeface="Symbol"/>
              </a:rPr>
              <a:t></a:t>
            </a:r>
            <a:r>
              <a:rPr lang="en-GB" baseline="-25000" dirty="0" err="1" smtClean="0">
                <a:sym typeface="Symbol"/>
              </a:rPr>
              <a:t>x</a:t>
            </a:r>
            <a:r>
              <a:rPr lang="en-GB" i="1" dirty="0" err="1" smtClean="0"/>
              <a:t>s</a:t>
            </a:r>
            <a:r>
              <a:rPr lang="en-GB" i="1" dirty="0" smtClean="0"/>
              <a:t> = 0</a:t>
            </a:r>
            <a:endParaRPr lang="nl-NL" dirty="0"/>
          </a:p>
        </p:txBody>
      </p:sp>
      <p:sp>
        <p:nvSpPr>
          <p:cNvPr id="3" name="TextBox 2"/>
          <p:cNvSpPr txBox="1"/>
          <p:nvPr/>
        </p:nvSpPr>
        <p:spPr>
          <a:xfrm>
            <a:off x="4283968" y="5805264"/>
            <a:ext cx="4584948" cy="923330"/>
          </a:xfrm>
          <a:prstGeom prst="rect">
            <a:avLst/>
          </a:prstGeom>
          <a:noFill/>
        </p:spPr>
        <p:txBody>
          <a:bodyPr wrap="square" rtlCol="0">
            <a:spAutoFit/>
          </a:bodyPr>
          <a:lstStyle/>
          <a:p>
            <a:r>
              <a:rPr lang="en-GB" dirty="0" smtClean="0"/>
              <a:t>A right BC is necessary as in the numerical scheme we need a diffusion term</a:t>
            </a:r>
          </a:p>
          <a:p>
            <a:r>
              <a:rPr lang="en-GB" dirty="0" smtClean="0">
                <a:sym typeface="Symbol"/>
              </a:rPr>
              <a:t></a:t>
            </a:r>
            <a:r>
              <a:rPr lang="en-GB" baseline="-25000" dirty="0" smtClean="0">
                <a:sym typeface="Symbol"/>
              </a:rPr>
              <a:t>x</a:t>
            </a:r>
            <a:r>
              <a:rPr lang="en-GB" dirty="0" smtClean="0">
                <a:sym typeface="Symbol"/>
              </a:rPr>
              <a:t> (D </a:t>
            </a:r>
            <a:r>
              <a:rPr lang="en-GB" baseline="-25000" dirty="0" smtClean="0">
                <a:sym typeface="Symbol"/>
              </a:rPr>
              <a:t>x</a:t>
            </a:r>
            <a:r>
              <a:rPr lang="en-GB" dirty="0" smtClean="0">
                <a:sym typeface="Symbol"/>
              </a:rPr>
              <a:t> S), with appropriate BC</a:t>
            </a:r>
            <a:r>
              <a:rPr lang="en-GB" dirty="0" smtClean="0"/>
              <a:t> </a:t>
            </a:r>
            <a:endParaRPr lang="nl-NL"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39" y="1777170"/>
            <a:ext cx="5589587"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1232450" y="1417130"/>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Callout 7"/>
          <p:cNvSpPr/>
          <p:nvPr/>
        </p:nvSpPr>
        <p:spPr>
          <a:xfrm>
            <a:off x="2121255" y="4437112"/>
            <a:ext cx="779140" cy="47109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Callout 9"/>
          <p:cNvSpPr/>
          <p:nvPr/>
        </p:nvSpPr>
        <p:spPr>
          <a:xfrm>
            <a:off x="4932040" y="5013176"/>
            <a:ext cx="1080120" cy="47109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4410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32" y="56243"/>
            <a:ext cx="8229600" cy="1143000"/>
          </a:xfrm>
        </p:spPr>
        <p:txBody>
          <a:bodyPr/>
          <a:lstStyle/>
          <a:p>
            <a:pPr algn="l"/>
            <a:r>
              <a:rPr lang="en-GB" dirty="0" smtClean="0"/>
              <a:t>II: Put in right BC at x=1: </a:t>
            </a:r>
            <a:r>
              <a:rPr lang="en-GB" dirty="0" smtClean="0">
                <a:sym typeface="Symbol"/>
              </a:rPr>
              <a:t></a:t>
            </a:r>
            <a:r>
              <a:rPr lang="en-GB" baseline="-25000" dirty="0" err="1" smtClean="0">
                <a:sym typeface="Symbol"/>
              </a:rPr>
              <a:t>x</a:t>
            </a:r>
            <a:r>
              <a:rPr lang="en-GB" i="1" dirty="0" err="1" smtClean="0"/>
              <a:t>s</a:t>
            </a:r>
            <a:r>
              <a:rPr lang="en-GB" i="1" dirty="0" smtClean="0"/>
              <a:t> = 0</a:t>
            </a:r>
            <a:endParaRPr lang="nl-NL" dirty="0"/>
          </a:p>
        </p:txBody>
      </p:sp>
      <p:sp>
        <p:nvSpPr>
          <p:cNvPr id="10" name="TextBox 9"/>
          <p:cNvSpPr txBox="1"/>
          <p:nvPr/>
        </p:nvSpPr>
        <p:spPr>
          <a:xfrm>
            <a:off x="179512" y="5589240"/>
            <a:ext cx="4584948" cy="923330"/>
          </a:xfrm>
          <a:prstGeom prst="rect">
            <a:avLst/>
          </a:prstGeom>
          <a:noFill/>
        </p:spPr>
        <p:txBody>
          <a:bodyPr wrap="square" rtlCol="0">
            <a:spAutoFit/>
          </a:bodyPr>
          <a:lstStyle/>
          <a:p>
            <a:r>
              <a:rPr lang="en-GB" dirty="0" smtClean="0"/>
              <a:t>In the graphics panel: click on right boundary point until it becomes a blue square.</a:t>
            </a:r>
          </a:p>
          <a:p>
            <a:r>
              <a:rPr lang="en-GB" dirty="0" smtClean="0"/>
              <a:t>Then click “+” until the point “2” is indicated.</a:t>
            </a:r>
            <a:endParaRPr lang="nl-NL" dirty="0"/>
          </a:p>
        </p:txBody>
      </p:sp>
      <p:sp>
        <p:nvSpPr>
          <p:cNvPr id="7" name="TextBox 6"/>
          <p:cNvSpPr txBox="1"/>
          <p:nvPr/>
        </p:nvSpPr>
        <p:spPr>
          <a:xfrm>
            <a:off x="2192220" y="1025900"/>
            <a:ext cx="6732269" cy="1477328"/>
          </a:xfrm>
          <a:prstGeom prst="rect">
            <a:avLst/>
          </a:prstGeom>
          <a:noFill/>
        </p:spPr>
        <p:txBody>
          <a:bodyPr wrap="square" rtlCol="0">
            <a:spAutoFit/>
          </a:bodyPr>
          <a:lstStyle/>
          <a:p>
            <a:r>
              <a:rPr lang="en-GB" dirty="0" smtClean="0">
                <a:sym typeface="Wingdings" pitchFamily="2" charset="2"/>
              </a:rPr>
              <a:t>Right Click on Bidirectional symmetric   click on “User defined” </a:t>
            </a:r>
          </a:p>
          <a:p>
            <a:r>
              <a:rPr lang="en-GB" dirty="0" smtClean="0">
                <a:sym typeface="Wingdings" pitchFamily="2" charset="2"/>
              </a:rPr>
              <a:t>Constraint expression: SX   Constraint force expression test(s)</a:t>
            </a:r>
          </a:p>
          <a:p>
            <a:r>
              <a:rPr lang="en-GB" dirty="0" smtClean="0">
                <a:sym typeface="Wingdings" pitchFamily="2" charset="2"/>
              </a:rPr>
              <a:t> </a:t>
            </a:r>
          </a:p>
          <a:p>
            <a:endParaRPr lang="en-GB" dirty="0" smtClean="0">
              <a:sym typeface="Wingdings" pitchFamily="2" charset="2"/>
            </a:endParaRPr>
          </a:p>
          <a:p>
            <a:endParaRPr lang="nl-NL"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140968"/>
            <a:ext cx="1944216" cy="176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35882"/>
            <a:ext cx="504031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251520" y="4686170"/>
            <a:ext cx="1512167"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43206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 Buckley </a:t>
            </a:r>
            <a:r>
              <a:rPr lang="en-GB" dirty="0" err="1" smtClean="0"/>
              <a:t>Leverett</a:t>
            </a:r>
            <a:endParaRPr lang="nl-N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97152"/>
              </a:xfrm>
            </p:spPr>
            <p:txBody>
              <a:bodyPr>
                <a:normAutofit fontScale="92500" lnSpcReduction="10000"/>
              </a:bodyPr>
              <a:lstStyle/>
              <a:p>
                <a14:m>
                  <m:oMath xmlns:m="http://schemas.openxmlformats.org/officeDocument/2006/math">
                    <m:r>
                      <a:rPr lang="nl-NL" i="1" smtClean="0">
                        <a:latin typeface="Cambria Math"/>
                        <a:ea typeface="Cambria Math"/>
                      </a:rPr>
                      <m:t>𝜑</m:t>
                    </m:r>
                    <m:sSub>
                      <m:sSubPr>
                        <m:ctrlPr>
                          <a:rPr lang="nl-NL" i="1" smtClean="0">
                            <a:latin typeface="Cambria Math"/>
                            <a:ea typeface="Cambria Math"/>
                          </a:rPr>
                        </m:ctrlPr>
                      </m:sSubPr>
                      <m:e>
                        <m:r>
                          <a:rPr lang="nl-NL" i="1" smtClean="0">
                            <a:latin typeface="Cambria Math"/>
                            <a:ea typeface="Cambria Math"/>
                          </a:rPr>
                          <m:t>𝜕</m:t>
                        </m:r>
                      </m:e>
                      <m:sub>
                        <m:r>
                          <a:rPr lang="en-GB" b="0" i="1" smtClean="0">
                            <a:latin typeface="Cambria Math"/>
                            <a:ea typeface="Cambria Math"/>
                          </a:rPr>
                          <m:t>𝑡</m:t>
                        </m:r>
                      </m:sub>
                    </m:sSub>
                    <m:r>
                      <a:rPr lang="en-GB" b="0" i="1" smtClean="0">
                        <a:latin typeface="Cambria Math"/>
                        <a:ea typeface="Cambria Math"/>
                      </a:rPr>
                      <m:t>𝑆</m:t>
                    </m:r>
                    <m:r>
                      <a:rPr lang="en-GB" b="0" i="1" smtClean="0">
                        <a:latin typeface="Cambria Math"/>
                        <a:ea typeface="Cambria Math"/>
                      </a:rPr>
                      <m:t>+</m:t>
                    </m:r>
                    <m:r>
                      <a:rPr lang="en-GB" b="0" i="1" smtClean="0">
                        <a:latin typeface="Cambria Math"/>
                        <a:ea typeface="Cambria Math"/>
                      </a:rPr>
                      <m:t>𝑢</m:t>
                    </m:r>
                    <m:sSub>
                      <m:sSubPr>
                        <m:ctrlPr>
                          <a:rPr lang="nl-NL" i="1" smtClean="0">
                            <a:latin typeface="Cambria Math"/>
                            <a:ea typeface="Cambria Math"/>
                          </a:rPr>
                        </m:ctrlPr>
                      </m:sSubPr>
                      <m:e>
                        <m:r>
                          <a:rPr lang="nl-NL" i="1" smtClean="0">
                            <a:latin typeface="Cambria Math"/>
                            <a:ea typeface="Cambria Math"/>
                          </a:rPr>
                          <m:t>𝜕</m:t>
                        </m:r>
                      </m:e>
                      <m:sub>
                        <m:r>
                          <a:rPr lang="en-GB" b="0" i="1" smtClean="0">
                            <a:latin typeface="Cambria Math"/>
                            <a:ea typeface="Cambria Math"/>
                          </a:rPr>
                          <m:t>𝑥</m:t>
                        </m:r>
                      </m:sub>
                    </m:sSub>
                    <m:r>
                      <a:rPr lang="en-GB" b="0" i="1" smtClean="0">
                        <a:latin typeface="Cambria Math"/>
                        <a:ea typeface="Cambria Math"/>
                      </a:rPr>
                      <m:t>𝑓</m:t>
                    </m:r>
                    <m:r>
                      <a:rPr lang="en-GB" b="0" i="1" smtClean="0">
                        <a:latin typeface="Cambria Math"/>
                        <a:ea typeface="Cambria Math"/>
                      </a:rPr>
                      <m:t>(</m:t>
                    </m:r>
                    <m:r>
                      <a:rPr lang="en-GB" b="0" i="1" smtClean="0">
                        <a:latin typeface="Cambria Math"/>
                        <a:ea typeface="Cambria Math"/>
                      </a:rPr>
                      <m:t>𝑆</m:t>
                    </m:r>
                    <m:r>
                      <a:rPr lang="en-GB" b="0" i="1" smtClean="0">
                        <a:latin typeface="Cambria Math"/>
                        <a:ea typeface="Cambria Math"/>
                      </a:rPr>
                      <m:t>)=</m:t>
                    </m:r>
                    <m:r>
                      <a:rPr lang="en-GB" b="0" i="1" smtClean="0">
                        <a:latin typeface="Cambria Math"/>
                        <a:ea typeface="Cambria Math"/>
                      </a:rPr>
                      <m:t>𝜀</m:t>
                    </m:r>
                    <m:sSubSup>
                      <m:sSubSupPr>
                        <m:ctrlPr>
                          <a:rPr lang="en-GB" b="0" i="1" smtClean="0">
                            <a:latin typeface="Cambria Math"/>
                            <a:ea typeface="Cambria Math"/>
                          </a:rPr>
                        </m:ctrlPr>
                      </m:sSubSupPr>
                      <m:e>
                        <m:r>
                          <a:rPr lang="nl-NL" i="1" smtClean="0">
                            <a:latin typeface="Cambria Math"/>
                            <a:ea typeface="Cambria Math"/>
                          </a:rPr>
                          <m:t>𝜕</m:t>
                        </m:r>
                        <m:r>
                          <a:rPr lang="en-GB" b="0" i="1" baseline="30000" smtClean="0">
                            <a:latin typeface="Cambria Math"/>
                            <a:ea typeface="Cambria Math"/>
                          </a:rPr>
                          <m:t>2</m:t>
                        </m:r>
                      </m:e>
                      <m:sub>
                        <m:r>
                          <a:rPr lang="en-GB" b="0" i="1" smtClean="0">
                            <a:latin typeface="Cambria Math"/>
                            <a:ea typeface="Cambria Math"/>
                          </a:rPr>
                          <m:t>𝑥</m:t>
                        </m:r>
                        <m:r>
                          <a:rPr lang="en-GB" b="0" i="1" baseline="30000" smtClean="0">
                            <a:latin typeface="Cambria Math"/>
                            <a:ea typeface="Cambria Math"/>
                          </a:rPr>
                          <m:t>2</m:t>
                        </m:r>
                      </m:sub>
                      <m:sup/>
                    </m:sSubSup>
                  </m:oMath>
                </a14:m>
                <a:r>
                  <a:rPr lang="nl-NL" i="1" smtClean="0"/>
                  <a:t>S , </a:t>
                </a:r>
                <a:r>
                  <a:rPr lang="nl-NL" dirty="0" err="1" smtClean="0"/>
                  <a:t>where</a:t>
                </a:r>
                <a:endParaRPr lang="nl-NL" dirty="0" smtClean="0"/>
              </a:p>
              <a:p>
                <a:r>
                  <a:rPr lang="en-GB" i="1" dirty="0"/>
                  <a:t>f</a:t>
                </a:r>
                <a:r>
                  <a:rPr lang="en-GB" i="1" dirty="0" smtClean="0"/>
                  <a:t>(S) </a:t>
                </a:r>
                <a:r>
                  <a:rPr lang="en-GB" dirty="0" smtClean="0"/>
                  <a:t>is the fractional flow function (</a:t>
                </a:r>
                <a:r>
                  <a:rPr lang="en-GB" i="1" dirty="0" err="1" smtClean="0"/>
                  <a:t>S</a:t>
                </a:r>
                <a:r>
                  <a:rPr lang="en-GB" i="1" baseline="30000" dirty="0" err="1" smtClean="0"/>
                  <a:t>nw</a:t>
                </a:r>
                <a:r>
                  <a:rPr lang="en-GB" i="1" dirty="0" smtClean="0"/>
                  <a:t>/ </a:t>
                </a:r>
                <a:r>
                  <a:rPr lang="en-GB" i="1" dirty="0" smtClean="0">
                    <a:sym typeface="Symbol"/>
                  </a:rPr>
                  <a:t></a:t>
                </a:r>
                <a:r>
                  <a:rPr lang="en-GB" i="1" baseline="-25000" dirty="0" smtClean="0">
                    <a:sym typeface="Symbol"/>
                  </a:rPr>
                  <a:t>w</a:t>
                </a:r>
                <a:r>
                  <a:rPr lang="en-GB" i="1" dirty="0" smtClean="0">
                    <a:sym typeface="Symbol"/>
                  </a:rPr>
                  <a:t> / (</a:t>
                </a:r>
                <a:r>
                  <a:rPr lang="en-GB" i="1" dirty="0" err="1"/>
                  <a:t>S</a:t>
                </a:r>
                <a:r>
                  <a:rPr lang="en-GB" i="1" baseline="30000" dirty="0" err="1"/>
                  <a:t>nw</a:t>
                </a:r>
                <a:r>
                  <a:rPr lang="en-GB" i="1" dirty="0"/>
                  <a:t>/ </a:t>
                </a:r>
                <a:r>
                  <a:rPr lang="en-GB" i="1" dirty="0">
                    <a:sym typeface="Symbol"/>
                  </a:rPr>
                  <a:t></a:t>
                </a:r>
                <a:r>
                  <a:rPr lang="en-GB" i="1" baseline="-25000" dirty="0">
                    <a:sym typeface="Symbol"/>
                  </a:rPr>
                  <a:t>w</a:t>
                </a:r>
                <a:r>
                  <a:rPr lang="en-GB" i="1" dirty="0">
                    <a:sym typeface="Symbol"/>
                  </a:rPr>
                  <a:t> </a:t>
                </a:r>
                <a:r>
                  <a:rPr lang="en-GB" i="1" dirty="0" smtClean="0">
                    <a:sym typeface="Symbol"/>
                  </a:rPr>
                  <a:t>+</a:t>
                </a:r>
                <a:r>
                  <a:rPr lang="en-GB" i="1" dirty="0"/>
                  <a:t> </a:t>
                </a:r>
                <a:r>
                  <a:rPr lang="en-GB" i="1" dirty="0" smtClean="0"/>
                  <a:t>(1-S)</a:t>
                </a:r>
                <a:r>
                  <a:rPr lang="en-GB" i="1" baseline="30000" dirty="0" smtClean="0"/>
                  <a:t>no</a:t>
                </a:r>
                <a:r>
                  <a:rPr lang="en-GB" i="1" dirty="0" smtClean="0"/>
                  <a:t>/ </a:t>
                </a:r>
                <a:r>
                  <a:rPr lang="en-GB" i="1" dirty="0" smtClean="0">
                    <a:sym typeface="Symbol"/>
                  </a:rPr>
                  <a:t></a:t>
                </a:r>
                <a:r>
                  <a:rPr lang="en-GB" i="1" baseline="-25000" dirty="0" smtClean="0">
                    <a:sym typeface="Symbol"/>
                  </a:rPr>
                  <a:t>o</a:t>
                </a:r>
                <a:r>
                  <a:rPr lang="en-GB" i="1" dirty="0" smtClean="0">
                    <a:sym typeface="Symbol"/>
                  </a:rPr>
                  <a:t> )</a:t>
                </a:r>
                <a:endParaRPr lang="en-GB" dirty="0" smtClean="0"/>
              </a:p>
              <a:p>
                <a:r>
                  <a:rPr lang="en-GB" i="1" dirty="0" smtClean="0">
                    <a:sym typeface="Symbol"/>
                  </a:rPr>
                  <a:t> </a:t>
                </a:r>
                <a:r>
                  <a:rPr lang="en-GB" dirty="0" smtClean="0">
                    <a:sym typeface="Symbol"/>
                  </a:rPr>
                  <a:t>is a small diffusion coefficient</a:t>
                </a:r>
                <a:endParaRPr lang="en-GB" dirty="0"/>
              </a:p>
              <a:p>
                <a:r>
                  <a:rPr lang="en-GB" dirty="0" smtClean="0"/>
                  <a:t>We use                       and</a:t>
                </a:r>
              </a:p>
              <a:p>
                <a:r>
                  <a:rPr lang="en-GB" dirty="0" smtClean="0"/>
                  <a:t>The initial condition </a:t>
                </a:r>
                <a:r>
                  <a:rPr lang="en-GB" i="1" dirty="0" smtClean="0"/>
                  <a:t>S(x, t=0) = 0</a:t>
                </a:r>
              </a:p>
              <a:p>
                <a:r>
                  <a:rPr lang="en-GB" sz="2800" dirty="0" smtClean="0"/>
                  <a:t>The boundary conditions are </a:t>
                </a:r>
                <a:r>
                  <a:rPr lang="en-GB" sz="2800" i="1" dirty="0" smtClean="0"/>
                  <a:t>S(x=0,t)=1,</a:t>
                </a:r>
              </a:p>
              <a:p>
                <a:r>
                  <a:rPr lang="en-GB" dirty="0" smtClean="0"/>
                  <a:t> dimensionless setting (</a:t>
                </a:r>
                <a:r>
                  <a:rPr lang="en-GB" dirty="0" err="1" smtClean="0"/>
                  <a:t>Pe</a:t>
                </a:r>
                <a:r>
                  <a:rPr lang="en-GB" dirty="0" smtClean="0"/>
                  <a:t> = u L/</a:t>
                </a:r>
                <a:r>
                  <a:rPr lang="nl-NL" dirty="0" smtClean="0">
                    <a:ea typeface="Cambria Math"/>
                  </a:rPr>
                  <a:t> (</a:t>
                </a:r>
                <a14:m>
                  <m:oMath xmlns:m="http://schemas.openxmlformats.org/officeDocument/2006/math">
                    <m:r>
                      <a:rPr lang="nl-NL" i="1">
                        <a:latin typeface="Cambria Math"/>
                        <a:ea typeface="Cambria Math"/>
                      </a:rPr>
                      <m:t>𝜑</m:t>
                    </m:r>
                    <m:r>
                      <a:rPr lang="en-GB" b="0" i="1" smtClean="0">
                        <a:latin typeface="Cambria Math"/>
                        <a:ea typeface="Cambria Math"/>
                      </a:rPr>
                      <m:t> </m:t>
                    </m:r>
                    <m:r>
                      <a:rPr lang="en-GB" b="0" i="1" smtClean="0">
                        <a:latin typeface="Cambria Math"/>
                        <a:ea typeface="Cambria Math"/>
                      </a:rPr>
                      <m:t>𝐷</m:t>
                    </m:r>
                  </m:oMath>
                </a14:m>
                <a:r>
                  <a:rPr lang="en-GB" dirty="0" smtClean="0"/>
                  <a:t>),           </a:t>
                </a:r>
                <a:r>
                  <a:rPr lang="en-GB" i="1" dirty="0" smtClean="0"/>
                  <a:t>t</a:t>
                </a:r>
                <a:r>
                  <a:rPr lang="en-GB" i="1" dirty="0" smtClean="0">
                    <a:sym typeface="Wingdings" pitchFamily="2" charset="2"/>
                  </a:rPr>
                  <a:t></a:t>
                </a:r>
                <a:r>
                  <a:rPr lang="nl-NL" dirty="0">
                    <a:ea typeface="Cambria Math"/>
                  </a:rPr>
                  <a:t> </a:t>
                </a:r>
                <a14:m>
                  <m:oMath xmlns:m="http://schemas.openxmlformats.org/officeDocument/2006/math">
                    <m:r>
                      <m:rPr>
                        <m:sty m:val="p"/>
                      </m:rPr>
                      <a:rPr lang="en-GB" b="0" i="0" smtClean="0">
                        <a:latin typeface="Cambria Math"/>
                        <a:ea typeface="Cambria Math"/>
                      </a:rPr>
                      <m:t>ut</m:t>
                    </m:r>
                    <m:r>
                      <a:rPr lang="en-GB" b="0" i="0" smtClean="0">
                        <a:latin typeface="Cambria Math"/>
                        <a:ea typeface="Cambria Math"/>
                      </a:rPr>
                      <m:t>/(</m:t>
                    </m:r>
                    <m:r>
                      <a:rPr lang="nl-NL" i="1">
                        <a:latin typeface="Cambria Math"/>
                        <a:ea typeface="Cambria Math"/>
                      </a:rPr>
                      <m:t>𝜑</m:t>
                    </m:r>
                    <m:r>
                      <a:rPr lang="en-GB" b="0" i="1" smtClean="0">
                        <a:latin typeface="Cambria Math"/>
                        <a:ea typeface="Cambria Math"/>
                      </a:rPr>
                      <m:t>𝐿</m:t>
                    </m:r>
                    <m:r>
                      <a:rPr lang="en-GB" b="0" i="1" smtClean="0">
                        <a:latin typeface="Cambria Math"/>
                        <a:ea typeface="Cambria Math"/>
                      </a:rPr>
                      <m:t>)</m:t>
                    </m:r>
                  </m:oMath>
                </a14:m>
                <a:r>
                  <a:rPr lang="en-GB" dirty="0" smtClean="0"/>
                  <a:t>, </a:t>
                </a:r>
                <a:r>
                  <a:rPr lang="en-GB" i="1" dirty="0" err="1" smtClean="0"/>
                  <a:t>x</a:t>
                </a:r>
                <a:r>
                  <a:rPr lang="en-GB" i="1" dirty="0" err="1" smtClean="0">
                    <a:sym typeface="Wingdings" pitchFamily="2" charset="2"/>
                  </a:rPr>
                  <a:t>x</a:t>
                </a:r>
                <a:r>
                  <a:rPr lang="en-GB" i="1" dirty="0" smtClean="0">
                    <a:sym typeface="Wingdings" pitchFamily="2" charset="2"/>
                  </a:rPr>
                  <a:t>/L</a:t>
                </a:r>
                <a:endParaRPr lang="en-GB" i="1" dirty="0" smtClean="0"/>
              </a:p>
              <a:p>
                <a14:m>
                  <m:oMath xmlns:m="http://schemas.openxmlformats.org/officeDocument/2006/math">
                    <m:sSub>
                      <m:sSubPr>
                        <m:ctrlPr>
                          <a:rPr lang="nl-NL" i="1" smtClean="0">
                            <a:latin typeface="Cambria Math"/>
                            <a:ea typeface="Cambria Math"/>
                          </a:rPr>
                        </m:ctrlPr>
                      </m:sSubPr>
                      <m:e>
                        <m:r>
                          <a:rPr lang="nl-NL" i="1">
                            <a:latin typeface="Cambria Math"/>
                            <a:ea typeface="Cambria Math"/>
                          </a:rPr>
                          <m:t>𝜕</m:t>
                        </m:r>
                      </m:e>
                      <m:sub>
                        <m:r>
                          <a:rPr lang="en-GB" i="1">
                            <a:latin typeface="Cambria Math"/>
                            <a:ea typeface="Cambria Math"/>
                          </a:rPr>
                          <m:t>𝑡</m:t>
                        </m:r>
                      </m:sub>
                    </m:sSub>
                    <m:r>
                      <a:rPr lang="en-GB" i="1">
                        <a:latin typeface="Cambria Math"/>
                        <a:ea typeface="Cambria Math"/>
                      </a:rPr>
                      <m:t>𝑆</m:t>
                    </m:r>
                    <m:r>
                      <a:rPr lang="en-GB" i="1">
                        <a:latin typeface="Cambria Math"/>
                        <a:ea typeface="Cambria Math"/>
                      </a:rPr>
                      <m:t>+</m:t>
                    </m:r>
                    <m:sSub>
                      <m:sSubPr>
                        <m:ctrlPr>
                          <a:rPr lang="nl-NL" i="1">
                            <a:latin typeface="Cambria Math"/>
                            <a:ea typeface="Cambria Math"/>
                          </a:rPr>
                        </m:ctrlPr>
                      </m:sSubPr>
                      <m:e>
                        <m:r>
                          <a:rPr lang="nl-NL" i="1">
                            <a:latin typeface="Cambria Math"/>
                            <a:ea typeface="Cambria Math"/>
                          </a:rPr>
                          <m:t>𝜕</m:t>
                        </m:r>
                      </m:e>
                      <m:sub>
                        <m:r>
                          <a:rPr lang="en-GB" i="1">
                            <a:latin typeface="Cambria Math"/>
                            <a:ea typeface="Cambria Math"/>
                          </a:rPr>
                          <m:t>𝑥</m:t>
                        </m:r>
                      </m:sub>
                    </m:sSub>
                    <m:r>
                      <a:rPr lang="en-GB" i="1">
                        <a:latin typeface="Cambria Math"/>
                        <a:ea typeface="Cambria Math"/>
                      </a:rPr>
                      <m:t>𝑓</m:t>
                    </m:r>
                    <m:d>
                      <m:dPr>
                        <m:ctrlPr>
                          <a:rPr lang="en-GB" i="1">
                            <a:latin typeface="Cambria Math"/>
                            <a:ea typeface="Cambria Math"/>
                          </a:rPr>
                        </m:ctrlPr>
                      </m:dPr>
                      <m:e>
                        <m:r>
                          <a:rPr lang="en-GB" i="1">
                            <a:latin typeface="Cambria Math"/>
                            <a:ea typeface="Cambria Math"/>
                          </a:rPr>
                          <m:t>𝑆</m:t>
                        </m:r>
                      </m:e>
                    </m:d>
                    <m:r>
                      <a:rPr lang="en-GB" i="1">
                        <a:latin typeface="Cambria Math"/>
                        <a:ea typeface="Cambria Math"/>
                      </a:rPr>
                      <m:t>=</m:t>
                    </m:r>
                    <m:sSup>
                      <m:sSupPr>
                        <m:ctrlPr>
                          <a:rPr lang="en-GB" b="0" i="1" smtClean="0">
                            <a:latin typeface="Cambria Math"/>
                            <a:ea typeface="Cambria Math"/>
                          </a:rPr>
                        </m:ctrlPr>
                      </m:sSupPr>
                      <m:e>
                        <m:r>
                          <a:rPr lang="en-GB" b="0" i="1" smtClean="0">
                            <a:latin typeface="Cambria Math"/>
                            <a:ea typeface="Cambria Math"/>
                          </a:rPr>
                          <m:t>𝑃𝑒</m:t>
                        </m:r>
                      </m:e>
                      <m:sup>
                        <m:r>
                          <a:rPr lang="en-GB" b="0" i="1" smtClean="0">
                            <a:latin typeface="Cambria Math"/>
                            <a:ea typeface="Cambria Math"/>
                          </a:rPr>
                          <m:t>−1</m:t>
                        </m:r>
                      </m:sup>
                    </m:sSup>
                    <m:r>
                      <a:rPr lang="en-GB" b="0" i="1" smtClean="0">
                        <a:latin typeface="Cambria Math"/>
                        <a:ea typeface="Cambria Math"/>
                      </a:rPr>
                      <m:t> </m:t>
                    </m:r>
                    <m:sSubSup>
                      <m:sSubSupPr>
                        <m:ctrlPr>
                          <a:rPr lang="en-GB" i="1">
                            <a:latin typeface="Cambria Math"/>
                            <a:ea typeface="Cambria Math"/>
                          </a:rPr>
                        </m:ctrlPr>
                      </m:sSubSupPr>
                      <m:e>
                        <m:r>
                          <a:rPr lang="nl-NL" i="1">
                            <a:latin typeface="Cambria Math"/>
                            <a:ea typeface="Cambria Math"/>
                          </a:rPr>
                          <m:t>𝜕</m:t>
                        </m:r>
                        <m:r>
                          <a:rPr lang="en-GB" i="1" baseline="30000">
                            <a:latin typeface="Cambria Math"/>
                            <a:ea typeface="Cambria Math"/>
                          </a:rPr>
                          <m:t>2</m:t>
                        </m:r>
                      </m:e>
                      <m:sub>
                        <m:r>
                          <a:rPr lang="en-GB" i="1">
                            <a:latin typeface="Cambria Math"/>
                            <a:ea typeface="Cambria Math"/>
                          </a:rPr>
                          <m:t>𝑥</m:t>
                        </m:r>
                        <m:r>
                          <a:rPr lang="en-GB" i="1" baseline="30000">
                            <a:latin typeface="Cambria Math"/>
                            <a:ea typeface="Cambria Math"/>
                          </a:rPr>
                          <m:t>2</m:t>
                        </m:r>
                      </m:sub>
                      <m:sup/>
                    </m:sSubSup>
                  </m:oMath>
                </a14:m>
                <a:r>
                  <a:rPr lang="nl-NL" i="1" dirty="0"/>
                  <a:t>S </a:t>
                </a:r>
                <a:r>
                  <a:rPr lang="en-GB" dirty="0" smtClean="0"/>
                  <a:t> </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3"/>
                <a:stretch>
                  <a:fillRect l="-1481" t="-2442" r="-519"/>
                </a:stretch>
              </a:blipFill>
            </p:spPr>
            <p:txBody>
              <a:bodyPr/>
              <a:lstStyle/>
              <a:p>
                <a:r>
                  <a:rPr lang="en-GB">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3773939968"/>
              </p:ext>
            </p:extLst>
          </p:nvPr>
        </p:nvGraphicFramePr>
        <p:xfrm>
          <a:off x="2195736" y="3429000"/>
          <a:ext cx="1579562" cy="498475"/>
        </p:xfrm>
        <a:graphic>
          <a:graphicData uri="http://schemas.openxmlformats.org/presentationml/2006/ole">
            <mc:AlternateContent xmlns:mc="http://schemas.openxmlformats.org/markup-compatibility/2006">
              <mc:Choice xmlns:v="urn:schemas-microsoft-com:vml" Requires="v">
                <p:oleObj spid="_x0000_s1471" name="Equation" r:id="rId4" imgW="723600" imgH="228600" progId="Equation.DSMT4">
                  <p:embed/>
                </p:oleObj>
              </mc:Choice>
              <mc:Fallback>
                <p:oleObj name="Equation" r:id="rId4" imgW="723600" imgH="228600" progId="Equation.DSMT4">
                  <p:embed/>
                  <p:pic>
                    <p:nvPicPr>
                      <p:cNvPr id="0" name="Object 3"/>
                      <p:cNvPicPr>
                        <a:picLocks noChangeAspect="1" noChangeArrowheads="1"/>
                      </p:cNvPicPr>
                      <p:nvPr/>
                    </p:nvPicPr>
                    <p:blipFill>
                      <a:blip r:embed="rId5"/>
                      <a:srcRect/>
                      <a:stretch>
                        <a:fillRect/>
                      </a:stretch>
                    </p:blipFill>
                    <p:spPr bwMode="auto">
                      <a:xfrm>
                        <a:off x="2195736" y="3429000"/>
                        <a:ext cx="15795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09" name="Picture 8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2564904"/>
            <a:ext cx="2905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1930333385"/>
              </p:ext>
            </p:extLst>
          </p:nvPr>
        </p:nvGraphicFramePr>
        <p:xfrm>
          <a:off x="6372200" y="4437112"/>
          <a:ext cx="2162175" cy="498475"/>
        </p:xfrm>
        <a:graphic>
          <a:graphicData uri="http://schemas.openxmlformats.org/presentationml/2006/ole">
            <mc:AlternateContent xmlns:mc="http://schemas.openxmlformats.org/markup-compatibility/2006">
              <mc:Choice xmlns:v="urn:schemas-microsoft-com:vml" Requires="v">
                <p:oleObj spid="_x0000_s1472" name="Equation" r:id="rId7" imgW="990360" imgH="228600" progId="Equation.DSMT4">
                  <p:embed/>
                </p:oleObj>
              </mc:Choice>
              <mc:Fallback>
                <p:oleObj name="Equation" r:id="rId7" imgW="990360" imgH="228600" progId="Equation.DSMT4">
                  <p:embed/>
                  <p:pic>
                    <p:nvPicPr>
                      <p:cNvPr id="0" name="Object 4"/>
                      <p:cNvPicPr>
                        <a:picLocks noChangeAspect="1" noChangeArrowheads="1"/>
                      </p:cNvPicPr>
                      <p:nvPr/>
                    </p:nvPicPr>
                    <p:blipFill>
                      <a:blip r:embed="rId8"/>
                      <a:srcRect/>
                      <a:stretch>
                        <a:fillRect/>
                      </a:stretch>
                    </p:blipFill>
                    <p:spPr bwMode="auto">
                      <a:xfrm>
                        <a:off x="6372200" y="4437112"/>
                        <a:ext cx="21621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19904962"/>
              </p:ext>
            </p:extLst>
          </p:nvPr>
        </p:nvGraphicFramePr>
        <p:xfrm>
          <a:off x="4788024" y="3429000"/>
          <a:ext cx="1552575" cy="498475"/>
        </p:xfrm>
        <a:graphic>
          <a:graphicData uri="http://schemas.openxmlformats.org/presentationml/2006/ole">
            <mc:AlternateContent xmlns:mc="http://schemas.openxmlformats.org/markup-compatibility/2006">
              <mc:Choice xmlns:v="urn:schemas-microsoft-com:vml" Requires="v">
                <p:oleObj spid="_x0000_s1473" name="Equation" r:id="rId9" imgW="711000" imgH="228600" progId="Equation.DSMT4">
                  <p:embed/>
                </p:oleObj>
              </mc:Choice>
              <mc:Fallback>
                <p:oleObj name="Equation" r:id="rId9" imgW="711000" imgH="228600" progId="Equation.DSMT4">
                  <p:embed/>
                  <p:pic>
                    <p:nvPicPr>
                      <p:cNvPr id="0" name="Object 4"/>
                      <p:cNvPicPr>
                        <a:picLocks noChangeAspect="1" noChangeArrowheads="1"/>
                      </p:cNvPicPr>
                      <p:nvPr/>
                    </p:nvPicPr>
                    <p:blipFill>
                      <a:blip r:embed="rId10"/>
                      <a:srcRect/>
                      <a:stretch>
                        <a:fillRect/>
                      </a:stretch>
                    </p:blipFill>
                    <p:spPr bwMode="auto">
                      <a:xfrm>
                        <a:off x="4788024" y="3429000"/>
                        <a:ext cx="1552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8495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63888" y="910594"/>
            <a:ext cx="5364117" cy="2308324"/>
          </a:xfrm>
          <a:prstGeom prst="rect">
            <a:avLst/>
          </a:prstGeom>
          <a:noFill/>
        </p:spPr>
        <p:txBody>
          <a:bodyPr wrap="square" rtlCol="0">
            <a:spAutoFit/>
          </a:bodyPr>
          <a:lstStyle/>
          <a:p>
            <a:r>
              <a:rPr lang="en-GB" dirty="0" smtClean="0">
                <a:sym typeface="Wingdings" pitchFamily="2" charset="2"/>
              </a:rPr>
              <a:t>Click on Mesh 1  </a:t>
            </a:r>
          </a:p>
          <a:p>
            <a:r>
              <a:rPr lang="en-GB" dirty="0" smtClean="0">
                <a:sym typeface="Wingdings" pitchFamily="2" charset="2"/>
              </a:rPr>
              <a:t>Sequence type: press Physics-controlled mesh</a:t>
            </a:r>
          </a:p>
          <a:p>
            <a:r>
              <a:rPr lang="en-GB" dirty="0" smtClean="0">
                <a:sym typeface="Wingdings" pitchFamily="2" charset="2"/>
              </a:rPr>
              <a:t>Element size: type file</a:t>
            </a:r>
          </a:p>
          <a:p>
            <a:r>
              <a:rPr lang="en-GB" dirty="0" smtClean="0">
                <a:sym typeface="Wingdings" pitchFamily="2" charset="2"/>
              </a:rPr>
              <a:t>Press: build (     ) &amp; </a:t>
            </a:r>
            <a:r>
              <a:rPr lang="en-GB" smtClean="0">
                <a:sym typeface="Wingdings" pitchFamily="2" charset="2"/>
              </a:rPr>
              <a:t>centralize (      )  </a:t>
            </a:r>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Insert mesh</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3087"/>
            <a:ext cx="2300287"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825729" y="4005064"/>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 name="Group 3"/>
          <p:cNvGrpSpPr/>
          <p:nvPr/>
        </p:nvGrpSpPr>
        <p:grpSpPr>
          <a:xfrm>
            <a:off x="3506688" y="1817124"/>
            <a:ext cx="4949825" cy="3579341"/>
            <a:chOff x="3491880" y="2420888"/>
            <a:chExt cx="4949825" cy="3579341"/>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729979"/>
              <a:ext cx="4949825"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Callout 10"/>
            <p:cNvSpPr/>
            <p:nvPr/>
          </p:nvSpPr>
          <p:spPr>
            <a:xfrm>
              <a:off x="6876256" y="2420888"/>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p:cNvSpPr txBox="1"/>
            <p:nvPr/>
          </p:nvSpPr>
          <p:spPr>
            <a:xfrm>
              <a:off x="7033592" y="2456843"/>
              <a:ext cx="693440" cy="338554"/>
            </a:xfrm>
            <a:prstGeom prst="rect">
              <a:avLst/>
            </a:prstGeom>
            <a:noFill/>
          </p:spPr>
          <p:txBody>
            <a:bodyPr wrap="square" rtlCol="0">
              <a:spAutoFit/>
            </a:bodyPr>
            <a:lstStyle/>
            <a:p>
              <a:r>
                <a:rPr lang="en-GB" sz="1600" dirty="0" smtClean="0"/>
                <a:t>build</a:t>
              </a:r>
              <a:endParaRPr lang="nl-NL" sz="1600" dirty="0"/>
            </a:p>
          </p:txBody>
        </p:sp>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136" y="1720604"/>
            <a:ext cx="260350" cy="379413"/>
          </a:xfrm>
          <a:prstGeom prst="rect">
            <a:avLst/>
          </a:prstGeom>
          <a:noFill/>
          <a:ln>
            <a:noFill/>
          </a:ln>
          <a:effec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4320" y="6166210"/>
            <a:ext cx="38004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9189" y="5662978"/>
            <a:ext cx="40100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Callout 16"/>
          <p:cNvSpPr/>
          <p:nvPr/>
        </p:nvSpPr>
        <p:spPr>
          <a:xfrm>
            <a:off x="5667600" y="5712066"/>
            <a:ext cx="628000" cy="432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1817124"/>
            <a:ext cx="2095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45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85840" y="509511"/>
            <a:ext cx="4211989" cy="3416320"/>
          </a:xfrm>
          <a:prstGeom prst="rect">
            <a:avLst/>
          </a:prstGeom>
          <a:noFill/>
        </p:spPr>
        <p:txBody>
          <a:bodyPr wrap="square" rtlCol="0">
            <a:spAutoFit/>
          </a:bodyPr>
          <a:lstStyle/>
          <a:p>
            <a:r>
              <a:rPr lang="en-GB" dirty="0" smtClean="0">
                <a:sym typeface="Wingdings" pitchFamily="2" charset="2"/>
              </a:rPr>
              <a:t>File   save as  </a:t>
            </a:r>
            <a:r>
              <a:rPr lang="en-GB" dirty="0" err="1" smtClean="0">
                <a:sym typeface="Wingdings" pitchFamily="2" charset="2"/>
              </a:rPr>
              <a:t>BL.mph</a:t>
            </a:r>
            <a:endParaRPr lang="en-GB" dirty="0" smtClean="0">
              <a:sym typeface="Wingdings" pitchFamily="2" charset="2"/>
            </a:endParaRPr>
          </a:p>
          <a:p>
            <a:r>
              <a:rPr lang="en-GB" dirty="0" smtClean="0">
                <a:sym typeface="Wingdings" pitchFamily="2" charset="2"/>
              </a:rPr>
              <a:t>Right click on </a:t>
            </a:r>
            <a:r>
              <a:rPr lang="en-GB" dirty="0" err="1" smtClean="0">
                <a:sym typeface="Wingdings" pitchFamily="2" charset="2"/>
              </a:rPr>
              <a:t>BL.mph</a:t>
            </a:r>
            <a:r>
              <a:rPr lang="en-GB" dirty="0" smtClean="0">
                <a:sym typeface="Wingdings" pitchFamily="2" charset="2"/>
              </a:rPr>
              <a:t>  add study (this may already have happened </a:t>
            </a:r>
          </a:p>
          <a:p>
            <a:r>
              <a:rPr lang="en-GB" dirty="0" smtClean="0">
                <a:sym typeface="Wingdings" pitchFamily="2" charset="2"/>
              </a:rPr>
              <a:t>In the select study type panel: choose time dependent  press </a:t>
            </a:r>
          </a:p>
          <a:p>
            <a:r>
              <a:rPr lang="en-GB" dirty="0" smtClean="0">
                <a:sym typeface="Wingdings" pitchFamily="2" charset="2"/>
              </a:rPr>
              <a:t>Select Step 1: time  dependent Times: </a:t>
            </a:r>
          </a:p>
          <a:p>
            <a:r>
              <a:rPr lang="en-GB" dirty="0" smtClean="0">
                <a:sym typeface="Wingdings" pitchFamily="2" charset="2"/>
              </a:rPr>
              <a:t>Choose range(0,0.1,1)  :</a:t>
            </a:r>
          </a:p>
          <a:p>
            <a:r>
              <a:rPr lang="en-GB" dirty="0" smtClean="0">
                <a:sym typeface="Wingdings" pitchFamily="2" charset="2"/>
              </a:rPr>
              <a:t>Starting time, output interval, final time.</a:t>
            </a: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Add study</a:t>
            </a:r>
            <a:endParaRPr lang="nl-NL"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209887"/>
            <a:ext cx="3570287"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206" y="2932364"/>
            <a:ext cx="4455294" cy="168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0984" y="1645871"/>
            <a:ext cx="2603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371833"/>
            <a:ext cx="249078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797152"/>
            <a:ext cx="4959350"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916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18282" y="1124744"/>
            <a:ext cx="4211989" cy="2585323"/>
          </a:xfrm>
          <a:prstGeom prst="rect">
            <a:avLst/>
          </a:prstGeom>
          <a:noFill/>
        </p:spPr>
        <p:txBody>
          <a:bodyPr wrap="square" rtlCol="0">
            <a:spAutoFit/>
          </a:bodyPr>
          <a:lstStyle/>
          <a:p>
            <a:r>
              <a:rPr lang="en-GB" dirty="0" smtClean="0">
                <a:sym typeface="Wingdings" pitchFamily="2" charset="2"/>
              </a:rPr>
              <a:t>Right click study  = compute </a:t>
            </a:r>
          </a:p>
          <a:p>
            <a:r>
              <a:rPr lang="en-GB" dirty="0" smtClean="0">
                <a:sym typeface="Wingdings" pitchFamily="2" charset="2"/>
              </a:rPr>
              <a:t>Result is usually displayed automatically</a:t>
            </a:r>
          </a:p>
          <a:p>
            <a:endParaRPr lang="en-GB" dirty="0" smtClean="0">
              <a:sym typeface="Wingdings" pitchFamily="2" charset="2"/>
            </a:endParaRPr>
          </a:p>
          <a:p>
            <a:r>
              <a:rPr lang="en-GB" dirty="0" smtClean="0">
                <a:sym typeface="Wingdings" pitchFamily="2" charset="2"/>
              </a:rPr>
              <a:t>Otherwise:</a:t>
            </a: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lstStyle/>
          <a:p>
            <a:pPr algn="l"/>
            <a:r>
              <a:rPr lang="en-GB" dirty="0" smtClean="0"/>
              <a:t>Run: base case sheet-1</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77342"/>
            <a:ext cx="376078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636912"/>
            <a:ext cx="4656683" cy="394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89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493148"/>
            <a:ext cx="4211989" cy="2585323"/>
          </a:xfrm>
          <a:prstGeom prst="rect">
            <a:avLst/>
          </a:prstGeom>
          <a:noFill/>
        </p:spPr>
        <p:txBody>
          <a:bodyPr wrap="square" rtlCol="0">
            <a:spAutoFit/>
          </a:bodyPr>
          <a:lstStyle/>
          <a:p>
            <a:r>
              <a:rPr lang="en-GB" dirty="0" smtClean="0">
                <a:sym typeface="Wingdings" pitchFamily="2" charset="2"/>
              </a:rPr>
              <a:t>click study 1  Step 1 Time dependent </a:t>
            </a:r>
          </a:p>
          <a:p>
            <a:r>
              <a:rPr lang="en-GB" dirty="0" smtClean="0">
                <a:sym typeface="Wingdings" pitchFamily="2" charset="2"/>
              </a:rPr>
              <a:t>In study-settings activate the relative tolerance button and modify, e.g. to 0.001</a:t>
            </a:r>
          </a:p>
          <a:p>
            <a:endParaRPr lang="en-GB" dirty="0" smtClean="0">
              <a:sym typeface="Wingdings" pitchFamily="2" charset="2"/>
            </a:endParaRP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4127252" cy="1143000"/>
          </a:xfrm>
        </p:spPr>
        <p:txBody>
          <a:bodyPr>
            <a:normAutofit fontScale="90000"/>
          </a:bodyPr>
          <a:lstStyle/>
          <a:p>
            <a:pPr algn="l"/>
            <a:r>
              <a:rPr lang="en-GB" dirty="0" smtClean="0"/>
              <a:t>Ways to improve </a:t>
            </a:r>
            <a:br>
              <a:rPr lang="en-GB" dirty="0" smtClean="0"/>
            </a:br>
            <a:r>
              <a:rPr lang="en-GB" dirty="0" smtClean="0"/>
              <a:t>the solution</a:t>
            </a:r>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677987"/>
            <a:ext cx="4176464"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44008" y="1810894"/>
            <a:ext cx="4176464" cy="3970318"/>
          </a:xfrm>
          <a:prstGeom prst="rect">
            <a:avLst/>
          </a:prstGeom>
          <a:noFill/>
        </p:spPr>
        <p:txBody>
          <a:bodyPr wrap="square" rtlCol="0">
            <a:spAutoFit/>
          </a:bodyPr>
          <a:lstStyle/>
          <a:p>
            <a:r>
              <a:rPr lang="en-US" dirty="0" smtClean="0"/>
              <a:t>The absolute and relative tolerances control the error in each integration step. For the </a:t>
            </a:r>
            <a:r>
              <a:rPr lang="en-US" dirty="0" err="1"/>
              <a:t>Unscaled</a:t>
            </a:r>
            <a:r>
              <a:rPr lang="en-US" dirty="0"/>
              <a:t> Method, the step is accepted if </a:t>
            </a:r>
            <a:endParaRPr lang="en-US" dirty="0" smtClean="0"/>
          </a:p>
          <a:p>
            <a:endParaRPr lang="en-US" dirty="0" smtClean="0"/>
          </a:p>
          <a:p>
            <a:endParaRPr lang="en-US" dirty="0"/>
          </a:p>
          <a:p>
            <a:endParaRPr lang="en-US" dirty="0" smtClean="0"/>
          </a:p>
          <a:p>
            <a:endParaRPr lang="en-US" dirty="0"/>
          </a:p>
          <a:p>
            <a:r>
              <a:rPr lang="en-US" dirty="0"/>
              <a:t>where </a:t>
            </a:r>
            <a:r>
              <a:rPr lang="en-US" dirty="0" err="1" smtClean="0"/>
              <a:t>A</a:t>
            </a:r>
            <a:r>
              <a:rPr lang="en-US" baseline="-25000" dirty="0" err="1" smtClean="0"/>
              <a:t>us</a:t>
            </a:r>
            <a:r>
              <a:rPr lang="en-US" dirty="0" smtClean="0"/>
              <a:t> is the </a:t>
            </a:r>
            <a:r>
              <a:rPr lang="en-US" dirty="0" err="1" smtClean="0"/>
              <a:t>unscaled</a:t>
            </a:r>
            <a:r>
              <a:rPr lang="en-US" dirty="0" smtClean="0"/>
              <a:t> absolute tolerance for Degrees of freedom (DOF) </a:t>
            </a:r>
            <a:r>
              <a:rPr lang="en-US" i="1" dirty="0" smtClean="0"/>
              <a:t>i,</a:t>
            </a:r>
            <a:r>
              <a:rPr lang="en-US" dirty="0" smtClean="0"/>
              <a:t>  and R is the relative tolerance, </a:t>
            </a:r>
            <a:r>
              <a:rPr lang="en-US" i="1" dirty="0" smtClean="0"/>
              <a:t>M </a:t>
            </a:r>
            <a:r>
              <a:rPr lang="en-US" dirty="0" smtClean="0"/>
              <a:t>is the number of fields, </a:t>
            </a:r>
            <a:r>
              <a:rPr lang="en-US" i="1" dirty="0" err="1" smtClean="0"/>
              <a:t>N</a:t>
            </a:r>
            <a:r>
              <a:rPr lang="en-US" i="1" baseline="-25000" dirty="0" err="1" smtClean="0"/>
              <a:t>j</a:t>
            </a:r>
            <a:r>
              <a:rPr lang="en-US" i="1" baseline="-25000" dirty="0" smtClean="0"/>
              <a:t> </a:t>
            </a:r>
            <a:r>
              <a:rPr lang="en-US" dirty="0" smtClean="0"/>
              <a:t>is the number of degrees of freedom in field </a:t>
            </a:r>
            <a:r>
              <a:rPr lang="en-US" i="1" dirty="0" smtClean="0"/>
              <a:t>j</a:t>
            </a:r>
            <a:r>
              <a:rPr lang="en-US" dirty="0" smtClean="0"/>
              <a:t>. </a:t>
            </a:r>
          </a:p>
          <a:p>
            <a:r>
              <a:rPr lang="en-US" i="1" dirty="0" smtClean="0"/>
              <a:t>U </a:t>
            </a:r>
            <a:r>
              <a:rPr lang="en-US" dirty="0" smtClean="0"/>
              <a:t>is the </a:t>
            </a:r>
            <a:r>
              <a:rPr lang="en-US" dirty="0" err="1" smtClean="0"/>
              <a:t>unscaled</a:t>
            </a:r>
            <a:r>
              <a:rPr lang="en-US" dirty="0" smtClean="0"/>
              <a:t> solution vector.</a:t>
            </a:r>
            <a:endParaRPr lang="nl-NL" i="1" dirty="0"/>
          </a:p>
        </p:txBody>
      </p:sp>
      <p:sp>
        <p:nvSpPr>
          <p:cNvPr id="8" name="TextBox 7"/>
          <p:cNvSpPr txBox="1"/>
          <p:nvPr/>
        </p:nvSpPr>
        <p:spPr>
          <a:xfrm>
            <a:off x="245003" y="5301208"/>
            <a:ext cx="4110973" cy="1754326"/>
          </a:xfrm>
          <a:prstGeom prst="rect">
            <a:avLst/>
          </a:prstGeom>
          <a:noFill/>
        </p:spPr>
        <p:txBody>
          <a:bodyPr wrap="square" rtlCol="0">
            <a:spAutoFit/>
          </a:bodyPr>
          <a:lstStyle/>
          <a:p>
            <a:r>
              <a:rPr lang="en-GB" dirty="0" smtClean="0">
                <a:sym typeface="Wingdings" pitchFamily="2" charset="2"/>
              </a:rPr>
              <a:t>In Results While Solving: activate the Update at: “Output from solver” or</a:t>
            </a:r>
          </a:p>
          <a:p>
            <a:r>
              <a:rPr lang="en-GB" dirty="0" smtClean="0">
                <a:sym typeface="Wingdings" pitchFamily="2" charset="2"/>
              </a:rPr>
              <a:t>“Steps taken by solver” to follow the solutions while the program </a:t>
            </a:r>
            <a:r>
              <a:rPr lang="en-GB" smtClean="0">
                <a:sym typeface="Wingdings" pitchFamily="2" charset="2"/>
              </a:rPr>
              <a:t>is running.</a:t>
            </a:r>
            <a:endParaRPr lang="en-GB" dirty="0" smtClean="0">
              <a:sym typeface="Wingdings" pitchFamily="2" charset="2"/>
            </a:endParaRPr>
          </a:p>
          <a:p>
            <a:endParaRPr lang="en-GB" dirty="0" smtClean="0">
              <a:sym typeface="Wingdings" pitchFamily="2" charset="2"/>
            </a:endParaRPr>
          </a:p>
          <a:p>
            <a:endParaRPr lang="nl-NL" dirty="0"/>
          </a:p>
        </p:txBody>
      </p:sp>
      <p:graphicFrame>
        <p:nvGraphicFramePr>
          <p:cNvPr id="4" name="Object 3"/>
          <p:cNvGraphicFramePr>
            <a:graphicFrameLocks noChangeAspect="1"/>
          </p:cNvGraphicFramePr>
          <p:nvPr>
            <p:extLst>
              <p:ext uri="{D42A27DB-BD31-4B8C-83A1-F6EECF244321}">
                <p14:modId xmlns:p14="http://schemas.microsoft.com/office/powerpoint/2010/main" val="3207328772"/>
              </p:ext>
            </p:extLst>
          </p:nvPr>
        </p:nvGraphicFramePr>
        <p:xfrm>
          <a:off x="5148064" y="3078471"/>
          <a:ext cx="2869451" cy="864096"/>
        </p:xfrm>
        <a:graphic>
          <a:graphicData uri="http://schemas.openxmlformats.org/presentationml/2006/ole">
            <mc:AlternateContent xmlns:mc="http://schemas.openxmlformats.org/markup-compatibility/2006">
              <mc:Choice xmlns:v="urn:schemas-microsoft-com:vml" Requires="v">
                <p:oleObj spid="_x0000_s3091" name="Equation" r:id="rId4" imgW="2234880" imgH="672840" progId="Equation.DSMT4">
                  <p:embed/>
                </p:oleObj>
              </mc:Choice>
              <mc:Fallback>
                <p:oleObj name="Equation" r:id="rId4" imgW="2234880" imgH="672840" progId="Equation.DSMT4">
                  <p:embed/>
                  <p:pic>
                    <p:nvPicPr>
                      <p:cNvPr id="0" name=""/>
                      <p:cNvPicPr/>
                      <p:nvPr/>
                    </p:nvPicPr>
                    <p:blipFill>
                      <a:blip r:embed="rId5"/>
                      <a:stretch>
                        <a:fillRect/>
                      </a:stretch>
                    </p:blipFill>
                    <p:spPr>
                      <a:xfrm>
                        <a:off x="5148064" y="3078471"/>
                        <a:ext cx="2869451" cy="864096"/>
                      </a:xfrm>
                      <a:prstGeom prst="rect">
                        <a:avLst/>
                      </a:prstGeom>
                    </p:spPr>
                  </p:pic>
                </p:oleObj>
              </mc:Fallback>
            </mc:AlternateContent>
          </a:graphicData>
        </a:graphic>
      </p:graphicFrame>
    </p:spTree>
    <p:extLst>
      <p:ext uri="{BB962C8B-B14F-4D97-AF65-F5344CB8AC3E}">
        <p14:creationId xmlns:p14="http://schemas.microsoft.com/office/powerpoint/2010/main" val="3268849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493148"/>
            <a:ext cx="4211989" cy="2031325"/>
          </a:xfrm>
          <a:prstGeom prst="rect">
            <a:avLst/>
          </a:prstGeom>
          <a:noFill/>
        </p:spPr>
        <p:txBody>
          <a:bodyPr wrap="square" rtlCol="0">
            <a:spAutoFit/>
          </a:bodyPr>
          <a:lstStyle/>
          <a:p>
            <a:r>
              <a:rPr lang="en-GB" dirty="0" smtClean="0">
                <a:sym typeface="Wingdings" pitchFamily="2" charset="2"/>
              </a:rPr>
              <a:t>click study 2  Step 1 Time dependent </a:t>
            </a:r>
          </a:p>
          <a:p>
            <a:r>
              <a:rPr lang="en-GB" dirty="0" smtClean="0">
                <a:sym typeface="Wingdings" pitchFamily="2" charset="2"/>
              </a:rPr>
              <a:t>Solver 3, Time dependent Solver 1</a:t>
            </a: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4127252" cy="1143000"/>
          </a:xfrm>
        </p:spPr>
        <p:txBody>
          <a:bodyPr>
            <a:normAutofit fontScale="90000"/>
          </a:bodyPr>
          <a:lstStyle/>
          <a:p>
            <a:pPr algn="l"/>
            <a:r>
              <a:rPr lang="en-GB" dirty="0" smtClean="0"/>
              <a:t>Ways to improve </a:t>
            </a:r>
            <a:br>
              <a:rPr lang="en-GB" dirty="0" smtClean="0"/>
            </a:br>
            <a:r>
              <a:rPr lang="en-GB" dirty="0" smtClean="0"/>
              <a:t>the solution</a:t>
            </a:r>
            <a:endParaRPr lang="nl-NL" dirty="0"/>
          </a:p>
        </p:txBody>
      </p:sp>
      <p:sp>
        <p:nvSpPr>
          <p:cNvPr id="3" name="TextBox 2"/>
          <p:cNvSpPr txBox="1"/>
          <p:nvPr/>
        </p:nvSpPr>
        <p:spPr>
          <a:xfrm>
            <a:off x="4644008" y="1412776"/>
            <a:ext cx="4176464" cy="4247317"/>
          </a:xfrm>
          <a:prstGeom prst="rect">
            <a:avLst/>
          </a:prstGeom>
          <a:noFill/>
        </p:spPr>
        <p:txBody>
          <a:bodyPr wrap="square" rtlCol="0">
            <a:spAutoFit/>
          </a:bodyPr>
          <a:lstStyle/>
          <a:p>
            <a:r>
              <a:rPr lang="en-US" dirty="0" smtClean="0"/>
              <a:t>The absolute and relative tolerances control the error in each integration step. For the scaled </a:t>
            </a:r>
            <a:r>
              <a:rPr lang="en-US" dirty="0"/>
              <a:t>Method, the step is accepted if </a:t>
            </a:r>
            <a:endParaRPr lang="en-US" dirty="0" smtClean="0"/>
          </a:p>
          <a:p>
            <a:endParaRPr lang="en-US" dirty="0" smtClean="0"/>
          </a:p>
          <a:p>
            <a:endParaRPr lang="en-US" dirty="0"/>
          </a:p>
          <a:p>
            <a:endParaRPr lang="en-US" dirty="0" smtClean="0"/>
          </a:p>
          <a:p>
            <a:endParaRPr lang="en-US" dirty="0"/>
          </a:p>
          <a:p>
            <a:r>
              <a:rPr lang="en-US" dirty="0"/>
              <a:t>where </a:t>
            </a:r>
            <a:r>
              <a:rPr lang="en-US" dirty="0" err="1" smtClean="0"/>
              <a:t>A</a:t>
            </a:r>
            <a:r>
              <a:rPr lang="en-US" baseline="-25000" dirty="0" err="1" smtClean="0"/>
              <a:t>s,i</a:t>
            </a:r>
            <a:r>
              <a:rPr lang="en-US" dirty="0" smtClean="0"/>
              <a:t> is the scaled absolute tolerance for Degrees of freedom (DOF) </a:t>
            </a:r>
            <a:r>
              <a:rPr lang="en-US" i="1" dirty="0" smtClean="0"/>
              <a:t>i,</a:t>
            </a:r>
            <a:r>
              <a:rPr lang="en-US" dirty="0" smtClean="0"/>
              <a:t>  and R is the relative tolerance, </a:t>
            </a:r>
            <a:r>
              <a:rPr lang="en-US" i="1" dirty="0" smtClean="0"/>
              <a:t>M </a:t>
            </a:r>
            <a:r>
              <a:rPr lang="en-US" dirty="0" smtClean="0"/>
              <a:t>is the number of fields, </a:t>
            </a:r>
            <a:r>
              <a:rPr lang="en-US" i="1" dirty="0" err="1" smtClean="0"/>
              <a:t>N</a:t>
            </a:r>
            <a:r>
              <a:rPr lang="en-US" i="1" baseline="-25000" dirty="0" err="1" smtClean="0"/>
              <a:t>j</a:t>
            </a:r>
            <a:r>
              <a:rPr lang="en-US" i="1" baseline="-25000" dirty="0" smtClean="0"/>
              <a:t> </a:t>
            </a:r>
            <a:r>
              <a:rPr lang="en-US" dirty="0" smtClean="0"/>
              <a:t>is the number of degrees of freedom in field </a:t>
            </a:r>
            <a:r>
              <a:rPr lang="en-US" i="1" dirty="0" smtClean="0"/>
              <a:t>j</a:t>
            </a:r>
            <a:r>
              <a:rPr lang="en-US" dirty="0" smtClean="0"/>
              <a:t>. </a:t>
            </a:r>
            <a:r>
              <a:rPr lang="en-US" i="1" dirty="0" err="1" smtClean="0"/>
              <a:t>A</a:t>
            </a:r>
            <a:r>
              <a:rPr lang="en-US" i="1" baseline="-25000" dirty="0" err="1" smtClean="0"/>
              <a:t>s,i</a:t>
            </a:r>
            <a:r>
              <a:rPr lang="en-US" i="1" baseline="-25000" dirty="0" smtClean="0"/>
              <a:t> </a:t>
            </a:r>
            <a:r>
              <a:rPr lang="en-US" dirty="0" smtClean="0"/>
              <a:t>is computed from the input data</a:t>
            </a:r>
          </a:p>
          <a:p>
            <a:r>
              <a:rPr lang="en-US" i="1" dirty="0" smtClean="0"/>
              <a:t>Y </a:t>
            </a:r>
            <a:r>
              <a:rPr lang="en-US" dirty="0" smtClean="0"/>
              <a:t>is the </a:t>
            </a:r>
            <a:r>
              <a:rPr lang="en-US" dirty="0" err="1" smtClean="0"/>
              <a:t>unscaled</a:t>
            </a:r>
            <a:r>
              <a:rPr lang="en-US" dirty="0" smtClean="0"/>
              <a:t> solution vector.</a:t>
            </a:r>
            <a:endParaRPr lang="nl-NL" i="1" dirty="0"/>
          </a:p>
        </p:txBody>
      </p:sp>
      <p:graphicFrame>
        <p:nvGraphicFramePr>
          <p:cNvPr id="4" name="Object 3"/>
          <p:cNvGraphicFramePr>
            <a:graphicFrameLocks noChangeAspect="1"/>
          </p:cNvGraphicFramePr>
          <p:nvPr>
            <p:extLst>
              <p:ext uri="{D42A27DB-BD31-4B8C-83A1-F6EECF244321}">
                <p14:modId xmlns:p14="http://schemas.microsoft.com/office/powerpoint/2010/main" val="1515140644"/>
              </p:ext>
            </p:extLst>
          </p:nvPr>
        </p:nvGraphicFramePr>
        <p:xfrm>
          <a:off x="5124450" y="2719388"/>
          <a:ext cx="2771775" cy="863600"/>
        </p:xfrm>
        <a:graphic>
          <a:graphicData uri="http://schemas.openxmlformats.org/presentationml/2006/ole">
            <mc:AlternateContent xmlns:mc="http://schemas.openxmlformats.org/markup-compatibility/2006">
              <mc:Choice xmlns:v="urn:schemas-microsoft-com:vml" Requires="v">
                <p:oleObj spid="_x0000_s4114" name="Equation" r:id="rId3" imgW="2158920" imgH="672840" progId="Equation.DSMT4">
                  <p:embed/>
                </p:oleObj>
              </mc:Choice>
              <mc:Fallback>
                <p:oleObj name="Equation" r:id="rId3" imgW="2158920" imgH="672840" progId="Equation.DSMT4">
                  <p:embed/>
                  <p:pic>
                    <p:nvPicPr>
                      <p:cNvPr id="0" name=""/>
                      <p:cNvPicPr/>
                      <p:nvPr/>
                    </p:nvPicPr>
                    <p:blipFill>
                      <a:blip r:embed="rId4"/>
                      <a:stretch>
                        <a:fillRect/>
                      </a:stretch>
                    </p:blipFill>
                    <p:spPr>
                      <a:xfrm>
                        <a:off x="5124450" y="2719388"/>
                        <a:ext cx="2771775" cy="863600"/>
                      </a:xfrm>
                      <a:prstGeom prst="rect">
                        <a:avLst/>
                      </a:prstGeom>
                    </p:spPr>
                  </p:pic>
                </p:oleObj>
              </mc:Fallback>
            </mc:AlternateContent>
          </a:graphicData>
        </a:graphic>
      </p:graphicFrame>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86" y="1628800"/>
            <a:ext cx="427520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826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dependent solver</a:t>
            </a:r>
            <a:endParaRPr lang="en-US" dirty="0"/>
          </a:p>
        </p:txBody>
      </p:sp>
      <p:sp>
        <p:nvSpPr>
          <p:cNvPr id="3" name="Content Placeholder 2"/>
          <p:cNvSpPr>
            <a:spLocks noGrp="1"/>
          </p:cNvSpPr>
          <p:nvPr>
            <p:ph idx="1"/>
          </p:nvPr>
        </p:nvSpPr>
        <p:spPr/>
        <p:txBody>
          <a:bodyPr>
            <a:normAutofit fontScale="92500"/>
          </a:bodyPr>
          <a:lstStyle/>
          <a:p>
            <a:r>
              <a:rPr lang="en-US" dirty="0" smtClean="0"/>
              <a:t>Use </a:t>
            </a:r>
            <a:r>
              <a:rPr lang="en-US" dirty="0"/>
              <a:t>the Time-Dependent Solver () to find the solution to time-dependent problems (also called dynamic or unsteady problems) using the implicit time-stepping methods: BDF or generalized-α</a:t>
            </a:r>
            <a:r>
              <a:rPr lang="en-US" dirty="0" smtClean="0"/>
              <a:t>.</a:t>
            </a:r>
          </a:p>
          <a:p>
            <a:r>
              <a:rPr lang="en-US" dirty="0" smtClean="0"/>
              <a:t>0 = L(</a:t>
            </a:r>
            <a:r>
              <a:rPr lang="en-US" dirty="0" err="1" smtClean="0"/>
              <a:t>U,U</a:t>
            </a:r>
            <a:r>
              <a:rPr lang="en-US" baseline="-25000" dirty="0" err="1" smtClean="0"/>
              <a:t>t</a:t>
            </a:r>
            <a:r>
              <a:rPr lang="en-US" dirty="0" err="1" smtClean="0"/>
              <a:t>,U</a:t>
            </a:r>
            <a:r>
              <a:rPr lang="en-US" baseline="-25000" dirty="0" err="1" smtClean="0"/>
              <a:t>tt</a:t>
            </a:r>
            <a:r>
              <a:rPr lang="en-US" dirty="0" smtClean="0"/>
              <a:t>, t) – N</a:t>
            </a:r>
            <a:r>
              <a:rPr lang="en-US" baseline="-25000" dirty="0" smtClean="0"/>
              <a:t>F</a:t>
            </a:r>
            <a:r>
              <a:rPr lang="en-US" dirty="0" smtClean="0"/>
              <a:t> (</a:t>
            </a:r>
            <a:r>
              <a:rPr lang="en-US" dirty="0" err="1" smtClean="0"/>
              <a:t>U,t</a:t>
            </a:r>
            <a:r>
              <a:rPr lang="en-US" dirty="0" smtClean="0"/>
              <a:t>) </a:t>
            </a:r>
            <a:r>
              <a:rPr lang="en-US" dirty="0" smtClean="0">
                <a:sym typeface="Symbol"/>
              </a:rPr>
              <a:t></a:t>
            </a:r>
            <a:endParaRPr lang="en-US" baseline="-25000" dirty="0"/>
          </a:p>
          <a:p>
            <a:pPr lvl="1"/>
            <a:r>
              <a:rPr lang="en-US" dirty="0"/>
              <a:t>The Implicit Time-Dependent Solver Algorithms</a:t>
            </a:r>
          </a:p>
          <a:p>
            <a:pPr lvl="1"/>
            <a:r>
              <a:rPr lang="en-US" dirty="0"/>
              <a:t>The finite element discretization of the time-dependent PDE problem </a:t>
            </a:r>
            <a:r>
              <a:rPr lang="en-US" dirty="0" smtClean="0"/>
              <a:t>is, which </a:t>
            </a:r>
            <a:r>
              <a:rPr lang="en-US" dirty="0"/>
              <a:t>is often referred to as the method of lines.</a:t>
            </a:r>
          </a:p>
          <a:p>
            <a:endParaRPr lang="en-US" dirty="0"/>
          </a:p>
        </p:txBody>
      </p:sp>
    </p:spTree>
    <p:extLst>
      <p:ext uri="{BB962C8B-B14F-4D97-AF65-F5344CB8AC3E}">
        <p14:creationId xmlns:p14="http://schemas.microsoft.com/office/powerpoint/2010/main" val="2173806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dependent solver</a:t>
            </a:r>
            <a:endParaRPr lang="en-US" dirty="0"/>
          </a:p>
        </p:txBody>
      </p:sp>
      <p:sp>
        <p:nvSpPr>
          <p:cNvPr id="3" name="Content Placeholder 2"/>
          <p:cNvSpPr>
            <a:spLocks noGrp="1"/>
          </p:cNvSpPr>
          <p:nvPr>
            <p:ph idx="1"/>
          </p:nvPr>
        </p:nvSpPr>
        <p:spPr/>
        <p:txBody>
          <a:bodyPr>
            <a:normAutofit lnSpcReduction="10000"/>
          </a:bodyPr>
          <a:lstStyle/>
          <a:p>
            <a:r>
              <a:rPr lang="en-US" dirty="0"/>
              <a:t>If the constraints 0 = M are linear and time independent and if the constraint force </a:t>
            </a:r>
            <a:r>
              <a:rPr lang="en-US" dirty="0" err="1"/>
              <a:t>Jacobian</a:t>
            </a:r>
            <a:r>
              <a:rPr lang="en-US" dirty="0"/>
              <a:t> NF is constant then the algorithm also eliminates the constraints from the system. Otherwise it keeps the constraints, leading to a differential-algebraic system.</a:t>
            </a:r>
          </a:p>
          <a:p>
            <a:r>
              <a:rPr lang="en-US" dirty="0"/>
              <a:t>In COMSOL </a:t>
            </a:r>
            <a:r>
              <a:rPr lang="en-US" dirty="0" err="1"/>
              <a:t>Multiphysics</a:t>
            </a:r>
            <a:r>
              <a:rPr lang="en-US" dirty="0"/>
              <a:t>, the solvers IDA and generalized-a are available to solve the above ODE or DAE system:</a:t>
            </a:r>
          </a:p>
          <a:p>
            <a:endParaRPr lang="en-US" dirty="0"/>
          </a:p>
        </p:txBody>
      </p:sp>
    </p:spTree>
    <p:extLst>
      <p:ext uri="{BB962C8B-B14F-4D97-AF65-F5344CB8AC3E}">
        <p14:creationId xmlns:p14="http://schemas.microsoft.com/office/powerpoint/2010/main" val="687767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dependent solver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IDA was created at the Lawrence Livermore National Laboratory (</a:t>
            </a:r>
            <a:r>
              <a:rPr lang="en-US" dirty="0">
                <a:hlinkClick r:id="rId2" tooltip="References for the Solution Operation Nodes and Solvers"/>
              </a:rPr>
              <a:t>Ref. 4</a:t>
            </a:r>
            <a:r>
              <a:rPr lang="en-US" dirty="0"/>
              <a:t>) and is a modernized implementation of the DAE solver DASPK (</a:t>
            </a:r>
            <a:r>
              <a:rPr lang="en-US" dirty="0">
                <a:hlinkClick r:id="rId3" tooltip="References for the Solution Operation Nodes and Solvers"/>
              </a:rPr>
              <a:t>Ref. 5</a:t>
            </a:r>
            <a:r>
              <a:rPr lang="en-US" dirty="0"/>
              <a:t>), which uses variable-order variable-step-size backward differentiation formulas (BDF). </a:t>
            </a:r>
            <a:endParaRPr lang="en-US" dirty="0" smtClean="0"/>
          </a:p>
          <a:p>
            <a:r>
              <a:rPr lang="en-US" dirty="0"/>
              <a:t>Generalized-α is an implicit, second-order accurate method with a parameter α or ρ∞ (0 ≤ ρ∞ ≤ 1) to control the damping of high frequencies. With ρ∞ = 1, the method has no numerical damping. For linear problems this corresponds to the midpoint rule. </a:t>
            </a:r>
            <a:r>
              <a:rPr lang="en-US"/>
              <a:t>ρ∞ = 0 gives the maximal numerical damping;</a:t>
            </a:r>
            <a:endParaRPr lang="en-US" dirty="0"/>
          </a:p>
        </p:txBody>
      </p:sp>
    </p:spTree>
    <p:extLst>
      <p:ext uri="{BB962C8B-B14F-4D97-AF65-F5344CB8AC3E}">
        <p14:creationId xmlns:p14="http://schemas.microsoft.com/office/powerpoint/2010/main" val="4173498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32004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579" y="1484784"/>
            <a:ext cx="5257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287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of tolerances</a:t>
            </a:r>
            <a:endParaRPr lang="en-US" dirty="0"/>
          </a:p>
        </p:txBody>
      </p:sp>
      <p:sp>
        <p:nvSpPr>
          <p:cNvPr id="12" name="Content Placeholder 11"/>
          <p:cNvSpPr>
            <a:spLocks noGrp="1"/>
          </p:cNvSpPr>
          <p:nvPr>
            <p:ph idx="1"/>
          </p:nvPr>
        </p:nvSpPr>
        <p:spPr>
          <a:xfrm>
            <a:off x="457200" y="1600201"/>
            <a:ext cx="8229600" cy="2476872"/>
          </a:xfrm>
        </p:spPr>
        <p:txBody>
          <a:bodyPr>
            <a:normAutofit fontScale="70000" lnSpcReduction="20000"/>
          </a:bodyPr>
          <a:lstStyle/>
          <a:p>
            <a:r>
              <a:rPr lang="en-US" dirty="0" smtClean="0"/>
              <a:t>Use Global (default) to apply the tolerance specified for the global tolerance</a:t>
            </a:r>
          </a:p>
          <a:p>
            <a:r>
              <a:rPr lang="en-US" dirty="0" err="1" smtClean="0"/>
              <a:t>Unscaled</a:t>
            </a:r>
            <a:r>
              <a:rPr lang="en-US" dirty="0" smtClean="0"/>
              <a:t> to apply the specified tolerance to </a:t>
            </a:r>
            <a:r>
              <a:rPr lang="en-US" dirty="0" err="1" smtClean="0"/>
              <a:t>unscaled</a:t>
            </a:r>
            <a:r>
              <a:rPr lang="en-US" dirty="0" smtClean="0"/>
              <a:t> variables</a:t>
            </a:r>
          </a:p>
          <a:p>
            <a:r>
              <a:rPr lang="en-US" dirty="0"/>
              <a:t>Scaled to apply the specified tolerance to scaled </a:t>
            </a:r>
            <a:r>
              <a:rPr lang="en-US" dirty="0" smtClean="0"/>
              <a:t>variables</a:t>
            </a:r>
          </a:p>
          <a:p>
            <a:pPr fontAlgn="ctr"/>
            <a:r>
              <a:rPr lang="en-US" dirty="0" err="1" smtClean="0"/>
              <a:t>Unscaled</a:t>
            </a:r>
            <a:r>
              <a:rPr lang="en-US" dirty="0" smtClean="0"/>
              <a:t> </a:t>
            </a:r>
            <a:r>
              <a:rPr lang="en-US" dirty="0"/>
              <a:t>to let the absolute tolerance be applied to </a:t>
            </a:r>
            <a:r>
              <a:rPr lang="en-US" dirty="0" err="1"/>
              <a:t>unscaled</a:t>
            </a:r>
            <a:r>
              <a:rPr lang="en-US" dirty="0"/>
              <a:t> variables.</a:t>
            </a:r>
          </a:p>
          <a:p>
            <a:pPr fontAlgn="ctr"/>
            <a:r>
              <a:rPr lang="en-US" dirty="0" smtClean="0"/>
              <a:t>Scaled </a:t>
            </a:r>
            <a:r>
              <a:rPr lang="en-US" dirty="0"/>
              <a:t>to let the absolute tolerance be applied to scaled variables.</a:t>
            </a:r>
          </a:p>
          <a:p>
            <a:endParaRPr lang="en-US" dirty="0" smtClean="0"/>
          </a:p>
          <a:p>
            <a:endParaRPr lang="en-US" dirty="0"/>
          </a:p>
        </p:txBody>
      </p:sp>
    </p:spTree>
    <p:extLst>
      <p:ext uri="{BB962C8B-B14F-4D97-AF65-F5344CB8AC3E}">
        <p14:creationId xmlns:p14="http://schemas.microsoft.com/office/powerpoint/2010/main" val="3477541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64" y="1124744"/>
            <a:ext cx="2649537"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23528" y="84321"/>
            <a:ext cx="8229600" cy="1143000"/>
          </a:xfrm>
        </p:spPr>
        <p:txBody>
          <a:bodyPr/>
          <a:lstStyle/>
          <a:p>
            <a:r>
              <a:rPr lang="en-GB" dirty="0" smtClean="0"/>
              <a:t>How to start?</a:t>
            </a:r>
            <a:endParaRPr lang="nl-NL" dirty="0"/>
          </a:p>
        </p:txBody>
      </p:sp>
      <p:sp>
        <p:nvSpPr>
          <p:cNvPr id="3" name="Oval Callout 2"/>
          <p:cNvSpPr/>
          <p:nvPr/>
        </p:nvSpPr>
        <p:spPr>
          <a:xfrm>
            <a:off x="683568" y="3129431"/>
            <a:ext cx="2097188" cy="145660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xtBox 3"/>
          <p:cNvSpPr txBox="1"/>
          <p:nvPr/>
        </p:nvSpPr>
        <p:spPr>
          <a:xfrm>
            <a:off x="2780756" y="3211403"/>
            <a:ext cx="1944216" cy="646331"/>
          </a:xfrm>
          <a:prstGeom prst="rect">
            <a:avLst/>
          </a:prstGeom>
          <a:noFill/>
        </p:spPr>
        <p:txBody>
          <a:bodyPr wrap="square" rtlCol="0">
            <a:spAutoFit/>
          </a:bodyPr>
          <a:lstStyle/>
          <a:p>
            <a:r>
              <a:rPr lang="en-GB" dirty="0" smtClean="0"/>
              <a:t>Press</a:t>
            </a:r>
          </a:p>
          <a:p>
            <a:r>
              <a:rPr lang="en-GB" dirty="0" smtClean="0"/>
              <a:t>Model </a:t>
            </a:r>
            <a:r>
              <a:rPr lang="en-GB" dirty="0" err="1" smtClean="0"/>
              <a:t>wizzard</a:t>
            </a:r>
            <a:endParaRPr lang="nl-NL" dirty="0"/>
          </a:p>
        </p:txBody>
      </p:sp>
    </p:spTree>
    <p:extLst>
      <p:ext uri="{BB962C8B-B14F-4D97-AF65-F5344CB8AC3E}">
        <p14:creationId xmlns:p14="http://schemas.microsoft.com/office/powerpoint/2010/main" val="1871167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tolerance</a:t>
            </a:r>
            <a:endParaRPr lang="en-US" dirty="0"/>
          </a:p>
        </p:txBody>
      </p:sp>
      <p:graphicFrame>
        <p:nvGraphicFramePr>
          <p:cNvPr id="9" name="Table 8"/>
          <p:cNvGraphicFramePr>
            <a:graphicFrameLocks noGrp="1"/>
          </p:cNvGraphicFramePr>
          <p:nvPr/>
        </p:nvGraphicFramePr>
        <p:xfrm>
          <a:off x="4256036" y="3662521"/>
          <a:ext cx="631927" cy="401320"/>
        </p:xfrm>
        <a:graphic>
          <a:graphicData uri="http://schemas.openxmlformats.org/drawingml/2006/table">
            <a:tbl>
              <a:tblPr/>
              <a:tblGrid>
                <a:gridCol w="631927"/>
              </a:tblGrid>
              <a:tr h="0">
                <a:tc>
                  <a:txBody>
                    <a:bodyPr/>
                    <a:lstStyle/>
                    <a:p>
                      <a:pPr fontAlgn="ctr"/>
                      <a:endParaRPr lang="en-US" dirty="0">
                        <a:effectLst/>
                      </a:endParaRPr>
                    </a:p>
                  </a:txBody>
                  <a:tcPr marL="88900" marR="88900" marT="76200" marB="50800" anchor="ctr">
                    <a:lnL>
                      <a:noFill/>
                    </a:lnL>
                    <a:lnR w="9525" cap="flat" cmpd="sng" algn="ctr">
                      <a:solidFill>
                        <a:srgbClr val="50F826"/>
                      </a:solidFill>
                      <a:prstDash val="solid"/>
                      <a:round/>
                      <a:headEnd type="none" w="med" len="med"/>
                      <a:tailEnd type="none" w="med" len="med"/>
                    </a:lnR>
                    <a:lnT w="9525" cap="flat" cmpd="sng" algn="ctr">
                      <a:solidFill>
                        <a:srgbClr val="50F826"/>
                      </a:solidFill>
                      <a:prstDash val="solid"/>
                      <a:round/>
                      <a:headEnd type="none" w="med" len="med"/>
                      <a:tailEnd type="none" w="med" len="med"/>
                    </a:lnT>
                    <a:lnB w="9525" cap="flat" cmpd="sng" algn="ctr">
                      <a:solidFill>
                        <a:srgbClr val="50F826"/>
                      </a:solidFill>
                      <a:prstDash val="solid"/>
                      <a:round/>
                      <a:headEnd type="none" w="med" len="med"/>
                      <a:tailEnd type="none" w="med" len="med"/>
                    </a:lnB>
                  </a:tcPr>
                </a:tc>
              </a:tr>
            </a:tbl>
          </a:graphicData>
        </a:graphic>
      </p:graphicFrame>
      <p:sp>
        <p:nvSpPr>
          <p:cNvPr id="3" name="Content Placeholder 2"/>
          <p:cNvSpPr>
            <a:spLocks noGrp="1"/>
          </p:cNvSpPr>
          <p:nvPr>
            <p:ph idx="1"/>
          </p:nvPr>
        </p:nvSpPr>
        <p:spPr>
          <a:xfrm>
            <a:off x="457200" y="1340768"/>
            <a:ext cx="8229600" cy="5184576"/>
          </a:xfrm>
        </p:spPr>
        <p:txBody>
          <a:bodyPr>
            <a:normAutofit fontScale="92500"/>
          </a:bodyPr>
          <a:lstStyle/>
          <a:p>
            <a:pPr lvl="0"/>
            <a:r>
              <a:rPr lang="en-US" sz="1600" dirty="0" bmk="">
                <a:solidFill>
                  <a:srgbClr val="000000"/>
                </a:solidFill>
                <a:latin typeface="Verdana" pitchFamily="34" charset="0"/>
                <a:cs typeface="Arial" pitchFamily="34" charset="0"/>
              </a:rPr>
              <a:t>Specify an absolute tolerance that is used by the solver to control the absolute error. The tolerance specified here is applied to all variables unless modified per variable by selecting another method than the global method for a </a:t>
            </a:r>
            <a:r>
              <a:rPr lang="en-US" sz="1600" dirty="0" smtClean="0" bmk="">
                <a:solidFill>
                  <a:srgbClr val="000000"/>
                </a:solidFill>
                <a:latin typeface="Verdana" pitchFamily="34" charset="0"/>
                <a:cs typeface="Arial" pitchFamily="34" charset="0"/>
              </a:rPr>
              <a:t>variable.</a:t>
            </a:r>
          </a:p>
          <a:p>
            <a:pPr lvl="0"/>
            <a:r>
              <a:rPr lang="en-US" sz="1600" dirty="0" smtClean="0" bmk="">
                <a:solidFill>
                  <a:srgbClr val="000000"/>
                </a:solidFill>
                <a:latin typeface="Verdana" pitchFamily="34" charset="0"/>
                <a:cs typeface="Arial" pitchFamily="34" charset="0"/>
              </a:rPr>
              <a:t>Use </a:t>
            </a:r>
            <a:r>
              <a:rPr lang="en-US" sz="1600" dirty="0" bmk="">
                <a:solidFill>
                  <a:srgbClr val="000000"/>
                </a:solidFill>
                <a:latin typeface="Verdana" pitchFamily="34" charset="0"/>
                <a:cs typeface="Arial" pitchFamily="34" charset="0"/>
              </a:rPr>
              <a:t>the </a:t>
            </a:r>
            <a:r>
              <a:rPr lang="en-US" sz="1600" b="1" dirty="0" bmk="">
                <a:solidFill>
                  <a:srgbClr val="000000"/>
                </a:solidFill>
                <a:latin typeface="Verdana" pitchFamily="34" charset="0"/>
                <a:cs typeface="Arial" pitchFamily="34" charset="0"/>
              </a:rPr>
              <a:t>Global method</a:t>
            </a:r>
            <a:r>
              <a:rPr lang="en-US" sz="1600" dirty="0" bmk="">
                <a:solidFill>
                  <a:srgbClr val="000000"/>
                </a:solidFill>
                <a:latin typeface="Verdana" pitchFamily="34" charset="0"/>
                <a:cs typeface="Arial" pitchFamily="34" charset="0"/>
              </a:rPr>
              <a:t> list to select how the specified absolute tolerance is to be interpreted for the variables that use the global method (by default, all variables use the global method). Select</a:t>
            </a:r>
            <a:r>
              <a:rPr lang="en-US" sz="1600" dirty="0" smtClean="0" bmk="">
                <a:solidFill>
                  <a:srgbClr val="000000"/>
                </a:solidFill>
                <a:latin typeface="Verdana" pitchFamily="34" charset="0"/>
                <a:cs typeface="Arial" pitchFamily="34" charset="0"/>
              </a:rPr>
              <a:t>:</a:t>
            </a:r>
          </a:p>
          <a:p>
            <a:pPr lvl="1" eaLnBrk="0" fontAlgn="base" hangingPunct="0">
              <a:spcBef>
                <a:spcPct val="0"/>
              </a:spcBef>
              <a:spcAft>
                <a:spcPct val="0"/>
              </a:spcAft>
            </a:pPr>
            <a:r>
              <a:rPr lang="en-US" sz="1600" dirty="0" bmk="">
                <a:solidFill>
                  <a:srgbClr val="000000"/>
                </a:solidFill>
                <a:latin typeface="Verdana" pitchFamily="34" charset="0"/>
                <a:cs typeface="Arial" pitchFamily="34" charset="0"/>
              </a:rPr>
              <a:t>In the Tolerance field you enter a positive number that is applied to either scaled or </a:t>
            </a:r>
            <a:r>
              <a:rPr lang="en-US" sz="1600" dirty="0" err="1" bmk="">
                <a:solidFill>
                  <a:srgbClr val="000000"/>
                </a:solidFill>
                <a:latin typeface="Verdana" pitchFamily="34" charset="0"/>
                <a:cs typeface="Arial" pitchFamily="34" charset="0"/>
              </a:rPr>
              <a:t>unscaled</a:t>
            </a:r>
            <a:r>
              <a:rPr lang="en-US" sz="1600" dirty="0" bmk="">
                <a:solidFill>
                  <a:srgbClr val="000000"/>
                </a:solidFill>
                <a:latin typeface="Verdana" pitchFamily="34" charset="0"/>
                <a:cs typeface="Arial" pitchFamily="34" charset="0"/>
              </a:rPr>
              <a:t> variables.</a:t>
            </a:r>
          </a:p>
          <a:p>
            <a:pPr lvl="1" eaLnBrk="0" fontAlgn="base" hangingPunct="0">
              <a:spcBef>
                <a:spcPct val="0"/>
              </a:spcBef>
              <a:spcAft>
                <a:spcPct val="0"/>
              </a:spcAft>
            </a:pPr>
            <a:r>
              <a:rPr lang="en-US" sz="1600" dirty="0" bmk="">
                <a:solidFill>
                  <a:srgbClr val="000000"/>
                </a:solidFill>
                <a:latin typeface="Verdana" pitchFamily="34" charset="0"/>
                <a:cs typeface="Arial" pitchFamily="34" charset="0"/>
              </a:rPr>
              <a:t>To specify the absolute tolerance individually for a variable, select the variable from the </a:t>
            </a:r>
            <a:r>
              <a:rPr lang="en-US" sz="1600" b="1" dirty="0" bmk="">
                <a:solidFill>
                  <a:srgbClr val="000000"/>
                </a:solidFill>
                <a:latin typeface="Verdana" pitchFamily="34" charset="0"/>
                <a:cs typeface="Arial" pitchFamily="34" charset="0"/>
              </a:rPr>
              <a:t>Variables</a:t>
            </a:r>
            <a:r>
              <a:rPr lang="en-US" sz="1600" dirty="0" bmk="">
                <a:solidFill>
                  <a:srgbClr val="000000"/>
                </a:solidFill>
                <a:latin typeface="Verdana" pitchFamily="34" charset="0"/>
                <a:cs typeface="Arial" pitchFamily="34" charset="0"/>
              </a:rPr>
              <a:t> list and modify the corresponding tolerance with the </a:t>
            </a:r>
            <a:r>
              <a:rPr lang="en-US" sz="1600" b="1" dirty="0" bmk="">
                <a:solidFill>
                  <a:srgbClr val="000000"/>
                </a:solidFill>
                <a:latin typeface="Verdana" pitchFamily="34" charset="0"/>
                <a:cs typeface="Arial" pitchFamily="34" charset="0"/>
              </a:rPr>
              <a:t>Method</a:t>
            </a:r>
            <a:r>
              <a:rPr lang="en-US" sz="1600" dirty="0" bmk="">
                <a:solidFill>
                  <a:srgbClr val="000000"/>
                </a:solidFill>
                <a:latin typeface="Verdana" pitchFamily="34" charset="0"/>
                <a:cs typeface="Arial" pitchFamily="34" charset="0"/>
              </a:rPr>
              <a:t> list. </a:t>
            </a:r>
            <a:r>
              <a:rPr lang="en-US" sz="1600" dirty="0" smtClean="0" bmk="">
                <a:solidFill>
                  <a:srgbClr val="000000"/>
                </a:solidFill>
                <a:latin typeface="Verdana" pitchFamily="34" charset="0"/>
                <a:cs typeface="Arial" pitchFamily="34" charset="0"/>
              </a:rPr>
              <a:t>Select:</a:t>
            </a:r>
          </a:p>
          <a:p>
            <a:pPr lvl="2" eaLnBrk="0" fontAlgn="base" hangingPunct="0">
              <a:spcBef>
                <a:spcPct val="0"/>
              </a:spcBef>
              <a:spcAft>
                <a:spcPct val="0"/>
              </a:spcAft>
            </a:pPr>
            <a:r>
              <a:rPr lang="en-US" sz="1600" dirty="0" bmk="">
                <a:solidFill>
                  <a:srgbClr val="000000"/>
                </a:solidFill>
                <a:latin typeface="Verdana" pitchFamily="34" charset="0"/>
                <a:cs typeface="Arial" pitchFamily="34" charset="0"/>
              </a:rPr>
              <a:t>If you select either Scaled or </a:t>
            </a:r>
            <a:r>
              <a:rPr lang="en-US" sz="1600" dirty="0" err="1" bmk="">
                <a:solidFill>
                  <a:srgbClr val="000000"/>
                </a:solidFill>
                <a:latin typeface="Verdana" pitchFamily="34" charset="0"/>
                <a:cs typeface="Arial" pitchFamily="34" charset="0"/>
              </a:rPr>
              <a:t>Unscaled</a:t>
            </a:r>
            <a:r>
              <a:rPr lang="en-US" sz="1600" dirty="0" bmk="">
                <a:solidFill>
                  <a:srgbClr val="000000"/>
                </a:solidFill>
                <a:latin typeface="Verdana" pitchFamily="34" charset="0"/>
                <a:cs typeface="Arial" pitchFamily="34" charset="0"/>
              </a:rPr>
              <a:t> from the Method list additional fields appear. Use the Tolerance field to modify the absolute tolerance for the selected variable.</a:t>
            </a:r>
          </a:p>
          <a:p>
            <a:pPr lvl="2" eaLnBrk="0" fontAlgn="base" hangingPunct="0">
              <a:spcBef>
                <a:spcPct val="0"/>
              </a:spcBef>
              <a:spcAft>
                <a:spcPct val="0"/>
              </a:spcAft>
            </a:pPr>
            <a:r>
              <a:rPr lang="en-US" sz="1600" dirty="0" bmk="">
                <a:solidFill>
                  <a:srgbClr val="000000"/>
                </a:solidFill>
                <a:latin typeface="Verdana" pitchFamily="34" charset="0"/>
                <a:cs typeface="Arial" pitchFamily="34" charset="0"/>
              </a:rPr>
              <a:t>If a </a:t>
            </a:r>
            <a:r>
              <a:rPr lang="en-US" sz="1600" dirty="0" err="1" bmk="">
                <a:solidFill>
                  <a:srgbClr val="000000"/>
                </a:solidFill>
                <a:latin typeface="Verdana" pitchFamily="34" charset="0"/>
                <a:cs typeface="Arial" pitchFamily="34" charset="0"/>
              </a:rPr>
              <a:t>proble</a:t>
            </a:r>
            <a:r>
              <a:rPr lang="en-US" sz="1600" dirty="0" bmk="">
                <a:solidFill>
                  <a:srgbClr val="000000"/>
                </a:solidFill>
                <a:latin typeface="Verdana" pitchFamily="34" charset="0"/>
                <a:cs typeface="Arial" pitchFamily="34" charset="0"/>
              </a:rPr>
              <a:t> of wave-equation type is being solved and if </a:t>
            </a:r>
            <a:r>
              <a:rPr lang="en-US" sz="1600" b="1" dirty="0">
                <a:solidFill>
                  <a:srgbClr val="000000"/>
                </a:solidFill>
                <a:latin typeface="Verdana" pitchFamily="34" charset="0"/>
                <a:cs typeface="Arial" pitchFamily="34" charset="0"/>
              </a:rPr>
              <a:t>Method</a:t>
            </a:r>
            <a:r>
              <a:rPr lang="en-US" sz="1600" dirty="0">
                <a:solidFill>
                  <a:srgbClr val="000000"/>
                </a:solidFill>
                <a:latin typeface="Verdana" pitchFamily="34" charset="0"/>
                <a:cs typeface="Arial" pitchFamily="34" charset="0"/>
              </a:rPr>
              <a:t> in the </a:t>
            </a:r>
            <a:r>
              <a:rPr lang="en-US" sz="1600" b="1" dirty="0">
                <a:solidFill>
                  <a:srgbClr val="000000"/>
                </a:solidFill>
                <a:latin typeface="Verdana" pitchFamily="34" charset="0"/>
                <a:cs typeface="Arial" pitchFamily="34" charset="0"/>
              </a:rPr>
              <a:t>Time Stepping</a:t>
            </a:r>
            <a:r>
              <a:rPr lang="en-US" sz="1600" dirty="0">
                <a:solidFill>
                  <a:srgbClr val="000000"/>
                </a:solidFill>
                <a:latin typeface="Verdana" pitchFamily="34" charset="0"/>
                <a:cs typeface="Arial" pitchFamily="34" charset="0"/>
              </a:rPr>
              <a:t> section has been set to </a:t>
            </a:r>
            <a:r>
              <a:rPr lang="en-US" sz="1600" b="1" dirty="0">
                <a:solidFill>
                  <a:srgbClr val="000000"/>
                </a:solidFill>
                <a:latin typeface="Verdana" pitchFamily="34" charset="0"/>
                <a:cs typeface="Arial" pitchFamily="34" charset="0"/>
              </a:rPr>
              <a:t>BDF</a:t>
            </a:r>
            <a:r>
              <a:rPr lang="en-US" sz="1600" dirty="0">
                <a:solidFill>
                  <a:srgbClr val="000000"/>
                </a:solidFill>
                <a:latin typeface="Verdana" pitchFamily="34" charset="0"/>
                <a:cs typeface="Arial" pitchFamily="34" charset="0"/>
              </a:rPr>
              <a:t>, then it is necessary to specify absolute tolerances for time derivatives of the variables as well. </a:t>
            </a:r>
            <a:endParaRPr lang="en-US" sz="1600" dirty="0" smtClean="0">
              <a:solidFill>
                <a:srgbClr val="000000"/>
              </a:solidFill>
              <a:latin typeface="Verdana" pitchFamily="34" charset="0"/>
              <a:cs typeface="Arial" pitchFamily="34" charset="0"/>
            </a:endParaRPr>
          </a:p>
          <a:p>
            <a:pPr lvl="2" eaLnBrk="0" fontAlgn="base" hangingPunct="0">
              <a:spcBef>
                <a:spcPct val="0"/>
              </a:spcBef>
              <a:spcAft>
                <a:spcPct val="0"/>
              </a:spcAft>
            </a:pPr>
            <a:r>
              <a:rPr lang="en-US" sz="1600" dirty="0">
                <a:solidFill>
                  <a:srgbClr val="000000"/>
                </a:solidFill>
                <a:latin typeface="Verdana" pitchFamily="34" charset="0"/>
                <a:cs typeface="Arial" pitchFamily="34" charset="0"/>
              </a:rPr>
              <a:t>B</a:t>
            </a:r>
            <a:r>
              <a:rPr lang="en-US" sz="1600" dirty="0" smtClean="0">
                <a:solidFill>
                  <a:srgbClr val="000000"/>
                </a:solidFill>
                <a:latin typeface="Verdana" pitchFamily="34" charset="0"/>
                <a:cs typeface="Arial" pitchFamily="34" charset="0"/>
              </a:rPr>
              <a:t>y </a:t>
            </a:r>
            <a:r>
              <a:rPr lang="en-US" sz="1600" dirty="0">
                <a:solidFill>
                  <a:srgbClr val="000000"/>
                </a:solidFill>
                <a:latin typeface="Verdana" pitchFamily="34" charset="0"/>
                <a:cs typeface="Arial" pitchFamily="34" charset="0"/>
              </a:rPr>
              <a:t>default, the solver chooses a tolerance for these components. To manually enter a tolerance for a time derivative, select the </a:t>
            </a:r>
            <a:r>
              <a:rPr lang="en-US" sz="1600" b="1" dirty="0">
                <a:solidFill>
                  <a:srgbClr val="000000"/>
                </a:solidFill>
                <a:latin typeface="Verdana" pitchFamily="34" charset="0"/>
                <a:cs typeface="Arial" pitchFamily="34" charset="0"/>
              </a:rPr>
              <a:t>Tolerance, time derivative</a:t>
            </a:r>
            <a:r>
              <a:rPr lang="en-US" sz="1600" dirty="0">
                <a:solidFill>
                  <a:srgbClr val="000000"/>
                </a:solidFill>
                <a:latin typeface="Verdana" pitchFamily="34" charset="0"/>
                <a:cs typeface="Arial" pitchFamily="34" charset="0"/>
              </a:rPr>
              <a:t> check box and enter a tolerance in the associated field.</a:t>
            </a:r>
            <a:endParaRPr lang="en-US" sz="4400" dirty="0">
              <a:latin typeface="Arial" pitchFamily="34" charset="0"/>
              <a:cs typeface="Arial" pitchFamily="34" charset="0"/>
            </a:endParaRPr>
          </a:p>
          <a:p>
            <a:pPr lvl="0"/>
            <a:endParaRPr lang="en-US" sz="1600" dirty="0" bmk="">
              <a:latin typeface="Arial" pitchFamily="34" charset="0"/>
              <a:cs typeface="Arial" pitchFamily="34" charset="0"/>
            </a:endParaRPr>
          </a:p>
          <a:p>
            <a:endParaRPr lang="en-US" dirty="0"/>
          </a:p>
        </p:txBody>
      </p:sp>
    </p:spTree>
    <p:extLst>
      <p:ext uri="{BB962C8B-B14F-4D97-AF65-F5344CB8AC3E}">
        <p14:creationId xmlns:p14="http://schemas.microsoft.com/office/powerpoint/2010/main" val="3533942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95935" y="1487077"/>
            <a:ext cx="4860061" cy="3416320"/>
          </a:xfrm>
          <a:prstGeom prst="rect">
            <a:avLst/>
          </a:prstGeom>
          <a:noFill/>
        </p:spPr>
        <p:txBody>
          <a:bodyPr wrap="square" rtlCol="0">
            <a:spAutoFit/>
          </a:bodyPr>
          <a:lstStyle/>
          <a:p>
            <a:r>
              <a:rPr lang="en-GB" dirty="0" smtClean="0">
                <a:sym typeface="Wingdings" pitchFamily="2" charset="2"/>
              </a:rPr>
              <a:t>In Step 1 time dependent  click extension </a:t>
            </a:r>
          </a:p>
          <a:p>
            <a:r>
              <a:rPr lang="en-GB" dirty="0" smtClean="0">
                <a:sym typeface="Wingdings" pitchFamily="2" charset="2"/>
              </a:rPr>
              <a:t>Activate: Adaptive mesh refinement</a:t>
            </a:r>
          </a:p>
          <a:p>
            <a:r>
              <a:rPr lang="en-GB" dirty="0">
                <a:sym typeface="Wingdings" pitchFamily="2" charset="2"/>
              </a:rPr>
              <a:t>Right click study  = compute </a:t>
            </a:r>
            <a:r>
              <a:rPr lang="en-GB" dirty="0" smtClean="0">
                <a:sym typeface="Wingdings" pitchFamily="2" charset="2"/>
              </a:rPr>
              <a:t></a:t>
            </a:r>
          </a:p>
          <a:p>
            <a:r>
              <a:rPr lang="en-GB" dirty="0" smtClean="0">
                <a:sym typeface="Wingdings" pitchFamily="2" charset="2"/>
              </a:rPr>
              <a:t>Now there is a problem with convergence of solutions that </a:t>
            </a:r>
            <a:r>
              <a:rPr lang="en-GB" dirty="0" err="1" smtClean="0">
                <a:sym typeface="Wingdings" pitchFamily="2" charset="2"/>
              </a:rPr>
              <a:t>tresspass</a:t>
            </a:r>
            <a:r>
              <a:rPr lang="en-GB" dirty="0" smtClean="0">
                <a:sym typeface="Wingdings" pitchFamily="2" charset="2"/>
              </a:rPr>
              <a:t> the downstream boundary:</a:t>
            </a:r>
          </a:p>
          <a:p>
            <a:r>
              <a:rPr lang="en-GB" dirty="0" smtClean="0">
                <a:sym typeface="Wingdings" pitchFamily="2" charset="2"/>
              </a:rPr>
              <a:t>No problem displace the t=0.6 curve</a:t>
            </a:r>
            <a:endParaRPr lang="en-GB" dirty="0">
              <a:sym typeface="Wingdings" pitchFamily="2" charset="2"/>
            </a:endParaRP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normAutofit fontScale="90000"/>
          </a:bodyPr>
          <a:lstStyle/>
          <a:p>
            <a:pPr algn="l"/>
            <a:r>
              <a:rPr lang="en-GB" dirty="0" smtClean="0"/>
              <a:t>Adaptive mesh refinement</a:t>
            </a:r>
            <a:br>
              <a:rPr lang="en-GB" dirty="0" smtClean="0"/>
            </a:br>
            <a:r>
              <a:rPr lang="en-GB" dirty="0" smtClean="0"/>
              <a:t>Base case sheet -2</a:t>
            </a:r>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85809"/>
            <a:ext cx="2439987"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3417930"/>
            <a:ext cx="3312368" cy="3293209"/>
          </a:xfrm>
          <a:prstGeom prst="rect">
            <a:avLst/>
          </a:prstGeom>
        </p:spPr>
        <p:txBody>
          <a:bodyPr wrap="square">
            <a:spAutoFit/>
          </a:bodyPr>
          <a:lstStyle/>
          <a:p>
            <a:r>
              <a:rPr lang="en-US" sz="1600" dirty="0"/>
              <a:t>The following feature has encountered a problem:</a:t>
            </a:r>
          </a:p>
          <a:p>
            <a:r>
              <a:rPr lang="en-US" sz="1600" dirty="0"/>
              <a:t>Repeated error test failures. May have reached a singularity.</a:t>
            </a:r>
          </a:p>
          <a:p>
            <a:r>
              <a:rPr lang="nl-NL" sz="1600" dirty="0"/>
              <a:t>Time : 0.6475</a:t>
            </a:r>
          </a:p>
          <a:p>
            <a:r>
              <a:rPr lang="en-US" sz="1600" dirty="0"/>
              <a:t>Last time step is not converged.</a:t>
            </a:r>
          </a:p>
          <a:p>
            <a:r>
              <a:rPr lang="fr-FR" sz="1600" dirty="0"/>
              <a:t>- </a:t>
            </a:r>
            <a:r>
              <a:rPr lang="fr-FR" sz="1600" dirty="0" err="1"/>
              <a:t>Feature</a:t>
            </a:r>
            <a:r>
              <a:rPr lang="fr-FR" sz="1600" dirty="0"/>
              <a:t>: Adaptive </a:t>
            </a:r>
            <a:r>
              <a:rPr lang="fr-FR" sz="1600" dirty="0" err="1"/>
              <a:t>Mesh</a:t>
            </a:r>
            <a:r>
              <a:rPr lang="fr-FR" sz="1600" dirty="0"/>
              <a:t> </a:t>
            </a:r>
            <a:r>
              <a:rPr lang="fr-FR" sz="1600" dirty="0" err="1"/>
              <a:t>Refinement</a:t>
            </a:r>
            <a:r>
              <a:rPr lang="fr-FR" sz="1600" dirty="0"/>
              <a:t> (sol1/</a:t>
            </a:r>
            <a:r>
              <a:rPr lang="fr-FR" sz="1600" dirty="0" err="1"/>
              <a:t>null</a:t>
            </a:r>
            <a:r>
              <a:rPr lang="fr-FR" sz="1600" dirty="0"/>
              <a:t>/t1/</a:t>
            </a:r>
            <a:r>
              <a:rPr lang="fr-FR" sz="1600" dirty="0" err="1"/>
              <a:t>taDef</a:t>
            </a:r>
            <a:r>
              <a:rPr lang="fr-FR" sz="1600" dirty="0"/>
              <a:t>)</a:t>
            </a:r>
          </a:p>
          <a:p>
            <a:pPr marL="285750" indent="-285750">
              <a:buFontTx/>
              <a:buChar char="-"/>
            </a:pPr>
            <a:r>
              <a:rPr lang="en-US" sz="1600" dirty="0" smtClean="0"/>
              <a:t>Error</a:t>
            </a:r>
            <a:r>
              <a:rPr lang="en-US" sz="1600" dirty="0"/>
              <a:t>: Repeated error test failures. May have reached a singularity</a:t>
            </a:r>
            <a:r>
              <a:rPr lang="en-US" sz="1600" dirty="0" smtClean="0"/>
              <a:t>.</a:t>
            </a:r>
          </a:p>
          <a:p>
            <a:r>
              <a:rPr lang="en-US" sz="1600" dirty="0" smtClean="0"/>
              <a:t>Reason, given tolerance not reached after 4 iterations (see for solution a few slides ahead)</a:t>
            </a:r>
            <a:endParaRPr lang="nl-NL" sz="1600"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3697874"/>
            <a:ext cx="3024336" cy="292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342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Remark on error message</a:t>
            </a:r>
            <a:endParaRPr lang="nl-NL" dirty="0"/>
          </a:p>
        </p:txBody>
      </p:sp>
      <p:sp>
        <p:nvSpPr>
          <p:cNvPr id="3" name="Content Placeholder 2"/>
          <p:cNvSpPr>
            <a:spLocks noGrp="1"/>
          </p:cNvSpPr>
          <p:nvPr>
            <p:ph idx="1"/>
          </p:nvPr>
        </p:nvSpPr>
        <p:spPr/>
        <p:txBody>
          <a:bodyPr>
            <a:normAutofit fontScale="32500" lnSpcReduction="20000"/>
          </a:bodyPr>
          <a:lstStyle/>
          <a:p>
            <a:r>
              <a:rPr lang="nl-NL" dirty="0"/>
              <a:t>The </a:t>
            </a:r>
            <a:r>
              <a:rPr lang="nl-NL" dirty="0" err="1"/>
              <a:t>cause</a:t>
            </a:r>
            <a:r>
              <a:rPr lang="nl-NL" dirty="0"/>
              <a:t> of the error </a:t>
            </a:r>
            <a:r>
              <a:rPr lang="nl-NL" dirty="0" err="1"/>
              <a:t>message</a:t>
            </a:r>
            <a:r>
              <a:rPr lang="nl-NL" dirty="0"/>
              <a:t> is </a:t>
            </a:r>
            <a:r>
              <a:rPr lang="nl-NL" dirty="0" err="1"/>
              <a:t>that</a:t>
            </a:r>
            <a:r>
              <a:rPr lang="nl-NL" dirty="0"/>
              <a:t> </a:t>
            </a:r>
            <a:r>
              <a:rPr lang="nl-NL" dirty="0" err="1"/>
              <a:t>apparently</a:t>
            </a:r>
            <a:r>
              <a:rPr lang="nl-NL" dirty="0"/>
              <a:t> </a:t>
            </a:r>
            <a:r>
              <a:rPr lang="nl-NL" dirty="0" err="1"/>
              <a:t>around</a:t>
            </a:r>
            <a:r>
              <a:rPr lang="nl-NL" dirty="0"/>
              <a:t> the time=0.64 </a:t>
            </a:r>
            <a:r>
              <a:rPr lang="nl-NL" dirty="0" err="1"/>
              <a:t>seconds</a:t>
            </a:r>
            <a:r>
              <a:rPr lang="nl-NL" dirty="0"/>
              <a:t> a lot of changes happen. </a:t>
            </a:r>
            <a:r>
              <a:rPr lang="nl-NL" dirty="0" err="1"/>
              <a:t>What</a:t>
            </a:r>
            <a:r>
              <a:rPr lang="nl-NL" dirty="0"/>
              <a:t> the </a:t>
            </a:r>
            <a:r>
              <a:rPr lang="nl-NL" dirty="0" err="1"/>
              <a:t>nature</a:t>
            </a:r>
            <a:r>
              <a:rPr lang="nl-NL" dirty="0"/>
              <a:t> of these changes are I do </a:t>
            </a:r>
            <a:r>
              <a:rPr lang="nl-NL" dirty="0" err="1"/>
              <a:t>not</a:t>
            </a:r>
            <a:r>
              <a:rPr lang="nl-NL" dirty="0"/>
              <a:t> </a:t>
            </a:r>
            <a:r>
              <a:rPr lang="nl-NL" dirty="0" err="1"/>
              <a:t>know</a:t>
            </a:r>
            <a:r>
              <a:rPr lang="nl-NL" dirty="0"/>
              <a:t>, </a:t>
            </a:r>
            <a:r>
              <a:rPr lang="nl-NL" dirty="0" err="1"/>
              <a:t>that</a:t>
            </a:r>
            <a:r>
              <a:rPr lang="nl-NL" dirty="0"/>
              <a:t> is </a:t>
            </a:r>
            <a:r>
              <a:rPr lang="nl-NL" dirty="0" err="1"/>
              <a:t>hidden</a:t>
            </a:r>
            <a:r>
              <a:rPr lang="nl-NL" dirty="0"/>
              <a:t> </a:t>
            </a:r>
            <a:r>
              <a:rPr lang="nl-NL" dirty="0" err="1"/>
              <a:t>somewhere</a:t>
            </a:r>
            <a:r>
              <a:rPr lang="nl-NL" dirty="0"/>
              <a:t> in </a:t>
            </a:r>
            <a:r>
              <a:rPr lang="nl-NL" dirty="0" err="1"/>
              <a:t>your</a:t>
            </a:r>
            <a:r>
              <a:rPr lang="nl-NL" dirty="0"/>
              <a:t> </a:t>
            </a:r>
            <a:r>
              <a:rPr lang="nl-NL" dirty="0" err="1"/>
              <a:t>PDE's</a:t>
            </a:r>
            <a:r>
              <a:rPr lang="nl-NL" dirty="0"/>
              <a:t>, I suspect the </a:t>
            </a:r>
            <a:r>
              <a:rPr lang="nl-NL" dirty="0" err="1"/>
              <a:t>Dirchelet</a:t>
            </a:r>
            <a:r>
              <a:rPr lang="nl-NL" dirty="0"/>
              <a:t> BC </a:t>
            </a:r>
            <a:r>
              <a:rPr lang="nl-NL" dirty="0" err="1"/>
              <a:t>because</a:t>
            </a:r>
            <a:r>
              <a:rPr lang="nl-NL" dirty="0"/>
              <a:t> </a:t>
            </a:r>
            <a:r>
              <a:rPr lang="nl-NL" dirty="0" err="1"/>
              <a:t>it</a:t>
            </a:r>
            <a:r>
              <a:rPr lang="nl-NL" dirty="0"/>
              <a:t> </a:t>
            </a:r>
            <a:r>
              <a:rPr lang="nl-NL" dirty="0" err="1"/>
              <a:t>uses</a:t>
            </a:r>
            <a:r>
              <a:rPr lang="nl-NL" dirty="0"/>
              <a:t> the x-</a:t>
            </a:r>
            <a:r>
              <a:rPr lang="nl-NL" dirty="0" err="1"/>
              <a:t>derivative</a:t>
            </a:r>
            <a:r>
              <a:rPr lang="nl-NL" dirty="0"/>
              <a:t>.</a:t>
            </a:r>
          </a:p>
          <a:p>
            <a:r>
              <a:rPr lang="nl-NL" dirty="0"/>
              <a:t> </a:t>
            </a:r>
          </a:p>
          <a:p>
            <a:r>
              <a:rPr lang="nl-NL" dirty="0"/>
              <a:t>The </a:t>
            </a:r>
            <a:r>
              <a:rPr lang="nl-NL" dirty="0" err="1"/>
              <a:t>consequence</a:t>
            </a:r>
            <a:r>
              <a:rPr lang="nl-NL" dirty="0"/>
              <a:t> is </a:t>
            </a:r>
            <a:r>
              <a:rPr lang="nl-NL" dirty="0" err="1"/>
              <a:t>that</a:t>
            </a:r>
            <a:r>
              <a:rPr lang="nl-NL" dirty="0"/>
              <a:t> the time-</a:t>
            </a:r>
            <a:r>
              <a:rPr lang="nl-NL" dirty="0" err="1"/>
              <a:t>stepping</a:t>
            </a:r>
            <a:r>
              <a:rPr lang="nl-NL" dirty="0"/>
              <a:t> </a:t>
            </a:r>
            <a:r>
              <a:rPr lang="nl-NL" dirty="0" err="1"/>
              <a:t>algorithm</a:t>
            </a:r>
            <a:r>
              <a:rPr lang="nl-NL" dirty="0"/>
              <a:t> </a:t>
            </a:r>
            <a:r>
              <a:rPr lang="nl-NL" dirty="0" err="1"/>
              <a:t>decides</a:t>
            </a:r>
            <a:r>
              <a:rPr lang="nl-NL" dirty="0"/>
              <a:t> </a:t>
            </a:r>
            <a:r>
              <a:rPr lang="nl-NL" dirty="0" err="1"/>
              <a:t>to</a:t>
            </a:r>
            <a:r>
              <a:rPr lang="nl-NL" dirty="0"/>
              <a:t> backtrack a</a:t>
            </a:r>
          </a:p>
          <a:p>
            <a:r>
              <a:rPr lang="nl-NL" dirty="0"/>
              <a:t>bit: </a:t>
            </a:r>
            <a:r>
              <a:rPr lang="nl-NL" dirty="0" err="1"/>
              <a:t>it</a:t>
            </a:r>
            <a:r>
              <a:rPr lang="nl-NL" dirty="0"/>
              <a:t> </a:t>
            </a:r>
            <a:r>
              <a:rPr lang="nl-NL" dirty="0" err="1"/>
              <a:t>will</a:t>
            </a:r>
            <a:r>
              <a:rPr lang="nl-NL" dirty="0"/>
              <a:t> </a:t>
            </a:r>
            <a:r>
              <a:rPr lang="nl-NL" dirty="0" err="1"/>
              <a:t>then</a:t>
            </a:r>
            <a:r>
              <a:rPr lang="nl-NL" dirty="0"/>
              <a:t> </a:t>
            </a:r>
            <a:r>
              <a:rPr lang="nl-NL" dirty="0" err="1"/>
              <a:t>try</a:t>
            </a:r>
            <a:r>
              <a:rPr lang="nl-NL" dirty="0"/>
              <a:t> </a:t>
            </a:r>
            <a:r>
              <a:rPr lang="nl-NL" dirty="0" err="1"/>
              <a:t>to</a:t>
            </a:r>
            <a:r>
              <a:rPr lang="nl-NL" dirty="0"/>
              <a:t> </a:t>
            </a:r>
            <a:r>
              <a:rPr lang="nl-NL" dirty="0" err="1"/>
              <a:t>use</a:t>
            </a:r>
            <a:r>
              <a:rPr lang="nl-NL" dirty="0"/>
              <a:t> a solution </a:t>
            </a:r>
            <a:r>
              <a:rPr lang="nl-NL" dirty="0" err="1"/>
              <a:t>from</a:t>
            </a:r>
            <a:r>
              <a:rPr lang="nl-NL" dirty="0"/>
              <a:t> the last </a:t>
            </a:r>
            <a:r>
              <a:rPr lang="nl-NL" dirty="0" err="1"/>
              <a:t>adapted</a:t>
            </a:r>
            <a:r>
              <a:rPr lang="nl-NL" dirty="0"/>
              <a:t> </a:t>
            </a:r>
            <a:r>
              <a:rPr lang="nl-NL" dirty="0" err="1"/>
              <a:t>mesh</a:t>
            </a:r>
            <a:r>
              <a:rPr lang="nl-NL" dirty="0"/>
              <a:t> </a:t>
            </a:r>
            <a:r>
              <a:rPr lang="nl-NL" dirty="0" err="1"/>
              <a:t>while</a:t>
            </a:r>
            <a:r>
              <a:rPr lang="nl-NL" dirty="0"/>
              <a:t> </a:t>
            </a:r>
            <a:r>
              <a:rPr lang="nl-NL" dirty="0" err="1"/>
              <a:t>it</a:t>
            </a:r>
            <a:r>
              <a:rPr lang="nl-NL" dirty="0"/>
              <a:t> </a:t>
            </a:r>
            <a:r>
              <a:rPr lang="nl-NL" dirty="0" err="1"/>
              <a:t>should</a:t>
            </a:r>
            <a:r>
              <a:rPr lang="nl-NL" dirty="0"/>
              <a:t> </a:t>
            </a:r>
            <a:r>
              <a:rPr lang="nl-NL" dirty="0" err="1"/>
              <a:t>be</a:t>
            </a:r>
            <a:r>
              <a:rPr lang="nl-NL" dirty="0"/>
              <a:t> </a:t>
            </a:r>
            <a:r>
              <a:rPr lang="nl-NL" dirty="0" err="1"/>
              <a:t>using</a:t>
            </a:r>
            <a:r>
              <a:rPr lang="nl-NL" dirty="0"/>
              <a:t> a </a:t>
            </a:r>
            <a:r>
              <a:rPr lang="nl-NL" dirty="0" err="1"/>
              <a:t>previous</a:t>
            </a:r>
            <a:r>
              <a:rPr lang="nl-NL" dirty="0"/>
              <a:t> </a:t>
            </a:r>
            <a:r>
              <a:rPr lang="nl-NL" dirty="0" err="1"/>
              <a:t>mesh</a:t>
            </a:r>
            <a:r>
              <a:rPr lang="nl-NL" dirty="0"/>
              <a:t>. </a:t>
            </a:r>
          </a:p>
          <a:p>
            <a:r>
              <a:rPr lang="nl-NL" dirty="0"/>
              <a:t> </a:t>
            </a:r>
          </a:p>
          <a:p>
            <a:r>
              <a:rPr lang="nl-NL" dirty="0" err="1"/>
              <a:t>To</a:t>
            </a:r>
            <a:r>
              <a:rPr lang="nl-NL" dirty="0"/>
              <a:t> </a:t>
            </a:r>
            <a:r>
              <a:rPr lang="nl-NL" dirty="0" err="1"/>
              <a:t>see</a:t>
            </a:r>
            <a:r>
              <a:rPr lang="nl-NL" dirty="0"/>
              <a:t> </a:t>
            </a:r>
            <a:r>
              <a:rPr lang="nl-NL" dirty="0" err="1"/>
              <a:t>what</a:t>
            </a:r>
            <a:r>
              <a:rPr lang="nl-NL" dirty="0"/>
              <a:t> </a:t>
            </a:r>
            <a:r>
              <a:rPr lang="nl-NL" dirty="0" err="1"/>
              <a:t>happens</a:t>
            </a:r>
            <a:r>
              <a:rPr lang="nl-NL" dirty="0"/>
              <a:t> </a:t>
            </a:r>
            <a:r>
              <a:rPr lang="nl-NL" dirty="0" err="1"/>
              <a:t>use</a:t>
            </a:r>
            <a:r>
              <a:rPr lang="nl-NL" dirty="0"/>
              <a:t> </a:t>
            </a:r>
            <a:r>
              <a:rPr lang="nl-NL" dirty="0" err="1"/>
              <a:t>this</a:t>
            </a:r>
            <a:r>
              <a:rPr lang="nl-NL" dirty="0"/>
              <a:t> experiment: </a:t>
            </a:r>
            <a:r>
              <a:rPr lang="nl-NL" dirty="0" err="1"/>
              <a:t>reduce</a:t>
            </a:r>
            <a:r>
              <a:rPr lang="nl-NL" dirty="0"/>
              <a:t> the </a:t>
            </a:r>
            <a:r>
              <a:rPr lang="nl-NL" dirty="0" err="1"/>
              <a:t>stepsize</a:t>
            </a:r>
            <a:r>
              <a:rPr lang="nl-NL" dirty="0"/>
              <a:t> </a:t>
            </a:r>
            <a:r>
              <a:rPr lang="nl-NL" dirty="0" err="1"/>
              <a:t>from</a:t>
            </a:r>
            <a:r>
              <a:rPr lang="nl-NL" dirty="0"/>
              <a:t> 0.1 sec </a:t>
            </a:r>
            <a:r>
              <a:rPr lang="nl-NL" dirty="0" err="1"/>
              <a:t>to</a:t>
            </a:r>
            <a:r>
              <a:rPr lang="nl-NL" dirty="0"/>
              <a:t> 0.01. </a:t>
            </a:r>
            <a:r>
              <a:rPr lang="nl-NL" dirty="0" err="1"/>
              <a:t>Once</a:t>
            </a:r>
            <a:r>
              <a:rPr lang="nl-NL" dirty="0"/>
              <a:t> the </a:t>
            </a:r>
            <a:r>
              <a:rPr lang="nl-NL" dirty="0" err="1"/>
              <a:t>riht</a:t>
            </a:r>
            <a:r>
              <a:rPr lang="nl-NL" dirty="0"/>
              <a:t> hand end has been </a:t>
            </a:r>
            <a:r>
              <a:rPr lang="nl-NL" dirty="0" err="1"/>
              <a:t>reached</a:t>
            </a:r>
            <a:r>
              <a:rPr lang="nl-NL" dirty="0"/>
              <a:t> the timestepping </a:t>
            </a:r>
            <a:r>
              <a:rPr lang="nl-NL" dirty="0" err="1"/>
              <a:t>goes</a:t>
            </a:r>
            <a:r>
              <a:rPr lang="nl-NL" dirty="0"/>
              <a:t> back a few steps </a:t>
            </a:r>
            <a:r>
              <a:rPr lang="nl-NL" dirty="0" err="1"/>
              <a:t>and</a:t>
            </a:r>
            <a:r>
              <a:rPr lang="nl-NL" dirty="0"/>
              <a:t> re-</a:t>
            </a:r>
            <a:r>
              <a:rPr lang="nl-NL" dirty="0" err="1"/>
              <a:t>uses</a:t>
            </a:r>
            <a:r>
              <a:rPr lang="nl-NL" dirty="0"/>
              <a:t> the </a:t>
            </a:r>
            <a:r>
              <a:rPr lang="nl-NL" dirty="0" err="1"/>
              <a:t>various</a:t>
            </a:r>
            <a:r>
              <a:rPr lang="nl-NL" dirty="0"/>
              <a:t> </a:t>
            </a:r>
            <a:r>
              <a:rPr lang="nl-NL" dirty="0" err="1"/>
              <a:t>meshes</a:t>
            </a:r>
            <a:r>
              <a:rPr lang="nl-NL" dirty="0"/>
              <a:t> </a:t>
            </a:r>
            <a:r>
              <a:rPr lang="nl-NL" dirty="0" err="1"/>
              <a:t>it</a:t>
            </a:r>
            <a:r>
              <a:rPr lang="nl-NL" dirty="0"/>
              <a:t> has </a:t>
            </a:r>
            <a:r>
              <a:rPr lang="nl-NL" dirty="0" err="1"/>
              <a:t>created</a:t>
            </a:r>
            <a:r>
              <a:rPr lang="nl-NL" dirty="0"/>
              <a:t> on </a:t>
            </a:r>
            <a:r>
              <a:rPr lang="nl-NL" dirty="0" err="1"/>
              <a:t>it's</a:t>
            </a:r>
            <a:r>
              <a:rPr lang="nl-NL" dirty="0"/>
              <a:t> way. </a:t>
            </a:r>
            <a:r>
              <a:rPr lang="nl-NL" dirty="0" err="1"/>
              <a:t>To</a:t>
            </a:r>
            <a:r>
              <a:rPr lang="nl-NL" dirty="0"/>
              <a:t> </a:t>
            </a:r>
            <a:r>
              <a:rPr lang="nl-NL" dirty="0" err="1"/>
              <a:t>watch</a:t>
            </a:r>
            <a:r>
              <a:rPr lang="nl-NL" dirty="0"/>
              <a:t> </a:t>
            </a:r>
            <a:r>
              <a:rPr lang="nl-NL" dirty="0" err="1"/>
              <a:t>what</a:t>
            </a:r>
            <a:r>
              <a:rPr lang="nl-NL" dirty="0"/>
              <a:t> </a:t>
            </a:r>
            <a:r>
              <a:rPr lang="nl-NL" dirty="0" err="1"/>
              <a:t>happens</a:t>
            </a:r>
            <a:r>
              <a:rPr lang="nl-NL" dirty="0"/>
              <a:t> </a:t>
            </a:r>
            <a:r>
              <a:rPr lang="nl-NL" dirty="0" err="1"/>
              <a:t>during</a:t>
            </a:r>
            <a:r>
              <a:rPr lang="nl-NL" dirty="0"/>
              <a:t> the </a:t>
            </a:r>
            <a:r>
              <a:rPr lang="nl-NL" dirty="0" err="1"/>
              <a:t>calculation</a:t>
            </a:r>
            <a:r>
              <a:rPr lang="nl-NL" dirty="0"/>
              <a:t> I have </a:t>
            </a:r>
            <a:r>
              <a:rPr lang="nl-NL" dirty="0" err="1"/>
              <a:t>modified</a:t>
            </a:r>
            <a:r>
              <a:rPr lang="nl-NL" dirty="0"/>
              <a:t>:</a:t>
            </a:r>
          </a:p>
          <a:p>
            <a:r>
              <a:rPr lang="nl-NL" dirty="0"/>
              <a:t>1)  "</a:t>
            </a:r>
            <a:r>
              <a:rPr lang="nl-NL" dirty="0" err="1"/>
              <a:t>Study</a:t>
            </a:r>
            <a:r>
              <a:rPr lang="nl-NL" dirty="0"/>
              <a:t> 1&gt;Step 1: Time </a:t>
            </a:r>
            <a:r>
              <a:rPr lang="nl-NL" dirty="0" err="1"/>
              <a:t>Dependent</a:t>
            </a:r>
            <a:r>
              <a:rPr lang="nl-NL" dirty="0"/>
              <a:t>&gt;</a:t>
            </a:r>
            <a:r>
              <a:rPr lang="nl-NL" dirty="0" err="1"/>
              <a:t>Results</a:t>
            </a:r>
            <a:r>
              <a:rPr lang="nl-NL" dirty="0"/>
              <a:t> </a:t>
            </a:r>
            <a:r>
              <a:rPr lang="nl-NL" dirty="0" err="1"/>
              <a:t>While</a:t>
            </a:r>
            <a:r>
              <a:rPr lang="nl-NL" dirty="0"/>
              <a:t> </a:t>
            </a:r>
            <a:r>
              <a:rPr lang="nl-NL" dirty="0" err="1"/>
              <a:t>Solving</a:t>
            </a:r>
            <a:r>
              <a:rPr lang="nl-NL" dirty="0"/>
              <a:t>", </a:t>
            </a:r>
            <a:r>
              <a:rPr lang="nl-NL" dirty="0" err="1"/>
              <a:t>choose</a:t>
            </a:r>
            <a:r>
              <a:rPr lang="nl-NL" dirty="0"/>
              <a:t> "1D Plot Group 2"</a:t>
            </a:r>
          </a:p>
          <a:p>
            <a:r>
              <a:rPr lang="nl-NL" dirty="0"/>
              <a:t>2)  "</a:t>
            </a:r>
            <a:r>
              <a:rPr lang="nl-NL" dirty="0" err="1"/>
              <a:t>Results</a:t>
            </a:r>
            <a:r>
              <a:rPr lang="nl-NL" dirty="0"/>
              <a:t>&gt;1D Plot Group 2",  Time </a:t>
            </a:r>
            <a:r>
              <a:rPr lang="nl-NL" dirty="0" err="1"/>
              <a:t>Selection</a:t>
            </a:r>
            <a:r>
              <a:rPr lang="nl-NL" dirty="0"/>
              <a:t> = "Last" </a:t>
            </a:r>
          </a:p>
          <a:p>
            <a:r>
              <a:rPr lang="nl-NL" dirty="0"/>
              <a:t> </a:t>
            </a:r>
          </a:p>
          <a:p>
            <a:r>
              <a:rPr lang="nl-NL" dirty="0"/>
              <a:t>A </a:t>
            </a:r>
            <a:r>
              <a:rPr lang="nl-NL" dirty="0" err="1"/>
              <a:t>possible</a:t>
            </a:r>
            <a:r>
              <a:rPr lang="nl-NL" dirty="0"/>
              <a:t> solution is </a:t>
            </a:r>
            <a:r>
              <a:rPr lang="nl-NL" dirty="0" err="1"/>
              <a:t>to</a:t>
            </a:r>
            <a:r>
              <a:rPr lang="nl-NL" dirty="0"/>
              <a:t> change "</a:t>
            </a:r>
            <a:r>
              <a:rPr lang="nl-NL" dirty="0" err="1"/>
              <a:t>Study</a:t>
            </a:r>
            <a:r>
              <a:rPr lang="nl-NL" dirty="0"/>
              <a:t> 1&gt;</a:t>
            </a:r>
            <a:r>
              <a:rPr lang="nl-NL" dirty="0" err="1"/>
              <a:t>Solver</a:t>
            </a:r>
            <a:r>
              <a:rPr lang="nl-NL" dirty="0"/>
              <a:t> </a:t>
            </a:r>
            <a:r>
              <a:rPr lang="nl-NL" dirty="0" err="1"/>
              <a:t>Configurations</a:t>
            </a:r>
            <a:r>
              <a:rPr lang="nl-NL" dirty="0"/>
              <a:t>&gt;</a:t>
            </a:r>
            <a:r>
              <a:rPr lang="nl-NL" dirty="0" err="1"/>
              <a:t>Solver</a:t>
            </a:r>
            <a:endParaRPr lang="nl-NL" dirty="0"/>
          </a:p>
          <a:p>
            <a:r>
              <a:rPr lang="nl-NL" dirty="0"/>
              <a:t>1&gt;Time-</a:t>
            </a:r>
            <a:r>
              <a:rPr lang="nl-NL" dirty="0" err="1"/>
              <a:t>Dependent</a:t>
            </a:r>
            <a:r>
              <a:rPr lang="nl-NL" dirty="0"/>
              <a:t> </a:t>
            </a:r>
            <a:r>
              <a:rPr lang="nl-NL" dirty="0" err="1"/>
              <a:t>Solver</a:t>
            </a:r>
            <a:r>
              <a:rPr lang="nl-NL" dirty="0"/>
              <a:t>&gt;Time </a:t>
            </a:r>
            <a:r>
              <a:rPr lang="nl-NL" dirty="0" err="1"/>
              <a:t>Stepping</a:t>
            </a:r>
            <a:r>
              <a:rPr lang="nl-NL" dirty="0"/>
              <a:t>", set the </a:t>
            </a:r>
            <a:r>
              <a:rPr lang="nl-NL" dirty="0" err="1"/>
              <a:t>method</a:t>
            </a:r>
            <a:r>
              <a:rPr lang="nl-NL" dirty="0"/>
              <a:t> </a:t>
            </a:r>
            <a:r>
              <a:rPr lang="nl-NL" dirty="0" err="1"/>
              <a:t>to</a:t>
            </a:r>
            <a:r>
              <a:rPr lang="nl-NL" dirty="0"/>
              <a:t> "</a:t>
            </a:r>
            <a:r>
              <a:rPr lang="nl-NL" dirty="0" err="1"/>
              <a:t>Generalized</a:t>
            </a:r>
            <a:endParaRPr lang="nl-NL" dirty="0"/>
          </a:p>
          <a:p>
            <a:r>
              <a:rPr lang="nl-NL" dirty="0" err="1"/>
              <a:t>Alpha</a:t>
            </a:r>
            <a:r>
              <a:rPr lang="nl-NL" dirty="0"/>
              <a:t>".</a:t>
            </a:r>
          </a:p>
          <a:p>
            <a:r>
              <a:rPr lang="nl-NL" dirty="0"/>
              <a:t> </a:t>
            </a:r>
          </a:p>
          <a:p>
            <a:r>
              <a:rPr lang="nl-NL" dirty="0"/>
              <a:t>You have </a:t>
            </a:r>
            <a:r>
              <a:rPr lang="nl-NL" dirty="0" err="1"/>
              <a:t>already</a:t>
            </a:r>
            <a:r>
              <a:rPr lang="nl-NL" dirty="0"/>
              <a:t> </a:t>
            </a:r>
            <a:r>
              <a:rPr lang="nl-NL" dirty="0" err="1"/>
              <a:t>mentioned</a:t>
            </a:r>
            <a:r>
              <a:rPr lang="nl-NL" dirty="0"/>
              <a:t> </a:t>
            </a:r>
            <a:r>
              <a:rPr lang="nl-NL" dirty="0" err="1"/>
              <a:t>that</a:t>
            </a:r>
            <a:r>
              <a:rPr lang="nl-NL" dirty="0"/>
              <a:t> </a:t>
            </a:r>
            <a:r>
              <a:rPr lang="nl-NL" dirty="0" err="1"/>
              <a:t>you</a:t>
            </a:r>
            <a:r>
              <a:rPr lang="nl-NL" dirty="0"/>
              <a:t> are </a:t>
            </a:r>
            <a:r>
              <a:rPr lang="nl-NL" dirty="0" err="1"/>
              <a:t>aware</a:t>
            </a:r>
            <a:r>
              <a:rPr lang="nl-NL" dirty="0"/>
              <a:t> of the </a:t>
            </a:r>
            <a:r>
              <a:rPr lang="nl-NL" dirty="0" err="1"/>
              <a:t>refinement</a:t>
            </a:r>
            <a:r>
              <a:rPr lang="nl-NL" dirty="0"/>
              <a:t> issues: the </a:t>
            </a:r>
            <a:r>
              <a:rPr lang="nl-NL" dirty="0" err="1"/>
              <a:t>gradients</a:t>
            </a:r>
            <a:r>
              <a:rPr lang="nl-NL" dirty="0"/>
              <a:t> over the element </a:t>
            </a:r>
            <a:r>
              <a:rPr lang="nl-NL" dirty="0" err="1"/>
              <a:t>boundaries</a:t>
            </a:r>
            <a:r>
              <a:rPr lang="nl-NL" dirty="0"/>
              <a:t> as the solution </a:t>
            </a:r>
            <a:r>
              <a:rPr lang="nl-NL" dirty="0" err="1"/>
              <a:t>progresses</a:t>
            </a:r>
            <a:r>
              <a:rPr lang="nl-NL" dirty="0"/>
              <a:t> are </a:t>
            </a:r>
            <a:r>
              <a:rPr lang="nl-NL" dirty="0" err="1"/>
              <a:t>quite</a:t>
            </a:r>
            <a:r>
              <a:rPr lang="nl-NL" dirty="0"/>
              <a:t> </a:t>
            </a:r>
            <a:r>
              <a:rPr lang="nl-NL" dirty="0" err="1"/>
              <a:t>steep</a:t>
            </a:r>
            <a:r>
              <a:rPr lang="nl-NL" dirty="0"/>
              <a:t>. I have </a:t>
            </a:r>
            <a:r>
              <a:rPr lang="nl-NL" dirty="0" err="1"/>
              <a:t>experimented</a:t>
            </a:r>
            <a:r>
              <a:rPr lang="nl-NL" dirty="0"/>
              <a:t> </a:t>
            </a:r>
            <a:r>
              <a:rPr lang="nl-NL" dirty="0" err="1"/>
              <a:t>with</a:t>
            </a:r>
            <a:r>
              <a:rPr lang="nl-NL" dirty="0"/>
              <a:t> a brute force approach </a:t>
            </a:r>
            <a:r>
              <a:rPr lang="nl-NL" dirty="0" err="1"/>
              <a:t>and</a:t>
            </a:r>
            <a:r>
              <a:rPr lang="nl-NL" dirty="0"/>
              <a:t> </a:t>
            </a:r>
            <a:r>
              <a:rPr lang="nl-NL" dirty="0" err="1"/>
              <a:t>disabled</a:t>
            </a:r>
            <a:r>
              <a:rPr lang="nl-NL" dirty="0"/>
              <a:t> the </a:t>
            </a:r>
            <a:r>
              <a:rPr lang="nl-NL" dirty="0" err="1"/>
              <a:t>adaptive</a:t>
            </a:r>
            <a:r>
              <a:rPr lang="nl-NL" dirty="0"/>
              <a:t> </a:t>
            </a:r>
            <a:r>
              <a:rPr lang="nl-NL" dirty="0" err="1"/>
              <a:t>meshing</a:t>
            </a:r>
            <a:r>
              <a:rPr lang="nl-NL" dirty="0"/>
              <a:t> </a:t>
            </a:r>
            <a:r>
              <a:rPr lang="nl-NL" dirty="0" err="1"/>
              <a:t>and</a:t>
            </a:r>
            <a:r>
              <a:rPr lang="nl-NL" dirty="0"/>
              <a:t> </a:t>
            </a:r>
            <a:r>
              <a:rPr lang="nl-NL" dirty="0" err="1"/>
              <a:t>simply</a:t>
            </a:r>
            <a:r>
              <a:rPr lang="nl-NL" dirty="0"/>
              <a:t> put in 100 </a:t>
            </a:r>
            <a:r>
              <a:rPr lang="nl-NL" dirty="0" err="1"/>
              <a:t>elements</a:t>
            </a:r>
            <a:r>
              <a:rPr lang="nl-NL" dirty="0"/>
              <a:t>, the analysis </a:t>
            </a:r>
            <a:r>
              <a:rPr lang="nl-NL" dirty="0" err="1"/>
              <a:t>behaves</a:t>
            </a:r>
            <a:r>
              <a:rPr lang="nl-NL" dirty="0"/>
              <a:t> </a:t>
            </a:r>
            <a:r>
              <a:rPr lang="nl-NL" dirty="0" err="1"/>
              <a:t>very</a:t>
            </a:r>
            <a:r>
              <a:rPr lang="nl-NL" dirty="0"/>
              <a:t> </a:t>
            </a:r>
            <a:r>
              <a:rPr lang="nl-NL" dirty="0" err="1"/>
              <a:t>gentle</a:t>
            </a:r>
            <a:r>
              <a:rPr lang="nl-NL" dirty="0"/>
              <a:t> </a:t>
            </a:r>
            <a:r>
              <a:rPr lang="nl-NL" dirty="0" err="1"/>
              <a:t>and</a:t>
            </a:r>
            <a:r>
              <a:rPr lang="nl-NL" dirty="0"/>
              <a:t> </a:t>
            </a:r>
            <a:r>
              <a:rPr lang="nl-NL" dirty="0" err="1"/>
              <a:t>smooth</a:t>
            </a:r>
            <a:r>
              <a:rPr lang="nl-NL" dirty="0"/>
              <a:t>. In </a:t>
            </a:r>
            <a:r>
              <a:rPr lang="nl-NL" dirty="0" err="1"/>
              <a:t>fact</a:t>
            </a:r>
            <a:r>
              <a:rPr lang="nl-NL" dirty="0"/>
              <a:t>, </a:t>
            </a:r>
            <a:r>
              <a:rPr lang="nl-NL" dirty="0" err="1"/>
              <a:t>it</a:t>
            </a:r>
            <a:r>
              <a:rPr lang="nl-NL" dirty="0"/>
              <a:t> </a:t>
            </a:r>
            <a:r>
              <a:rPr lang="nl-NL" dirty="0" err="1"/>
              <a:t>seems</a:t>
            </a:r>
            <a:r>
              <a:rPr lang="nl-NL" dirty="0"/>
              <a:t> </a:t>
            </a:r>
            <a:r>
              <a:rPr lang="nl-NL" dirty="0" err="1"/>
              <a:t>almost</a:t>
            </a:r>
            <a:r>
              <a:rPr lang="nl-NL" dirty="0"/>
              <a:t> </a:t>
            </a:r>
            <a:r>
              <a:rPr lang="nl-NL" dirty="0" err="1"/>
              <a:t>to</a:t>
            </a:r>
            <a:r>
              <a:rPr lang="nl-NL" dirty="0"/>
              <a:t> run </a:t>
            </a:r>
            <a:r>
              <a:rPr lang="nl-NL" dirty="0" err="1"/>
              <a:t>faster</a:t>
            </a:r>
            <a:r>
              <a:rPr lang="nl-NL" dirty="0"/>
              <a:t> </a:t>
            </a:r>
            <a:r>
              <a:rPr lang="nl-NL" dirty="0" err="1"/>
              <a:t>because</a:t>
            </a:r>
            <a:r>
              <a:rPr lang="nl-NL" dirty="0"/>
              <a:t> </a:t>
            </a:r>
            <a:r>
              <a:rPr lang="nl-NL" dirty="0" err="1"/>
              <a:t>it</a:t>
            </a:r>
            <a:r>
              <a:rPr lang="nl-NL" dirty="0"/>
              <a:t> does </a:t>
            </a:r>
            <a:r>
              <a:rPr lang="nl-NL" dirty="0" err="1"/>
              <a:t>not</a:t>
            </a:r>
            <a:r>
              <a:rPr lang="nl-NL" dirty="0"/>
              <a:t> have </a:t>
            </a:r>
            <a:r>
              <a:rPr lang="nl-NL" dirty="0" err="1"/>
              <a:t>to</a:t>
            </a:r>
            <a:r>
              <a:rPr lang="nl-NL" dirty="0"/>
              <a:t> go back </a:t>
            </a:r>
            <a:r>
              <a:rPr lang="nl-NL" dirty="0" err="1"/>
              <a:t>and</a:t>
            </a:r>
            <a:r>
              <a:rPr lang="nl-NL" dirty="0"/>
              <a:t> </a:t>
            </a:r>
            <a:r>
              <a:rPr lang="nl-NL" dirty="0" err="1"/>
              <a:t>forth</a:t>
            </a:r>
            <a:r>
              <a:rPr lang="nl-NL" dirty="0"/>
              <a:t> </a:t>
            </a:r>
            <a:r>
              <a:rPr lang="nl-NL" dirty="0" err="1"/>
              <a:t>so</a:t>
            </a:r>
            <a:r>
              <a:rPr lang="nl-NL" dirty="0"/>
              <a:t> </a:t>
            </a:r>
            <a:r>
              <a:rPr lang="nl-NL" dirty="0" err="1"/>
              <a:t>much</a:t>
            </a:r>
            <a:r>
              <a:rPr lang="nl-NL" dirty="0"/>
              <a:t>. The </a:t>
            </a:r>
            <a:r>
              <a:rPr lang="nl-NL" dirty="0" err="1"/>
              <a:t>solutions</a:t>
            </a:r>
            <a:r>
              <a:rPr lang="nl-NL" dirty="0"/>
              <a:t> at </a:t>
            </a:r>
            <a:r>
              <a:rPr lang="nl-NL" dirty="0" err="1"/>
              <a:t>each</a:t>
            </a:r>
            <a:r>
              <a:rPr lang="nl-NL" dirty="0"/>
              <a:t> step are </a:t>
            </a:r>
            <a:r>
              <a:rPr lang="nl-NL" dirty="0" err="1"/>
              <a:t>very</a:t>
            </a:r>
            <a:r>
              <a:rPr lang="nl-NL" dirty="0"/>
              <a:t> </a:t>
            </a:r>
            <a:r>
              <a:rPr lang="nl-NL" dirty="0" err="1"/>
              <a:t>smooth</a:t>
            </a:r>
            <a:r>
              <a:rPr lang="nl-NL" dirty="0"/>
              <a:t> </a:t>
            </a:r>
            <a:r>
              <a:rPr lang="nl-NL" dirty="0" err="1"/>
              <a:t>too</a:t>
            </a:r>
            <a:r>
              <a:rPr lang="nl-NL" dirty="0"/>
              <a:t>. I </a:t>
            </a:r>
            <a:r>
              <a:rPr lang="nl-NL" dirty="0" err="1"/>
              <a:t>know</a:t>
            </a:r>
            <a:r>
              <a:rPr lang="nl-NL" dirty="0"/>
              <a:t> </a:t>
            </a:r>
            <a:r>
              <a:rPr lang="nl-NL" dirty="0" err="1"/>
              <a:t>that</a:t>
            </a:r>
            <a:r>
              <a:rPr lang="nl-NL" dirty="0"/>
              <a:t> </a:t>
            </a:r>
            <a:r>
              <a:rPr lang="nl-NL" dirty="0" err="1"/>
              <a:t>you</a:t>
            </a:r>
            <a:r>
              <a:rPr lang="nl-NL" dirty="0"/>
              <a:t> do </a:t>
            </a:r>
            <a:r>
              <a:rPr lang="nl-NL" dirty="0" err="1"/>
              <a:t>not</a:t>
            </a:r>
            <a:r>
              <a:rPr lang="nl-NL" dirty="0"/>
              <a:t> </a:t>
            </a:r>
            <a:r>
              <a:rPr lang="nl-NL" dirty="0" err="1"/>
              <a:t>favour</a:t>
            </a:r>
            <a:r>
              <a:rPr lang="nl-NL" dirty="0"/>
              <a:t> </a:t>
            </a:r>
            <a:r>
              <a:rPr lang="nl-NL" dirty="0" err="1"/>
              <a:t>this</a:t>
            </a:r>
            <a:r>
              <a:rPr lang="nl-NL" dirty="0"/>
              <a:t> approach </a:t>
            </a:r>
            <a:r>
              <a:rPr lang="nl-NL" dirty="0" err="1"/>
              <a:t>and</a:t>
            </a:r>
            <a:r>
              <a:rPr lang="nl-NL" dirty="0"/>
              <a:t> on paper the </a:t>
            </a:r>
            <a:r>
              <a:rPr lang="nl-NL" dirty="0" err="1"/>
              <a:t>adaptive</a:t>
            </a:r>
            <a:r>
              <a:rPr lang="nl-NL" dirty="0"/>
              <a:t> </a:t>
            </a:r>
            <a:r>
              <a:rPr lang="nl-NL" dirty="0" err="1"/>
              <a:t>method</a:t>
            </a:r>
            <a:r>
              <a:rPr lang="nl-NL" dirty="0"/>
              <a:t> is </a:t>
            </a:r>
            <a:r>
              <a:rPr lang="nl-NL" dirty="0" err="1"/>
              <a:t>very</a:t>
            </a:r>
            <a:r>
              <a:rPr lang="nl-NL" dirty="0"/>
              <a:t> elegant but I </a:t>
            </a:r>
            <a:r>
              <a:rPr lang="nl-NL" dirty="0" err="1"/>
              <a:t>suggest</a:t>
            </a:r>
            <a:r>
              <a:rPr lang="nl-NL" dirty="0"/>
              <a:t> </a:t>
            </a:r>
            <a:r>
              <a:rPr lang="nl-NL" dirty="0" err="1"/>
              <a:t>using</a:t>
            </a:r>
            <a:r>
              <a:rPr lang="nl-NL" dirty="0"/>
              <a:t> more </a:t>
            </a:r>
            <a:r>
              <a:rPr lang="nl-NL" dirty="0" err="1"/>
              <a:t>elements</a:t>
            </a:r>
            <a:r>
              <a:rPr lang="nl-NL" dirty="0"/>
              <a:t>.</a:t>
            </a:r>
          </a:p>
          <a:p>
            <a:r>
              <a:rPr lang="nl-NL" dirty="0"/>
              <a:t> </a:t>
            </a:r>
          </a:p>
          <a:p>
            <a:r>
              <a:rPr lang="nl-NL" dirty="0"/>
              <a:t>Best </a:t>
            </a:r>
            <a:r>
              <a:rPr lang="nl-NL" dirty="0" err="1"/>
              <a:t>regards</a:t>
            </a:r>
            <a:r>
              <a:rPr lang="nl-NL" dirty="0"/>
              <a:t>,</a:t>
            </a:r>
          </a:p>
          <a:p>
            <a:r>
              <a:rPr lang="nl-NL" dirty="0"/>
              <a:t> </a:t>
            </a:r>
          </a:p>
          <a:p>
            <a:r>
              <a:rPr lang="nl-NL" dirty="0"/>
              <a:t>Gerard Hegemans</a:t>
            </a:r>
          </a:p>
          <a:p>
            <a:endParaRPr lang="nl-NL" dirty="0"/>
          </a:p>
        </p:txBody>
      </p:sp>
    </p:spTree>
    <p:extLst>
      <p:ext uri="{BB962C8B-B14F-4D97-AF65-F5344CB8AC3E}">
        <p14:creationId xmlns:p14="http://schemas.microsoft.com/office/powerpoint/2010/main" val="2522071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95936" y="493148"/>
            <a:ext cx="4860061" cy="3416320"/>
          </a:xfrm>
          <a:prstGeom prst="rect">
            <a:avLst/>
          </a:prstGeom>
          <a:noFill/>
        </p:spPr>
        <p:txBody>
          <a:bodyPr wrap="square" rtlCol="0">
            <a:spAutoFit/>
          </a:bodyPr>
          <a:lstStyle/>
          <a:p>
            <a:r>
              <a:rPr lang="en-GB" dirty="0" smtClean="0">
                <a:sym typeface="Wingdings" pitchFamily="2" charset="2"/>
              </a:rPr>
              <a:t>In Step 1 time dependent  click extension </a:t>
            </a:r>
          </a:p>
          <a:p>
            <a:r>
              <a:rPr lang="en-GB" dirty="0" smtClean="0">
                <a:sym typeface="Wingdings" pitchFamily="2" charset="2"/>
              </a:rPr>
              <a:t>Activate: Adaptive mesh refinement</a:t>
            </a:r>
          </a:p>
          <a:p>
            <a:r>
              <a:rPr lang="en-GB" dirty="0" smtClean="0">
                <a:sym typeface="Wingdings" pitchFamily="2" charset="2"/>
              </a:rPr>
              <a:t>Change to User-controlled mesh in the mesh-settings</a:t>
            </a:r>
          </a:p>
          <a:p>
            <a:r>
              <a:rPr lang="en-GB" dirty="0" smtClean="0">
                <a:sym typeface="Wingdings" pitchFamily="2" charset="2"/>
              </a:rPr>
              <a:t>Right </a:t>
            </a:r>
            <a:r>
              <a:rPr lang="en-GB" dirty="0">
                <a:sym typeface="Wingdings" pitchFamily="2" charset="2"/>
              </a:rPr>
              <a:t>click study  = compute </a:t>
            </a:r>
            <a:r>
              <a:rPr lang="en-GB" dirty="0" smtClean="0">
                <a:sym typeface="Wingdings" pitchFamily="2" charset="2"/>
              </a:rPr>
              <a:t></a:t>
            </a:r>
          </a:p>
          <a:p>
            <a:r>
              <a:rPr lang="en-GB" dirty="0" smtClean="0">
                <a:sym typeface="Wingdings" pitchFamily="2" charset="2"/>
              </a:rPr>
              <a:t>Same problem but now we can inspect the meshes</a:t>
            </a:r>
            <a:endParaRPr lang="en-GB" dirty="0">
              <a:sym typeface="Wingdings" pitchFamily="2" charset="2"/>
            </a:endParaRP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229600" cy="1143000"/>
          </a:xfrm>
        </p:spPr>
        <p:txBody>
          <a:bodyPr>
            <a:normAutofit fontScale="90000"/>
          </a:bodyPr>
          <a:lstStyle/>
          <a:p>
            <a:pPr algn="l"/>
            <a:r>
              <a:rPr lang="en-GB" dirty="0" smtClean="0"/>
              <a:t>Adaptive mesh </a:t>
            </a:r>
            <a:br>
              <a:rPr lang="en-GB" dirty="0" smtClean="0"/>
            </a:br>
            <a:r>
              <a:rPr lang="en-GB" dirty="0" smtClean="0"/>
              <a:t>refinement</a:t>
            </a:r>
            <a:endParaRPr lang="nl-NL"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636911"/>
            <a:ext cx="4032448" cy="389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1990725"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212976"/>
            <a:ext cx="3091954"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3015134"/>
            <a:ext cx="2232248" cy="369332"/>
          </a:xfrm>
          <a:prstGeom prst="rect">
            <a:avLst/>
          </a:prstGeom>
          <a:noFill/>
        </p:spPr>
        <p:txBody>
          <a:bodyPr wrap="square" rtlCol="0">
            <a:spAutoFit/>
          </a:bodyPr>
          <a:lstStyle/>
          <a:p>
            <a:r>
              <a:rPr lang="en-GB" dirty="0" smtClean="0"/>
              <a:t>Initial mesh</a:t>
            </a:r>
            <a:endParaRPr lang="nl-NL" dirty="0"/>
          </a:p>
        </p:txBody>
      </p:sp>
      <p:sp>
        <p:nvSpPr>
          <p:cNvPr id="10" name="TextBox 9"/>
          <p:cNvSpPr txBox="1"/>
          <p:nvPr/>
        </p:nvSpPr>
        <p:spPr>
          <a:xfrm>
            <a:off x="467544" y="4005064"/>
            <a:ext cx="2232248" cy="369332"/>
          </a:xfrm>
          <a:prstGeom prst="rect">
            <a:avLst/>
          </a:prstGeom>
          <a:noFill/>
        </p:spPr>
        <p:txBody>
          <a:bodyPr wrap="square" rtlCol="0">
            <a:spAutoFit/>
          </a:bodyPr>
          <a:lstStyle/>
          <a:p>
            <a:r>
              <a:rPr lang="en-GB" dirty="0" smtClean="0"/>
              <a:t>Sixth mesh</a:t>
            </a:r>
            <a:endParaRPr lang="nl-NL"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3" y="4586087"/>
            <a:ext cx="319469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360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95936" y="493148"/>
            <a:ext cx="4860061" cy="3416320"/>
          </a:xfrm>
          <a:prstGeom prst="rect">
            <a:avLst/>
          </a:prstGeom>
          <a:noFill/>
        </p:spPr>
        <p:txBody>
          <a:bodyPr wrap="square" rtlCol="0">
            <a:spAutoFit/>
          </a:bodyPr>
          <a:lstStyle/>
          <a:p>
            <a:r>
              <a:rPr lang="en-GB" dirty="0" smtClean="0">
                <a:sym typeface="Wingdings" pitchFamily="2" charset="2"/>
              </a:rPr>
              <a:t>click Adaptive mesh refinement </a:t>
            </a:r>
          </a:p>
          <a:p>
            <a:r>
              <a:rPr lang="en-GB" dirty="0" smtClean="0">
                <a:sym typeface="Wingdings" pitchFamily="2" charset="2"/>
              </a:rPr>
              <a:t>choose: Element growth rate : 17</a:t>
            </a:r>
          </a:p>
          <a:p>
            <a:r>
              <a:rPr lang="en-GB" dirty="0" smtClean="0">
                <a:sym typeface="Wingdings" pitchFamily="2" charset="2"/>
              </a:rPr>
              <a:t>Maximum element refinements: 5</a:t>
            </a:r>
          </a:p>
          <a:p>
            <a:r>
              <a:rPr lang="en-GB" dirty="0" smtClean="0">
                <a:sym typeface="Wingdings" pitchFamily="2" charset="2"/>
              </a:rPr>
              <a:t>Increase </a:t>
            </a:r>
            <a:r>
              <a:rPr lang="en-GB" dirty="0" err="1">
                <a:sym typeface="Wingdings" pitchFamily="2" charset="2"/>
              </a:rPr>
              <a:t>P</a:t>
            </a:r>
            <a:r>
              <a:rPr lang="en-GB" dirty="0" err="1" smtClean="0">
                <a:sym typeface="Wingdings" pitchFamily="2" charset="2"/>
              </a:rPr>
              <a:t>eclet</a:t>
            </a:r>
            <a:r>
              <a:rPr lang="en-GB" dirty="0" smtClean="0">
                <a:sym typeface="Wingdings" pitchFamily="2" charset="2"/>
              </a:rPr>
              <a:t> number in Global definitions  parameters to 500</a:t>
            </a:r>
          </a:p>
          <a:p>
            <a:r>
              <a:rPr lang="en-GB" dirty="0" smtClean="0">
                <a:sym typeface="Wingdings" pitchFamily="2" charset="2"/>
              </a:rPr>
              <a:t>Right </a:t>
            </a:r>
            <a:r>
              <a:rPr lang="en-GB" dirty="0">
                <a:sym typeface="Wingdings" pitchFamily="2" charset="2"/>
              </a:rPr>
              <a:t>click study  = compute </a:t>
            </a:r>
            <a:r>
              <a:rPr lang="en-GB" dirty="0" smtClean="0">
                <a:sym typeface="Wingdings" pitchFamily="2" charset="2"/>
              </a:rPr>
              <a:t></a:t>
            </a:r>
          </a:p>
          <a:p>
            <a:r>
              <a:rPr lang="en-GB" dirty="0" smtClean="0">
                <a:sym typeface="Wingdings" pitchFamily="2" charset="2"/>
              </a:rPr>
              <a:t>Problem with repeated error test failures resolved</a:t>
            </a:r>
          </a:p>
          <a:p>
            <a:endParaRPr lang="en-GB" dirty="0" smtClean="0">
              <a:sym typeface="Wingdings" pitchFamily="2" charset="2"/>
            </a:endParaRP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3263156" cy="1143000"/>
          </a:xfrm>
        </p:spPr>
        <p:txBody>
          <a:bodyPr>
            <a:normAutofit fontScale="90000"/>
          </a:bodyPr>
          <a:lstStyle/>
          <a:p>
            <a:pPr algn="l"/>
            <a:r>
              <a:rPr lang="en-GB" dirty="0" smtClean="0"/>
              <a:t>Adaptive mesh </a:t>
            </a:r>
            <a:br>
              <a:rPr lang="en-GB" dirty="0" smtClean="0"/>
            </a:br>
            <a:r>
              <a:rPr lang="en-GB" dirty="0" smtClean="0"/>
              <a:t>refinement</a:t>
            </a:r>
            <a:endParaRPr lang="nl-NL"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1" y="1196752"/>
            <a:ext cx="3519487"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636912"/>
            <a:ext cx="3695167" cy="354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6021288"/>
            <a:ext cx="336887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1834" y="5653056"/>
            <a:ext cx="3388078" cy="369332"/>
          </a:xfrm>
          <a:prstGeom prst="rect">
            <a:avLst/>
          </a:prstGeom>
          <a:noFill/>
        </p:spPr>
        <p:txBody>
          <a:bodyPr wrap="square" rtlCol="0">
            <a:spAutoFit/>
          </a:bodyPr>
          <a:lstStyle/>
          <a:p>
            <a:r>
              <a:rPr lang="en-GB" dirty="0" smtClean="0"/>
              <a:t>Sixth mesh, much finer</a:t>
            </a:r>
            <a:endParaRPr lang="nl-NL" dirty="0"/>
          </a:p>
        </p:txBody>
      </p:sp>
    </p:spTree>
    <p:extLst>
      <p:ext uri="{BB962C8B-B14F-4D97-AF65-F5344CB8AC3E}">
        <p14:creationId xmlns:p14="http://schemas.microsoft.com/office/powerpoint/2010/main" val="2047663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7943" y="1268760"/>
            <a:ext cx="4860061" cy="2585323"/>
          </a:xfrm>
          <a:prstGeom prst="rect">
            <a:avLst/>
          </a:prstGeom>
          <a:noFill/>
        </p:spPr>
        <p:txBody>
          <a:bodyPr wrap="square" rtlCol="0">
            <a:spAutoFit/>
          </a:bodyPr>
          <a:lstStyle/>
          <a:p>
            <a:r>
              <a:rPr lang="en-GB" dirty="0" smtClean="0">
                <a:sym typeface="Wingdings" pitchFamily="2" charset="2"/>
              </a:rPr>
              <a:t>click study  solver configurations  solver  fully coupled</a:t>
            </a:r>
          </a:p>
          <a:p>
            <a:r>
              <a:rPr lang="en-GB" dirty="0" smtClean="0">
                <a:sym typeface="Wingdings" pitchFamily="2" charset="2"/>
              </a:rPr>
              <a:t>choose: initial damping factor</a:t>
            </a:r>
          </a:p>
          <a:p>
            <a:r>
              <a:rPr lang="en-GB" dirty="0" smtClean="0">
                <a:sym typeface="Wingdings" pitchFamily="2" charset="2"/>
              </a:rPr>
              <a:t>Increase maximum number of iterations (20)</a:t>
            </a:r>
          </a:p>
          <a:p>
            <a:r>
              <a:rPr lang="en-GB" dirty="0" smtClean="0">
                <a:sym typeface="Wingdings" pitchFamily="2" charset="2"/>
              </a:rPr>
              <a:t>It may be necessary to choose file the </a:t>
            </a:r>
            <a:r>
              <a:rPr lang="en-GB" dirty="0" err="1" smtClean="0">
                <a:sym typeface="Wingdings" pitchFamily="2" charset="2"/>
              </a:rPr>
              <a:t>histrory</a:t>
            </a:r>
            <a:r>
              <a:rPr lang="en-GB" dirty="0" smtClean="0">
                <a:sym typeface="Wingdings" pitchFamily="2" charset="2"/>
              </a:rPr>
              <a:t> </a:t>
            </a:r>
          </a:p>
          <a:p>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447732" cy="1143000"/>
          </a:xfrm>
        </p:spPr>
        <p:txBody>
          <a:bodyPr>
            <a:normAutofit fontScale="90000"/>
          </a:bodyPr>
          <a:lstStyle/>
          <a:p>
            <a:pPr algn="l"/>
            <a:r>
              <a:rPr lang="en-GB" sz="3100" dirty="0" smtClean="0"/>
              <a:t>The problem encountered with the first adaptive mesh refinement ( Base case 2) can be solved as follows:</a:t>
            </a:r>
            <a:r>
              <a:rPr lang="en-GB" dirty="0" smtClean="0"/>
              <a:t> </a:t>
            </a:r>
            <a:endParaRPr lang="nl-NL" dirty="0"/>
          </a:p>
        </p:txBody>
      </p:sp>
      <p:sp>
        <p:nvSpPr>
          <p:cNvPr id="14" name="TextBox 13"/>
          <p:cNvSpPr txBox="1"/>
          <p:nvPr/>
        </p:nvSpPr>
        <p:spPr>
          <a:xfrm>
            <a:off x="405301" y="4797152"/>
            <a:ext cx="3388078" cy="1754326"/>
          </a:xfrm>
          <a:prstGeom prst="rect">
            <a:avLst/>
          </a:prstGeom>
          <a:noFill/>
        </p:spPr>
        <p:txBody>
          <a:bodyPr wrap="square" rtlCol="0">
            <a:spAutoFit/>
          </a:bodyPr>
          <a:lstStyle/>
          <a:p>
            <a:r>
              <a:rPr lang="en-GB" dirty="0" smtClean="0"/>
              <a:t>Seventh mesh, much finer:</a:t>
            </a:r>
          </a:p>
          <a:p>
            <a:r>
              <a:rPr lang="en-GB" dirty="0" smtClean="0"/>
              <a:t>To view the mesh you need to choose the user controlled mesh;</a:t>
            </a:r>
          </a:p>
          <a:p>
            <a:r>
              <a:rPr lang="en-GB" dirty="0" smtClean="0"/>
              <a:t>It does not change the mesh distribution</a:t>
            </a:r>
          </a:p>
          <a:p>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49" y="1207366"/>
            <a:ext cx="3074648" cy="365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032560"/>
            <a:ext cx="2520280" cy="327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391834" y="6210790"/>
            <a:ext cx="3459981" cy="287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121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7943" y="1268760"/>
            <a:ext cx="4860061" cy="1477328"/>
          </a:xfrm>
          <a:prstGeom prst="rect">
            <a:avLst/>
          </a:prstGeom>
          <a:noFill/>
        </p:spPr>
        <p:txBody>
          <a:bodyPr wrap="square" rtlCol="0">
            <a:spAutoFit/>
          </a:bodyPr>
          <a:lstStyle/>
          <a:p>
            <a:r>
              <a:rPr lang="en-GB" dirty="0" smtClean="0">
                <a:sym typeface="Wingdings" pitchFamily="2" charset="2"/>
              </a:rPr>
              <a:t>Right click time dependent solver   iterative conjugate gradients</a:t>
            </a: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447732" cy="1143000"/>
          </a:xfrm>
        </p:spPr>
        <p:txBody>
          <a:bodyPr>
            <a:normAutofit/>
          </a:bodyPr>
          <a:lstStyle/>
          <a:p>
            <a:pPr algn="l"/>
            <a:r>
              <a:rPr lang="en-GB" sz="3100" dirty="0" smtClean="0"/>
              <a:t>Use iterative solver ( Base case 1)</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10496"/>
            <a:ext cx="2376264" cy="291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9" y="4221088"/>
            <a:ext cx="5037957" cy="232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223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7943" y="1268760"/>
            <a:ext cx="4860061" cy="1477328"/>
          </a:xfrm>
          <a:prstGeom prst="rect">
            <a:avLst/>
          </a:prstGeom>
          <a:noFill/>
        </p:spPr>
        <p:txBody>
          <a:bodyPr wrap="square" rtlCol="0">
            <a:spAutoFit/>
          </a:bodyPr>
          <a:lstStyle/>
          <a:p>
            <a:r>
              <a:rPr lang="en-GB" dirty="0">
                <a:sym typeface="Wingdings" pitchFamily="2" charset="2"/>
              </a:rPr>
              <a:t>C</a:t>
            </a:r>
            <a:r>
              <a:rPr lang="en-GB" dirty="0" smtClean="0">
                <a:sym typeface="Wingdings" pitchFamily="2" charset="2"/>
              </a:rPr>
              <a:t>lick time dependent solver   time </a:t>
            </a:r>
            <a:r>
              <a:rPr lang="en-GB" dirty="0" err="1" smtClean="0">
                <a:sym typeface="Wingdings" pitchFamily="2" charset="2"/>
              </a:rPr>
              <a:t>steppingmethod</a:t>
            </a:r>
            <a:r>
              <a:rPr lang="en-GB" dirty="0" smtClean="0">
                <a:sym typeface="Wingdings" pitchFamily="2" charset="2"/>
              </a:rPr>
              <a:t>: generalized alpha</a:t>
            </a: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447732" cy="1143000"/>
          </a:xfrm>
        </p:spPr>
        <p:txBody>
          <a:bodyPr>
            <a:normAutofit/>
          </a:bodyPr>
          <a:lstStyle/>
          <a:p>
            <a:pPr algn="l"/>
            <a:r>
              <a:rPr lang="en-GB" sz="3100" dirty="0" smtClean="0"/>
              <a:t>Use other time stepping method ( Base case 1)</a:t>
            </a:r>
            <a:endParaRPr lang="nl-NL"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48" y="1268760"/>
            <a:ext cx="2533699" cy="194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0819" y="2132856"/>
            <a:ext cx="2692240" cy="258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81" y="4797152"/>
            <a:ext cx="78692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55776" y="6381328"/>
            <a:ext cx="478047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548" y="5709718"/>
            <a:ext cx="84201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467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37697" y="1052736"/>
            <a:ext cx="4139980" cy="3693319"/>
          </a:xfrm>
          <a:prstGeom prst="rect">
            <a:avLst/>
          </a:prstGeom>
          <a:noFill/>
        </p:spPr>
        <p:txBody>
          <a:bodyPr wrap="square" rtlCol="0">
            <a:spAutoFit/>
          </a:bodyPr>
          <a:lstStyle/>
          <a:p>
            <a:r>
              <a:rPr lang="en-GB" dirty="0" smtClean="0">
                <a:sym typeface="Wingdings" pitchFamily="2" charset="2"/>
              </a:rPr>
              <a:t>Click show button       activate discretization  click  </a:t>
            </a:r>
            <a:r>
              <a:rPr lang="en-GB" dirty="0" err="1" smtClean="0">
                <a:sym typeface="Wingdings" pitchFamily="2" charset="2"/>
              </a:rPr>
              <a:t>int</a:t>
            </a:r>
            <a:r>
              <a:rPr lang="en-GB" dirty="0" smtClean="0">
                <a:sym typeface="Wingdings" pitchFamily="2" charset="2"/>
              </a:rPr>
              <a:t>_  du PDE(w)</a:t>
            </a:r>
          </a:p>
          <a:p>
            <a:r>
              <a:rPr lang="en-GB" dirty="0" smtClean="0">
                <a:sym typeface="Wingdings" pitchFamily="2" charset="2"/>
              </a:rPr>
              <a:t>Now the option discretization appears  open menu  choose shape function type, e.g. </a:t>
            </a:r>
            <a:r>
              <a:rPr lang="en-GB" dirty="0" err="1" smtClean="0">
                <a:sym typeface="Wingdings" pitchFamily="2" charset="2"/>
              </a:rPr>
              <a:t>Lagrangian</a:t>
            </a:r>
            <a:r>
              <a:rPr lang="en-GB" dirty="0" smtClean="0">
                <a:sym typeface="Wingdings" pitchFamily="2" charset="2"/>
              </a:rPr>
              <a:t> and choose order, e.g.  </a:t>
            </a:r>
            <a:r>
              <a:rPr lang="en-GB" dirty="0" err="1">
                <a:sym typeface="Wingdings" pitchFamily="2" charset="2"/>
              </a:rPr>
              <a:t>q</a:t>
            </a:r>
            <a:r>
              <a:rPr lang="en-GB" dirty="0" err="1" smtClean="0">
                <a:sym typeface="Wingdings" pitchFamily="2" charset="2"/>
              </a:rPr>
              <a:t>uintic</a:t>
            </a:r>
            <a:r>
              <a:rPr lang="en-GB" dirty="0" smtClean="0">
                <a:sym typeface="Wingdings" pitchFamily="2" charset="2"/>
              </a:rPr>
              <a:t> (5)</a:t>
            </a:r>
          </a:p>
          <a:p>
            <a:r>
              <a:rPr lang="en-GB" dirty="0" smtClean="0">
                <a:sym typeface="Wingdings" pitchFamily="2" charset="2"/>
              </a:rPr>
              <a:t>Solution looks much smoother, but use one of the other options </a:t>
            </a:r>
            <a:r>
              <a:rPr lang="en-GB" smtClean="0">
                <a:sym typeface="Wingdings" pitchFamily="2" charset="2"/>
              </a:rPr>
              <a:t>mentioned before, (e.g</a:t>
            </a:r>
            <a:r>
              <a:rPr lang="en-GB" dirty="0" smtClean="0">
                <a:sym typeface="Wingdings" pitchFamily="2" charset="2"/>
              </a:rPr>
              <a:t>., adaptive mesh refinement before) to </a:t>
            </a:r>
            <a:r>
              <a:rPr lang="en-GB" smtClean="0">
                <a:sym typeface="Wingdings" pitchFamily="2" charset="2"/>
              </a:rPr>
              <a:t>get convergence.</a:t>
            </a:r>
            <a:endParaRPr lang="en-GB" dirty="0" smtClean="0">
              <a:sym typeface="Wingdings" pitchFamily="2" charset="2"/>
            </a:endParaRPr>
          </a:p>
          <a:p>
            <a:r>
              <a:rPr lang="en-GB" dirty="0" smtClean="0">
                <a:sym typeface="Wingdings" pitchFamily="2" charset="2"/>
              </a:rPr>
              <a:t> </a:t>
            </a:r>
          </a:p>
          <a:p>
            <a:endParaRPr lang="en-GB" dirty="0" smtClean="0">
              <a:sym typeface="Wingdings" pitchFamily="2" charset="2"/>
            </a:endParaRPr>
          </a:p>
          <a:p>
            <a:endParaRPr lang="nl-NL" dirty="0"/>
          </a:p>
        </p:txBody>
      </p:sp>
      <p:sp>
        <p:nvSpPr>
          <p:cNvPr id="2" name="Title 1"/>
          <p:cNvSpPr>
            <a:spLocks noGrp="1"/>
          </p:cNvSpPr>
          <p:nvPr>
            <p:ph type="title"/>
          </p:nvPr>
        </p:nvSpPr>
        <p:spPr>
          <a:xfrm>
            <a:off x="300732" y="56243"/>
            <a:ext cx="8447732" cy="1143000"/>
          </a:xfrm>
        </p:spPr>
        <p:txBody>
          <a:bodyPr>
            <a:normAutofit/>
          </a:bodyPr>
          <a:lstStyle/>
          <a:p>
            <a:pPr algn="l"/>
            <a:r>
              <a:rPr lang="en-GB" sz="3100" dirty="0" smtClean="0"/>
              <a:t>Use higher order elements  ( Base case 1)</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3" y="1162346"/>
            <a:ext cx="3300587" cy="228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1187624" y="908720"/>
            <a:ext cx="1008112" cy="720080"/>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017" y="1108214"/>
            <a:ext cx="2095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92" y="3933056"/>
            <a:ext cx="2049463"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3933056"/>
            <a:ext cx="1639887"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4088198"/>
            <a:ext cx="2809628" cy="229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662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Procedure</a:t>
            </a:r>
            <a:endParaRPr lang="en-GB" dirty="0"/>
          </a:p>
        </p:txBody>
      </p:sp>
      <p:sp>
        <p:nvSpPr>
          <p:cNvPr id="3" name="Content Placeholder 2"/>
          <p:cNvSpPr>
            <a:spLocks noGrp="1"/>
          </p:cNvSpPr>
          <p:nvPr>
            <p:ph idx="1"/>
          </p:nvPr>
        </p:nvSpPr>
        <p:spPr/>
        <p:txBody>
          <a:bodyPr>
            <a:normAutofit lnSpcReduction="10000"/>
          </a:bodyPr>
          <a:lstStyle/>
          <a:p>
            <a:r>
              <a:rPr lang="en-GB" dirty="0" smtClean="0"/>
              <a:t>Right click on model 1</a:t>
            </a:r>
          </a:p>
          <a:p>
            <a:r>
              <a:rPr lang="en-GB" dirty="0" smtClean="0"/>
              <a:t>Add physics</a:t>
            </a:r>
          </a:p>
          <a:p>
            <a:r>
              <a:rPr lang="en-GB" dirty="0" smtClean="0"/>
              <a:t>Add new equation and call variable so</a:t>
            </a:r>
          </a:p>
          <a:p>
            <a:r>
              <a:rPr lang="en-GB" dirty="0" smtClean="0"/>
              <a:t>We assume that u = </a:t>
            </a:r>
            <a:r>
              <a:rPr lang="en-GB" dirty="0" err="1" smtClean="0"/>
              <a:t>uo</a:t>
            </a:r>
            <a:r>
              <a:rPr lang="en-GB" dirty="0" smtClean="0"/>
              <a:t> + </a:t>
            </a:r>
            <a:r>
              <a:rPr lang="en-GB" dirty="0" err="1" smtClean="0"/>
              <a:t>ug</a:t>
            </a:r>
            <a:r>
              <a:rPr lang="en-GB" dirty="0" smtClean="0"/>
              <a:t> + </a:t>
            </a:r>
            <a:r>
              <a:rPr lang="en-GB" dirty="0" err="1" smtClean="0"/>
              <a:t>uw</a:t>
            </a:r>
            <a:r>
              <a:rPr lang="en-GB" dirty="0" smtClean="0"/>
              <a:t>=1</a:t>
            </a:r>
          </a:p>
          <a:p>
            <a:r>
              <a:rPr lang="en-GB" sz="2800" dirty="0"/>
              <a:t>Use  test(s)*d(</a:t>
            </a:r>
            <a:r>
              <a:rPr lang="en-GB" sz="2800" dirty="0" err="1"/>
              <a:t>s,t</a:t>
            </a:r>
            <a:r>
              <a:rPr lang="en-GB" sz="2800" dirty="0"/>
              <a:t>)-test(</a:t>
            </a:r>
            <a:r>
              <a:rPr lang="en-GB" sz="2800" dirty="0" err="1"/>
              <a:t>sx</a:t>
            </a:r>
            <a:r>
              <a:rPr lang="en-GB" sz="2800" dirty="0"/>
              <a:t>)*</a:t>
            </a:r>
            <a:r>
              <a:rPr lang="en-GB" sz="2800" dirty="0" err="1"/>
              <a:t>fw</a:t>
            </a:r>
            <a:r>
              <a:rPr lang="en-GB" sz="2800" dirty="0"/>
              <a:t>(</a:t>
            </a:r>
            <a:r>
              <a:rPr lang="en-GB" sz="2800" dirty="0" err="1"/>
              <a:t>s,so</a:t>
            </a:r>
            <a:r>
              <a:rPr lang="en-GB" sz="2800" dirty="0"/>
              <a:t>)+test(</a:t>
            </a:r>
            <a:r>
              <a:rPr lang="en-GB" sz="2800" dirty="0" err="1"/>
              <a:t>sx</a:t>
            </a:r>
            <a:r>
              <a:rPr lang="en-GB" sz="2800" dirty="0"/>
              <a:t>)*</a:t>
            </a:r>
            <a:r>
              <a:rPr lang="en-GB" sz="2800" dirty="0" err="1"/>
              <a:t>sx</a:t>
            </a:r>
            <a:r>
              <a:rPr lang="en-GB" sz="2800" dirty="0"/>
              <a:t> /</a:t>
            </a:r>
            <a:r>
              <a:rPr lang="en-GB" sz="2800" dirty="0" err="1" smtClean="0"/>
              <a:t>Pe</a:t>
            </a:r>
            <a:r>
              <a:rPr lang="en-GB" sz="2800" dirty="0" smtClean="0"/>
              <a:t> </a:t>
            </a:r>
          </a:p>
          <a:p>
            <a:r>
              <a:rPr lang="en-GB" sz="2800" dirty="0"/>
              <a:t>test(so)*d(</a:t>
            </a:r>
            <a:r>
              <a:rPr lang="en-GB" sz="2800" dirty="0" err="1"/>
              <a:t>so,t</a:t>
            </a:r>
            <a:r>
              <a:rPr lang="en-GB" sz="2800" dirty="0"/>
              <a:t>)-test(</a:t>
            </a:r>
            <a:r>
              <a:rPr lang="en-GB" sz="2800" dirty="0" err="1"/>
              <a:t>sox</a:t>
            </a:r>
            <a:r>
              <a:rPr lang="en-GB" sz="2800" dirty="0"/>
              <a:t>)*</a:t>
            </a:r>
            <a:r>
              <a:rPr lang="en-GB" sz="2800" dirty="0" err="1"/>
              <a:t>fo</a:t>
            </a:r>
            <a:r>
              <a:rPr lang="en-GB" sz="2800" dirty="0"/>
              <a:t>(</a:t>
            </a:r>
            <a:r>
              <a:rPr lang="en-GB" sz="2800" dirty="0" err="1"/>
              <a:t>s,so</a:t>
            </a:r>
            <a:r>
              <a:rPr lang="en-GB" sz="2800" dirty="0"/>
              <a:t>)+test(</a:t>
            </a:r>
            <a:r>
              <a:rPr lang="en-GB" sz="2800" dirty="0" err="1"/>
              <a:t>sox</a:t>
            </a:r>
            <a:r>
              <a:rPr lang="en-GB" sz="2800" dirty="0"/>
              <a:t>)*</a:t>
            </a:r>
            <a:r>
              <a:rPr lang="en-GB" sz="2800" dirty="0" err="1"/>
              <a:t>sox</a:t>
            </a:r>
            <a:r>
              <a:rPr lang="en-GB" sz="2800" dirty="0"/>
              <a:t> /</a:t>
            </a:r>
            <a:r>
              <a:rPr lang="en-GB" sz="2800" dirty="0" err="1" smtClean="0"/>
              <a:t>Pe</a:t>
            </a:r>
            <a:endParaRPr lang="en-GB" sz="2800" dirty="0" smtClean="0"/>
          </a:p>
          <a:p>
            <a:r>
              <a:rPr lang="en-GB" sz="2800" dirty="0" smtClean="0"/>
              <a:t>BC (2)</a:t>
            </a:r>
          </a:p>
          <a:p>
            <a:r>
              <a:rPr lang="en-GB" sz="2800" dirty="0" smtClean="0"/>
              <a:t>Weak constraint 1: expression: </a:t>
            </a:r>
            <a:r>
              <a:rPr lang="en-GB" sz="2800" dirty="0" err="1" smtClean="0"/>
              <a:t>sox</a:t>
            </a:r>
            <a:r>
              <a:rPr lang="en-GB" sz="2800" dirty="0" smtClean="0"/>
              <a:t>, constraint force expression: test(so)</a:t>
            </a:r>
            <a:endParaRPr lang="en-GB" sz="2800" dirty="0"/>
          </a:p>
        </p:txBody>
      </p:sp>
    </p:spTree>
    <p:extLst>
      <p:ext uri="{BB962C8B-B14F-4D97-AF65-F5344CB8AC3E}">
        <p14:creationId xmlns:p14="http://schemas.microsoft.com/office/powerpoint/2010/main" val="3570139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810500" cy="2430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23528" y="84321"/>
            <a:ext cx="8229600" cy="1143000"/>
          </a:xfrm>
        </p:spPr>
        <p:txBody>
          <a:bodyPr/>
          <a:lstStyle/>
          <a:p>
            <a:r>
              <a:rPr lang="en-GB" dirty="0" smtClean="0"/>
              <a:t>How to start-2?</a:t>
            </a:r>
            <a:endParaRPr lang="nl-NL" dirty="0"/>
          </a:p>
        </p:txBody>
      </p:sp>
      <p:sp>
        <p:nvSpPr>
          <p:cNvPr id="3" name="Oval Callout 2"/>
          <p:cNvSpPr/>
          <p:nvPr/>
        </p:nvSpPr>
        <p:spPr>
          <a:xfrm>
            <a:off x="5076056" y="2379855"/>
            <a:ext cx="2097188" cy="145660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xtBox 3"/>
          <p:cNvSpPr txBox="1"/>
          <p:nvPr/>
        </p:nvSpPr>
        <p:spPr>
          <a:xfrm>
            <a:off x="5652120" y="1998132"/>
            <a:ext cx="1944216" cy="369332"/>
          </a:xfrm>
          <a:prstGeom prst="rect">
            <a:avLst/>
          </a:prstGeom>
          <a:noFill/>
        </p:spPr>
        <p:txBody>
          <a:bodyPr wrap="square" rtlCol="0">
            <a:spAutoFit/>
          </a:bodyPr>
          <a:lstStyle/>
          <a:p>
            <a:r>
              <a:rPr lang="en-GB" dirty="0" smtClean="0"/>
              <a:t>Select 1-D</a:t>
            </a:r>
            <a:endParaRPr lang="nl-NL" dirty="0"/>
          </a:p>
        </p:txBody>
      </p:sp>
    </p:spTree>
    <p:extLst>
      <p:ext uri="{BB962C8B-B14F-4D97-AF65-F5344CB8AC3E}">
        <p14:creationId xmlns:p14="http://schemas.microsoft.com/office/powerpoint/2010/main" val="911535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Procedure </a:t>
            </a:r>
            <a:r>
              <a:rPr lang="en-GB" dirty="0" err="1" smtClean="0"/>
              <a:t>Ctd</a:t>
            </a:r>
            <a:endParaRPr lang="en-GB" dirty="0"/>
          </a:p>
        </p:txBody>
      </p:sp>
      <p:sp>
        <p:nvSpPr>
          <p:cNvPr id="3" name="Content Placeholder 2"/>
          <p:cNvSpPr>
            <a:spLocks noGrp="1"/>
          </p:cNvSpPr>
          <p:nvPr>
            <p:ph idx="1"/>
          </p:nvPr>
        </p:nvSpPr>
        <p:spPr/>
        <p:txBody>
          <a:bodyPr/>
          <a:lstStyle/>
          <a:p>
            <a:r>
              <a:rPr lang="en-GB" dirty="0" err="1"/>
              <a:t>f</a:t>
            </a:r>
            <a:r>
              <a:rPr lang="en-GB" dirty="0" err="1" smtClean="0"/>
              <a:t>w</a:t>
            </a:r>
            <a:r>
              <a:rPr lang="en-GB" dirty="0" smtClean="0"/>
              <a:t> = </a:t>
            </a:r>
            <a:r>
              <a:rPr lang="en-GB" dirty="0" err="1" smtClean="0"/>
              <a:t>sw^nw</a:t>
            </a:r>
            <a:r>
              <a:rPr lang="en-GB" dirty="0" smtClean="0"/>
              <a:t>/</a:t>
            </a:r>
            <a:r>
              <a:rPr lang="en-GB" dirty="0" err="1" smtClean="0"/>
              <a:t>muw</a:t>
            </a:r>
            <a:r>
              <a:rPr lang="en-GB" dirty="0" smtClean="0"/>
              <a:t>/ (</a:t>
            </a:r>
            <a:r>
              <a:rPr lang="en-GB" dirty="0" err="1"/>
              <a:t>sw^nw</a:t>
            </a:r>
            <a:r>
              <a:rPr lang="en-GB" dirty="0"/>
              <a:t>/</a:t>
            </a:r>
            <a:r>
              <a:rPr lang="en-GB" dirty="0" err="1"/>
              <a:t>muw</a:t>
            </a:r>
            <a:r>
              <a:rPr lang="en-GB" dirty="0" smtClean="0"/>
              <a:t>+ </a:t>
            </a:r>
            <a:r>
              <a:rPr lang="en-GB" dirty="0" err="1" smtClean="0"/>
              <a:t>so^no</a:t>
            </a:r>
            <a:r>
              <a:rPr lang="en-GB" dirty="0" smtClean="0"/>
              <a:t> /</a:t>
            </a:r>
            <a:r>
              <a:rPr lang="en-GB" dirty="0" err="1" smtClean="0"/>
              <a:t>muo</a:t>
            </a:r>
            <a:r>
              <a:rPr lang="en-GB" dirty="0" smtClean="0"/>
              <a:t> +(</a:t>
            </a:r>
            <a:r>
              <a:rPr lang="en-GB" dirty="0"/>
              <a:t>1-sw-so)^</a:t>
            </a:r>
            <a:r>
              <a:rPr lang="en-GB" dirty="0" err="1"/>
              <a:t>ng</a:t>
            </a:r>
            <a:r>
              <a:rPr lang="en-GB" dirty="0"/>
              <a:t>/mug</a:t>
            </a:r>
            <a:r>
              <a:rPr lang="en-GB" dirty="0" smtClean="0"/>
              <a:t>)</a:t>
            </a:r>
          </a:p>
          <a:p>
            <a:r>
              <a:rPr lang="en-GB" dirty="0" err="1"/>
              <a:t>f</a:t>
            </a:r>
            <a:r>
              <a:rPr lang="en-GB" dirty="0" err="1" smtClean="0"/>
              <a:t>o</a:t>
            </a:r>
            <a:r>
              <a:rPr lang="en-GB" dirty="0" smtClean="0"/>
              <a:t> </a:t>
            </a:r>
            <a:r>
              <a:rPr lang="en-GB" dirty="0"/>
              <a:t>= </a:t>
            </a:r>
            <a:r>
              <a:rPr lang="en-GB" dirty="0" err="1"/>
              <a:t>so^no</a:t>
            </a:r>
            <a:r>
              <a:rPr lang="en-GB" dirty="0"/>
              <a:t>/</a:t>
            </a:r>
            <a:r>
              <a:rPr lang="en-GB" dirty="0" err="1"/>
              <a:t>muo</a:t>
            </a:r>
            <a:r>
              <a:rPr lang="en-GB" dirty="0"/>
              <a:t>/(</a:t>
            </a:r>
            <a:r>
              <a:rPr lang="en-GB" dirty="0" err="1" smtClean="0"/>
              <a:t>sw^nw</a:t>
            </a:r>
            <a:r>
              <a:rPr lang="en-GB" dirty="0" smtClean="0"/>
              <a:t>/</a:t>
            </a:r>
            <a:r>
              <a:rPr lang="en-GB" dirty="0" err="1" smtClean="0"/>
              <a:t>muw+so^no</a:t>
            </a:r>
            <a:r>
              <a:rPr lang="en-GB" smtClean="0"/>
              <a:t> /</a:t>
            </a:r>
            <a:r>
              <a:rPr lang="en-GB" dirty="0" err="1"/>
              <a:t>muo</a:t>
            </a:r>
            <a:r>
              <a:rPr lang="en-GB" dirty="0"/>
              <a:t>+(1-sw-so)^</a:t>
            </a:r>
            <a:r>
              <a:rPr lang="en-GB" dirty="0" err="1"/>
              <a:t>ng</a:t>
            </a:r>
            <a:r>
              <a:rPr lang="en-GB" dirty="0"/>
              <a:t>/mug)</a:t>
            </a:r>
          </a:p>
        </p:txBody>
      </p:sp>
    </p:spTree>
    <p:extLst>
      <p:ext uri="{BB962C8B-B14F-4D97-AF65-F5344CB8AC3E}">
        <p14:creationId xmlns:p14="http://schemas.microsoft.com/office/powerpoint/2010/main" val="2117000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 for system of </a:t>
            </a:r>
            <a:r>
              <a:rPr lang="en-GB" dirty="0" err="1" smtClean="0"/>
              <a:t>Eqs</a:t>
            </a:r>
            <a:r>
              <a:rPr lang="en-GB" dirty="0" smtClean="0"/>
              <a:t>.</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8" y="1924050"/>
            <a:ext cx="8525011" cy="424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310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321"/>
            <a:ext cx="8229600" cy="1143000"/>
          </a:xfrm>
        </p:spPr>
        <p:txBody>
          <a:bodyPr/>
          <a:lstStyle/>
          <a:p>
            <a:r>
              <a:rPr lang="en-GB" dirty="0" smtClean="0"/>
              <a:t>                                      How to start?</a:t>
            </a:r>
            <a:endParaRPr lang="nl-NL" dirty="0"/>
          </a:p>
        </p:txBody>
      </p:sp>
      <p:sp>
        <p:nvSpPr>
          <p:cNvPr id="6" name="TextBox 5"/>
          <p:cNvSpPr txBox="1"/>
          <p:nvPr/>
        </p:nvSpPr>
        <p:spPr>
          <a:xfrm>
            <a:off x="5436096" y="1628800"/>
            <a:ext cx="3312368" cy="2031325"/>
          </a:xfrm>
          <a:prstGeom prst="rect">
            <a:avLst/>
          </a:prstGeom>
          <a:noFill/>
        </p:spPr>
        <p:txBody>
          <a:bodyPr wrap="square" rtlCol="0">
            <a:spAutoFit/>
          </a:bodyPr>
          <a:lstStyle/>
          <a:p>
            <a:pPr marL="342900" indent="-342900">
              <a:buAutoNum type="alphaLcParenBoth"/>
            </a:pPr>
            <a:r>
              <a:rPr lang="en-GB" dirty="0" smtClean="0"/>
              <a:t>Press mathematics </a:t>
            </a:r>
            <a:r>
              <a:rPr lang="en-GB" dirty="0" smtClean="0">
                <a:sym typeface="Wingdings" pitchFamily="2" charset="2"/>
              </a:rPr>
              <a:t></a:t>
            </a:r>
          </a:p>
          <a:p>
            <a:pPr marL="342900" indent="-342900">
              <a:buAutoNum type="alphaLcParenBoth"/>
            </a:pPr>
            <a:r>
              <a:rPr lang="en-GB" dirty="0" smtClean="0">
                <a:sym typeface="Wingdings" pitchFamily="2" charset="2"/>
              </a:rPr>
              <a:t>Press </a:t>
            </a:r>
            <a:r>
              <a:rPr lang="en-GB" dirty="0" smtClean="0">
                <a:sym typeface="Symbol"/>
              </a:rPr>
              <a:t>u PDE Interfaces </a:t>
            </a:r>
            <a:r>
              <a:rPr lang="en-GB" dirty="0" smtClean="0">
                <a:sym typeface="Wingdings" pitchFamily="2" charset="2"/>
              </a:rPr>
              <a:t></a:t>
            </a:r>
          </a:p>
          <a:p>
            <a:pPr marL="342900" indent="-342900">
              <a:buAutoNum type="alphaLcParenBoth"/>
            </a:pPr>
            <a:r>
              <a:rPr lang="en-GB" dirty="0" smtClean="0">
                <a:sym typeface="Wingdings" pitchFamily="2" charset="2"/>
              </a:rPr>
              <a:t>Press Weak form PDE(w) </a:t>
            </a:r>
          </a:p>
          <a:p>
            <a:pPr marL="342900" indent="-342900">
              <a:buAutoNum type="alphaLcParenBoth"/>
            </a:pPr>
            <a:r>
              <a:rPr lang="en-GB" dirty="0" smtClean="0">
                <a:sym typeface="Wingdings" pitchFamily="2" charset="2"/>
              </a:rPr>
              <a:t>Press +,</a:t>
            </a:r>
            <a:endParaRPr lang="en-GB" dirty="0">
              <a:sym typeface="Wingdings" pitchFamily="2" charset="2"/>
            </a:endParaRPr>
          </a:p>
          <a:p>
            <a:pPr marL="342900" indent="-342900">
              <a:buAutoNum type="alphaLcParenBoth"/>
            </a:pPr>
            <a:r>
              <a:rPr lang="en-GB" dirty="0" smtClean="0">
                <a:sym typeface="Wingdings" pitchFamily="2" charset="2"/>
              </a:rPr>
              <a:t>Change field name </a:t>
            </a:r>
            <a:r>
              <a:rPr lang="en-GB" i="1" dirty="0" smtClean="0">
                <a:sym typeface="Wingdings" pitchFamily="2" charset="2"/>
              </a:rPr>
              <a:t>“u”</a:t>
            </a:r>
            <a:r>
              <a:rPr lang="en-GB" dirty="0" smtClean="0">
                <a:sym typeface="Wingdings" pitchFamily="2" charset="2"/>
              </a:rPr>
              <a:t> and dependent variables name </a:t>
            </a:r>
            <a:r>
              <a:rPr lang="en-GB" i="1" dirty="0" smtClean="0">
                <a:sym typeface="Wingdings" pitchFamily="2" charset="2"/>
              </a:rPr>
              <a:t>“u”</a:t>
            </a:r>
            <a:r>
              <a:rPr lang="en-GB" dirty="0" smtClean="0">
                <a:sym typeface="Wingdings" pitchFamily="2" charset="2"/>
              </a:rPr>
              <a:t> into </a:t>
            </a:r>
            <a:r>
              <a:rPr lang="en-GB" i="1" dirty="0" smtClean="0">
                <a:sym typeface="Wingdings" pitchFamily="2" charset="2"/>
              </a:rPr>
              <a: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3" y="445821"/>
            <a:ext cx="4340225"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077072"/>
            <a:ext cx="3630613" cy="177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8788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321"/>
            <a:ext cx="8229600" cy="1143000"/>
          </a:xfrm>
        </p:spPr>
        <p:txBody>
          <a:bodyPr/>
          <a:lstStyle/>
          <a:p>
            <a:r>
              <a:rPr lang="en-GB" dirty="0" smtClean="0"/>
              <a:t>                                      How to start?</a:t>
            </a:r>
            <a:endParaRPr lang="nl-NL" dirty="0"/>
          </a:p>
        </p:txBody>
      </p:sp>
      <p:sp>
        <p:nvSpPr>
          <p:cNvPr id="6" name="TextBox 5"/>
          <p:cNvSpPr txBox="1"/>
          <p:nvPr/>
        </p:nvSpPr>
        <p:spPr>
          <a:xfrm>
            <a:off x="5436096" y="1628800"/>
            <a:ext cx="3312368" cy="2031325"/>
          </a:xfrm>
          <a:prstGeom prst="rect">
            <a:avLst/>
          </a:prstGeom>
          <a:noFill/>
        </p:spPr>
        <p:txBody>
          <a:bodyPr wrap="square" rtlCol="0">
            <a:spAutoFit/>
          </a:bodyPr>
          <a:lstStyle/>
          <a:p>
            <a:pPr marL="342900" indent="-342900">
              <a:buAutoNum type="alphaLcParenBoth"/>
            </a:pPr>
            <a:r>
              <a:rPr lang="en-GB" dirty="0" smtClean="0"/>
              <a:t>Press mathematics </a:t>
            </a:r>
            <a:r>
              <a:rPr lang="en-GB" dirty="0" smtClean="0">
                <a:sym typeface="Wingdings" pitchFamily="2" charset="2"/>
              </a:rPr>
              <a:t></a:t>
            </a:r>
          </a:p>
          <a:p>
            <a:pPr marL="342900" indent="-342900">
              <a:buAutoNum type="alphaLcParenBoth"/>
            </a:pPr>
            <a:r>
              <a:rPr lang="en-GB" dirty="0" smtClean="0">
                <a:sym typeface="Wingdings" pitchFamily="2" charset="2"/>
              </a:rPr>
              <a:t>Press </a:t>
            </a:r>
            <a:r>
              <a:rPr lang="en-GB" dirty="0" smtClean="0">
                <a:sym typeface="Symbol"/>
              </a:rPr>
              <a:t>u PDE Interfaces </a:t>
            </a:r>
            <a:r>
              <a:rPr lang="en-GB" dirty="0" smtClean="0">
                <a:sym typeface="Wingdings" pitchFamily="2" charset="2"/>
              </a:rPr>
              <a:t></a:t>
            </a:r>
          </a:p>
          <a:p>
            <a:pPr marL="342900" indent="-342900">
              <a:buAutoNum type="alphaLcParenBoth"/>
            </a:pPr>
            <a:r>
              <a:rPr lang="en-GB" dirty="0" smtClean="0">
                <a:sym typeface="Wingdings" pitchFamily="2" charset="2"/>
              </a:rPr>
              <a:t>Press Weak form PDE(w) </a:t>
            </a:r>
          </a:p>
          <a:p>
            <a:pPr marL="342900" indent="-342900">
              <a:buAutoNum type="alphaLcParenBoth"/>
            </a:pPr>
            <a:r>
              <a:rPr lang="en-GB" dirty="0" smtClean="0">
                <a:sym typeface="Wingdings" pitchFamily="2" charset="2"/>
              </a:rPr>
              <a:t>Press Add,</a:t>
            </a:r>
            <a:endParaRPr lang="en-GB" dirty="0">
              <a:sym typeface="Wingdings" pitchFamily="2" charset="2"/>
            </a:endParaRPr>
          </a:p>
          <a:p>
            <a:pPr marL="342900" indent="-342900">
              <a:buAutoNum type="alphaLcParenBoth"/>
            </a:pPr>
            <a:r>
              <a:rPr lang="en-GB" dirty="0" smtClean="0">
                <a:sym typeface="Wingdings" pitchFamily="2" charset="2"/>
              </a:rPr>
              <a:t>Change field name </a:t>
            </a:r>
            <a:r>
              <a:rPr lang="en-GB" i="1" dirty="0" smtClean="0">
                <a:sym typeface="Wingdings" pitchFamily="2" charset="2"/>
              </a:rPr>
              <a:t>“u”</a:t>
            </a:r>
            <a:r>
              <a:rPr lang="en-GB" dirty="0" smtClean="0">
                <a:sym typeface="Wingdings" pitchFamily="2" charset="2"/>
              </a:rPr>
              <a:t> and dependent variables name </a:t>
            </a:r>
            <a:r>
              <a:rPr lang="en-GB" i="1" dirty="0" smtClean="0">
                <a:sym typeface="Wingdings" pitchFamily="2" charset="2"/>
              </a:rPr>
              <a:t>“u”</a:t>
            </a:r>
            <a:r>
              <a:rPr lang="en-GB" dirty="0" smtClean="0">
                <a:sym typeface="Wingdings" pitchFamily="2" charset="2"/>
              </a:rPr>
              <a:t> into </a:t>
            </a:r>
            <a:r>
              <a:rPr lang="en-GB" i="1" dirty="0" smtClean="0">
                <a:sym typeface="Wingdings" pitchFamily="2" charset="2"/>
              </a:rPr>
              <a:t>“s”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 y="404664"/>
            <a:ext cx="4083050" cy="563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3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321"/>
            <a:ext cx="8229600" cy="1143000"/>
          </a:xfrm>
        </p:spPr>
        <p:txBody>
          <a:bodyPr/>
          <a:lstStyle/>
          <a:p>
            <a:r>
              <a:rPr lang="en-GB" dirty="0" smtClean="0"/>
              <a:t>                                      How to start?</a:t>
            </a:r>
            <a:endParaRPr lang="nl-NL" dirty="0"/>
          </a:p>
        </p:txBody>
      </p:sp>
      <p:sp>
        <p:nvSpPr>
          <p:cNvPr id="6" name="TextBox 5"/>
          <p:cNvSpPr txBox="1"/>
          <p:nvPr/>
        </p:nvSpPr>
        <p:spPr>
          <a:xfrm>
            <a:off x="5436096" y="1628800"/>
            <a:ext cx="3312368" cy="2031325"/>
          </a:xfrm>
          <a:prstGeom prst="rect">
            <a:avLst/>
          </a:prstGeom>
          <a:noFill/>
        </p:spPr>
        <p:txBody>
          <a:bodyPr wrap="square" rtlCol="0">
            <a:spAutoFit/>
          </a:bodyPr>
          <a:lstStyle/>
          <a:p>
            <a:pPr marL="342900" indent="-342900">
              <a:buAutoNum type="alphaLcParenBoth"/>
            </a:pPr>
            <a:r>
              <a:rPr lang="en-GB" dirty="0" smtClean="0"/>
              <a:t>Press mathematics </a:t>
            </a:r>
            <a:r>
              <a:rPr lang="en-GB" dirty="0" smtClean="0">
                <a:sym typeface="Wingdings" pitchFamily="2" charset="2"/>
              </a:rPr>
              <a:t></a:t>
            </a:r>
          </a:p>
          <a:p>
            <a:pPr marL="342900" indent="-342900">
              <a:buAutoNum type="alphaLcParenBoth"/>
            </a:pPr>
            <a:r>
              <a:rPr lang="en-GB" dirty="0" smtClean="0">
                <a:sym typeface="Wingdings" pitchFamily="2" charset="2"/>
              </a:rPr>
              <a:t>Press </a:t>
            </a:r>
            <a:r>
              <a:rPr lang="en-GB" dirty="0" smtClean="0">
                <a:sym typeface="Symbol"/>
              </a:rPr>
              <a:t>u PDE Interfaces </a:t>
            </a:r>
            <a:r>
              <a:rPr lang="en-GB" dirty="0" smtClean="0">
                <a:sym typeface="Wingdings" pitchFamily="2" charset="2"/>
              </a:rPr>
              <a:t></a:t>
            </a:r>
          </a:p>
          <a:p>
            <a:pPr marL="342900" indent="-342900">
              <a:buAutoNum type="alphaLcParenBoth"/>
            </a:pPr>
            <a:r>
              <a:rPr lang="en-GB" dirty="0" smtClean="0">
                <a:sym typeface="Wingdings" pitchFamily="2" charset="2"/>
              </a:rPr>
              <a:t>Press Weak form PDE(w) </a:t>
            </a:r>
          </a:p>
          <a:p>
            <a:pPr marL="342900" indent="-342900">
              <a:buAutoNum type="alphaLcParenBoth"/>
            </a:pPr>
            <a:r>
              <a:rPr lang="en-GB" dirty="0" smtClean="0">
                <a:sym typeface="Wingdings" pitchFamily="2" charset="2"/>
              </a:rPr>
              <a:t>Press Add,</a:t>
            </a:r>
            <a:endParaRPr lang="en-GB" dirty="0">
              <a:sym typeface="Wingdings" pitchFamily="2" charset="2"/>
            </a:endParaRPr>
          </a:p>
          <a:p>
            <a:pPr marL="342900" indent="-342900">
              <a:buAutoNum type="alphaLcParenBoth"/>
            </a:pPr>
            <a:r>
              <a:rPr lang="en-GB" dirty="0" smtClean="0">
                <a:sym typeface="Wingdings" pitchFamily="2" charset="2"/>
              </a:rPr>
              <a:t>Change field name </a:t>
            </a:r>
            <a:r>
              <a:rPr lang="en-GB" i="1" dirty="0" smtClean="0">
                <a:sym typeface="Wingdings" pitchFamily="2" charset="2"/>
              </a:rPr>
              <a:t>“u”</a:t>
            </a:r>
            <a:r>
              <a:rPr lang="en-GB" dirty="0" smtClean="0">
                <a:sym typeface="Wingdings" pitchFamily="2" charset="2"/>
              </a:rPr>
              <a:t> and dependent variables name </a:t>
            </a:r>
            <a:r>
              <a:rPr lang="en-GB" i="1" dirty="0" smtClean="0">
                <a:sym typeface="Wingdings" pitchFamily="2" charset="2"/>
              </a:rPr>
              <a:t>“u”</a:t>
            </a:r>
            <a:r>
              <a:rPr lang="en-GB" dirty="0" smtClean="0">
                <a:sym typeface="Wingdings" pitchFamily="2" charset="2"/>
              </a:rPr>
              <a:t> into </a:t>
            </a:r>
            <a:r>
              <a:rPr lang="en-GB" i="1" dirty="0" smtClean="0">
                <a:sym typeface="Wingdings" pitchFamily="2" charset="2"/>
              </a:rPr>
              <a:t>“s”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4780402" cy="3747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046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321"/>
            <a:ext cx="8229600" cy="1143000"/>
          </a:xfrm>
        </p:spPr>
        <p:txBody>
          <a:bodyPr/>
          <a:lstStyle/>
          <a:p>
            <a:r>
              <a:rPr lang="en-GB" dirty="0" smtClean="0"/>
              <a:t>                                      How to start?</a:t>
            </a:r>
            <a:endParaRPr lang="nl-NL" dirty="0"/>
          </a:p>
        </p:txBody>
      </p:sp>
      <p:sp>
        <p:nvSpPr>
          <p:cNvPr id="6" name="TextBox 5"/>
          <p:cNvSpPr txBox="1"/>
          <p:nvPr/>
        </p:nvSpPr>
        <p:spPr>
          <a:xfrm>
            <a:off x="5436096" y="1628800"/>
            <a:ext cx="3312368" cy="2308324"/>
          </a:xfrm>
          <a:prstGeom prst="rect">
            <a:avLst/>
          </a:prstGeom>
          <a:noFill/>
        </p:spPr>
        <p:txBody>
          <a:bodyPr wrap="square" rtlCol="0">
            <a:spAutoFit/>
          </a:bodyPr>
          <a:lstStyle/>
          <a:p>
            <a:pPr marL="342900" indent="-342900">
              <a:buAutoNum type="alphaLcParenBoth"/>
            </a:pPr>
            <a:r>
              <a:rPr lang="en-GB" dirty="0" smtClean="0"/>
              <a:t>Press mathematics </a:t>
            </a:r>
            <a:r>
              <a:rPr lang="en-GB" dirty="0" smtClean="0">
                <a:sym typeface="Wingdings" pitchFamily="2" charset="2"/>
              </a:rPr>
              <a:t></a:t>
            </a:r>
          </a:p>
          <a:p>
            <a:pPr marL="342900" indent="-342900">
              <a:buAutoNum type="alphaLcParenBoth"/>
            </a:pPr>
            <a:r>
              <a:rPr lang="en-GB" dirty="0" smtClean="0">
                <a:sym typeface="Wingdings" pitchFamily="2" charset="2"/>
              </a:rPr>
              <a:t>Press </a:t>
            </a:r>
            <a:r>
              <a:rPr lang="en-GB" dirty="0" smtClean="0">
                <a:sym typeface="Symbol"/>
              </a:rPr>
              <a:t>u PDE Interfaces </a:t>
            </a:r>
            <a:r>
              <a:rPr lang="en-GB" dirty="0" smtClean="0">
                <a:sym typeface="Wingdings" pitchFamily="2" charset="2"/>
              </a:rPr>
              <a:t></a:t>
            </a:r>
          </a:p>
          <a:p>
            <a:pPr marL="342900" indent="-342900">
              <a:buAutoNum type="alphaLcParenBoth"/>
            </a:pPr>
            <a:r>
              <a:rPr lang="en-GB" dirty="0" smtClean="0">
                <a:sym typeface="Wingdings" pitchFamily="2" charset="2"/>
              </a:rPr>
              <a:t>Press Weak form PDE(w) </a:t>
            </a:r>
          </a:p>
          <a:p>
            <a:pPr marL="342900" indent="-342900">
              <a:buAutoNum type="alphaLcParenBoth"/>
            </a:pPr>
            <a:r>
              <a:rPr lang="en-GB" dirty="0" smtClean="0">
                <a:sym typeface="Wingdings" pitchFamily="2" charset="2"/>
              </a:rPr>
              <a:t>Press Add,</a:t>
            </a:r>
            <a:endParaRPr lang="en-GB" dirty="0">
              <a:sym typeface="Wingdings" pitchFamily="2" charset="2"/>
            </a:endParaRPr>
          </a:p>
          <a:p>
            <a:pPr marL="342900" indent="-342900">
              <a:buAutoNum type="alphaLcParenBoth"/>
            </a:pPr>
            <a:r>
              <a:rPr lang="en-GB" dirty="0" smtClean="0">
                <a:sym typeface="Wingdings" pitchFamily="2" charset="2"/>
              </a:rPr>
              <a:t>Change field name </a:t>
            </a:r>
            <a:r>
              <a:rPr lang="en-GB" i="1" dirty="0" smtClean="0">
                <a:sym typeface="Wingdings" pitchFamily="2" charset="2"/>
              </a:rPr>
              <a:t>“u”</a:t>
            </a:r>
            <a:r>
              <a:rPr lang="en-GB" dirty="0" smtClean="0">
                <a:sym typeface="Wingdings" pitchFamily="2" charset="2"/>
              </a:rPr>
              <a:t> and dependent variables name </a:t>
            </a:r>
            <a:r>
              <a:rPr lang="en-GB" i="1" dirty="0" smtClean="0">
                <a:sym typeface="Wingdings" pitchFamily="2" charset="2"/>
              </a:rPr>
              <a:t>“u”</a:t>
            </a:r>
            <a:r>
              <a:rPr lang="en-GB" dirty="0" smtClean="0">
                <a:sym typeface="Wingdings" pitchFamily="2" charset="2"/>
              </a:rPr>
              <a:t> into </a:t>
            </a:r>
            <a:r>
              <a:rPr lang="en-GB" i="1" dirty="0" smtClean="0">
                <a:sym typeface="Wingdings" pitchFamily="2" charset="2"/>
              </a:rPr>
              <a:t>“s”</a:t>
            </a:r>
          </a:p>
          <a:p>
            <a:pPr marL="342900" indent="-342900">
              <a:buAutoNum type="alphaLcParenBoth"/>
            </a:pPr>
            <a:r>
              <a:rPr lang="en-GB" i="1" dirty="0" smtClean="0">
                <a:sym typeface="Wingdings" pitchFamily="2" charset="2"/>
              </a:rPr>
              <a:t>Press study</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4083050" cy="563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06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792088"/>
          </a:xfrm>
        </p:spPr>
        <p:txBody>
          <a:bodyPr/>
          <a:lstStyle/>
          <a:p>
            <a:pPr algn="l"/>
            <a:r>
              <a:rPr lang="en-GB" dirty="0" smtClean="0"/>
              <a:t>How to start?</a:t>
            </a:r>
            <a:endParaRPr lang="nl-NL" dirty="0"/>
          </a:p>
        </p:txBody>
      </p:sp>
      <p:sp>
        <p:nvSpPr>
          <p:cNvPr id="6" name="TextBox 5"/>
          <p:cNvSpPr txBox="1"/>
          <p:nvPr/>
        </p:nvSpPr>
        <p:spPr>
          <a:xfrm>
            <a:off x="5436096" y="1628800"/>
            <a:ext cx="3312368" cy="646331"/>
          </a:xfrm>
          <a:prstGeom prst="rect">
            <a:avLst/>
          </a:prstGeom>
          <a:noFill/>
        </p:spPr>
        <p:txBody>
          <a:bodyPr wrap="square" rtlCol="0">
            <a:spAutoFit/>
          </a:bodyPr>
          <a:lstStyle/>
          <a:p>
            <a:pPr marL="342900" indent="-342900">
              <a:buAutoNum type="alphaLcParenBoth"/>
            </a:pPr>
            <a:r>
              <a:rPr lang="en-GB" dirty="0" smtClean="0"/>
              <a:t>Press Time Dependent </a:t>
            </a:r>
            <a:r>
              <a:rPr lang="en-GB" dirty="0" smtClean="0">
                <a:sym typeface="Wingdings" pitchFamily="2" charset="2"/>
              </a:rPr>
              <a:t></a:t>
            </a:r>
          </a:p>
          <a:p>
            <a:pPr marL="342900" indent="-342900">
              <a:buAutoNum type="alphaLcParenBoth"/>
            </a:pPr>
            <a:r>
              <a:rPr lang="en-GB" dirty="0" smtClean="0">
                <a:sym typeface="Wingdings" pitchFamily="2" charset="2"/>
              </a:rPr>
              <a:t>Press Done</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292735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79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3275</TotalTime>
  <Words>2015</Words>
  <Application>Microsoft Office PowerPoint</Application>
  <PresentationFormat>On-screen Show (4:3)</PresentationFormat>
  <Paragraphs>259</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1-D simulation with COMSOL</vt:lpstr>
      <vt:lpstr>Example 1: Buckley Leverett</vt:lpstr>
      <vt:lpstr>How to start?</vt:lpstr>
      <vt:lpstr>How to start-2?</vt:lpstr>
      <vt:lpstr>                                      How to start?</vt:lpstr>
      <vt:lpstr>                                      How to start?</vt:lpstr>
      <vt:lpstr>                                      How to start?</vt:lpstr>
      <vt:lpstr>                                      How to start?</vt:lpstr>
      <vt:lpstr>How to start?</vt:lpstr>
      <vt:lpstr>How to start?</vt:lpstr>
      <vt:lpstr>How to start?</vt:lpstr>
      <vt:lpstr>How to start?</vt:lpstr>
      <vt:lpstr>Put in relevant  parameters</vt:lpstr>
      <vt:lpstr>Put in fractional  flow function</vt:lpstr>
      <vt:lpstr>Put in ramp function</vt:lpstr>
      <vt:lpstr>Insert weak form of PDE</vt:lpstr>
      <vt:lpstr>Put in left BC at x=0: s = 1</vt:lpstr>
      <vt:lpstr>I: Put in right BC at x=1: xs = 0</vt:lpstr>
      <vt:lpstr>II: Put in right BC at x=1: xs = 0</vt:lpstr>
      <vt:lpstr>Insert mesh</vt:lpstr>
      <vt:lpstr>Add study</vt:lpstr>
      <vt:lpstr>Run: base case sheet-1</vt:lpstr>
      <vt:lpstr>Ways to improve  the solution</vt:lpstr>
      <vt:lpstr>Ways to improve  the solution</vt:lpstr>
      <vt:lpstr>Time dependent solver</vt:lpstr>
      <vt:lpstr>Time dependent solver</vt:lpstr>
      <vt:lpstr>Time dependent solver</vt:lpstr>
      <vt:lpstr>PowerPoint Presentation</vt:lpstr>
      <vt:lpstr>Setting of tolerances</vt:lpstr>
      <vt:lpstr>Absolute tolerance</vt:lpstr>
      <vt:lpstr>Adaptive mesh refinement Base case sheet -2</vt:lpstr>
      <vt:lpstr>Remark on error message</vt:lpstr>
      <vt:lpstr>Adaptive mesh  refinement</vt:lpstr>
      <vt:lpstr>Adaptive mesh  refinement</vt:lpstr>
      <vt:lpstr>The problem encountered with the first adaptive mesh refinement ( Base case 2) can be solved as follows: </vt:lpstr>
      <vt:lpstr>Use iterative solver ( Base case 1)</vt:lpstr>
      <vt:lpstr>Use other time stepping method ( Base case 1)</vt:lpstr>
      <vt:lpstr>Use higher order elements  ( Base case 1)</vt:lpstr>
      <vt:lpstr>Procedure</vt:lpstr>
      <vt:lpstr>Procedure Ctd</vt:lpstr>
      <vt:lpstr>Parameter for system of Eqs.</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 simulation with COMSOL</dc:title>
  <dc:creator>Local Administrator</dc:creator>
  <cp:lastModifiedBy>Bruining</cp:lastModifiedBy>
  <cp:revision>123</cp:revision>
  <dcterms:created xsi:type="dcterms:W3CDTF">2012-08-02T16:12:56Z</dcterms:created>
  <dcterms:modified xsi:type="dcterms:W3CDTF">2015-01-12T20:44:11Z</dcterms:modified>
</cp:coreProperties>
</file>