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Montserrat Ultra-Bold" charset="1" panose="00000900000000000000"/>
      <p:regular r:id="rId18"/>
    </p:embeddedFont>
    <p:embeddedFont>
      <p:font typeface="Montserrat Bold" charset="1" panose="00000800000000000000"/>
      <p:regular r:id="rId19"/>
    </p:embeddedFont>
    <p:embeddedFont>
      <p:font typeface="Montserrat" charset="1" panose="00000500000000000000"/>
      <p:regular r:id="rId20"/>
    </p:embeddedFont>
    <p:embeddedFont>
      <p:font typeface="Montserrat Heavy" charset="1" panose="00000A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 Id="rId9"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1F4F6"/>
        </a:solidFill>
      </p:bgPr>
    </p:bg>
    <p:spTree>
      <p:nvGrpSpPr>
        <p:cNvPr id="1" name=""/>
        <p:cNvGrpSpPr/>
        <p:nvPr/>
      </p:nvGrpSpPr>
      <p:grpSpPr>
        <a:xfrm>
          <a:off x="0" y="0"/>
          <a:ext cx="0" cy="0"/>
          <a:chOff x="0" y="0"/>
          <a:chExt cx="0" cy="0"/>
        </a:xfrm>
      </p:grpSpPr>
      <p:sp>
        <p:nvSpPr>
          <p:cNvPr name="Freeform 2" id="2"/>
          <p:cNvSpPr/>
          <p:nvPr/>
        </p:nvSpPr>
        <p:spPr>
          <a:xfrm flipH="true" flipV="false" rot="0">
            <a:off x="8580860" y="8743680"/>
            <a:ext cx="3696975" cy="1029241"/>
          </a:xfrm>
          <a:custGeom>
            <a:avLst/>
            <a:gdLst/>
            <a:ahLst/>
            <a:cxnLst/>
            <a:rect r="r" b="b" t="t" l="l"/>
            <a:pathLst>
              <a:path h="1029241" w="3696975">
                <a:moveTo>
                  <a:pt x="3696975" y="0"/>
                </a:moveTo>
                <a:lnTo>
                  <a:pt x="0" y="0"/>
                </a:lnTo>
                <a:lnTo>
                  <a:pt x="0" y="1029240"/>
                </a:lnTo>
                <a:lnTo>
                  <a:pt x="3696975" y="1029240"/>
                </a:lnTo>
                <a:lnTo>
                  <a:pt x="3696975"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3" id="3"/>
          <p:cNvSpPr/>
          <p:nvPr/>
        </p:nvSpPr>
        <p:spPr>
          <a:xfrm flipH="true" flipV="true" rot="0">
            <a:off x="-3041025" y="-860278"/>
            <a:ext cx="10139442" cy="2822829"/>
          </a:xfrm>
          <a:custGeom>
            <a:avLst/>
            <a:gdLst/>
            <a:ahLst/>
            <a:cxnLst/>
            <a:rect r="r" b="b" t="t" l="l"/>
            <a:pathLst>
              <a:path h="2822829" w="10139442">
                <a:moveTo>
                  <a:pt x="10139442" y="2822829"/>
                </a:moveTo>
                <a:lnTo>
                  <a:pt x="0" y="2822829"/>
                </a:lnTo>
                <a:lnTo>
                  <a:pt x="0" y="0"/>
                </a:lnTo>
                <a:lnTo>
                  <a:pt x="10139442" y="0"/>
                </a:lnTo>
                <a:lnTo>
                  <a:pt x="10139442" y="2822829"/>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4" id="4"/>
          <p:cNvSpPr/>
          <p:nvPr/>
        </p:nvSpPr>
        <p:spPr>
          <a:xfrm flipH="true" flipV="false" rot="0">
            <a:off x="6508125" y="1000326"/>
            <a:ext cx="4689758" cy="1305632"/>
          </a:xfrm>
          <a:custGeom>
            <a:avLst/>
            <a:gdLst/>
            <a:ahLst/>
            <a:cxnLst/>
            <a:rect r="r" b="b" t="t" l="l"/>
            <a:pathLst>
              <a:path h="1305632" w="4689758">
                <a:moveTo>
                  <a:pt x="4689758" y="0"/>
                </a:moveTo>
                <a:lnTo>
                  <a:pt x="0" y="0"/>
                </a:lnTo>
                <a:lnTo>
                  <a:pt x="0" y="1305633"/>
                </a:lnTo>
                <a:lnTo>
                  <a:pt x="4689758" y="1305633"/>
                </a:lnTo>
                <a:lnTo>
                  <a:pt x="4689758"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5" id="5"/>
          <p:cNvSpPr/>
          <p:nvPr/>
        </p:nvSpPr>
        <p:spPr>
          <a:xfrm flipH="false" flipV="false" rot="0">
            <a:off x="9388345" y="1028700"/>
            <a:ext cx="7346788" cy="8229600"/>
          </a:xfrm>
          <a:custGeom>
            <a:avLst/>
            <a:gdLst/>
            <a:ahLst/>
            <a:cxnLst/>
            <a:rect r="r" b="b" t="t" l="l"/>
            <a:pathLst>
              <a:path h="8229600" w="7346788">
                <a:moveTo>
                  <a:pt x="0" y="0"/>
                </a:moveTo>
                <a:lnTo>
                  <a:pt x="7346789" y="0"/>
                </a:lnTo>
                <a:lnTo>
                  <a:pt x="7346789"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3702837" y="427721"/>
            <a:ext cx="7499214" cy="2087787"/>
          </a:xfrm>
          <a:custGeom>
            <a:avLst/>
            <a:gdLst/>
            <a:ahLst/>
            <a:cxnLst/>
            <a:rect r="r" b="b" t="t" l="l"/>
            <a:pathLst>
              <a:path h="2087787" w="7499214">
                <a:moveTo>
                  <a:pt x="7499214" y="0"/>
                </a:moveTo>
                <a:lnTo>
                  <a:pt x="0" y="0"/>
                </a:lnTo>
                <a:lnTo>
                  <a:pt x="0" y="2087788"/>
                </a:lnTo>
                <a:lnTo>
                  <a:pt x="7499214" y="2087788"/>
                </a:lnTo>
                <a:lnTo>
                  <a:pt x="7499214"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7" id="7"/>
          <p:cNvSpPr/>
          <p:nvPr/>
        </p:nvSpPr>
        <p:spPr>
          <a:xfrm flipH="false" flipV="false" rot="0">
            <a:off x="12075246" y="8151219"/>
            <a:ext cx="9858832" cy="2744707"/>
          </a:xfrm>
          <a:custGeom>
            <a:avLst/>
            <a:gdLst/>
            <a:ahLst/>
            <a:cxnLst/>
            <a:rect r="r" b="b" t="t" l="l"/>
            <a:pathLst>
              <a:path h="2744707" w="9858832">
                <a:moveTo>
                  <a:pt x="0" y="0"/>
                </a:moveTo>
                <a:lnTo>
                  <a:pt x="9858831" y="0"/>
                </a:lnTo>
                <a:lnTo>
                  <a:pt x="9858831" y="2744707"/>
                </a:lnTo>
                <a:lnTo>
                  <a:pt x="0" y="2744707"/>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p:spPr>
      </p:sp>
      <p:sp>
        <p:nvSpPr>
          <p:cNvPr name="TextBox 8" id="8"/>
          <p:cNvSpPr txBox="true"/>
          <p:nvPr/>
        </p:nvSpPr>
        <p:spPr>
          <a:xfrm rot="0">
            <a:off x="1028700" y="1802872"/>
            <a:ext cx="7824304" cy="5277486"/>
          </a:xfrm>
          <a:prstGeom prst="rect">
            <a:avLst/>
          </a:prstGeom>
        </p:spPr>
        <p:txBody>
          <a:bodyPr anchor="t" rtlCol="false" tIns="0" lIns="0" bIns="0" rIns="0">
            <a:spAutoFit/>
          </a:bodyPr>
          <a:lstStyle/>
          <a:p>
            <a:pPr algn="l">
              <a:lnSpc>
                <a:spcPts val="8320"/>
              </a:lnSpc>
            </a:pPr>
            <a:r>
              <a:rPr lang="en-US" sz="8000" b="true">
                <a:solidFill>
                  <a:srgbClr val="006577"/>
                </a:solidFill>
                <a:latin typeface="Montserrat Ultra-Bold"/>
                <a:ea typeface="Montserrat Ultra-Bold"/>
                <a:cs typeface="Montserrat Ultra-Bold"/>
                <a:sym typeface="Montserrat Ultra-Bold"/>
              </a:rPr>
              <a:t>Sistema de Gestión de procesos de reclutamiento y selección.</a:t>
            </a:r>
          </a:p>
        </p:txBody>
      </p:sp>
      <p:sp>
        <p:nvSpPr>
          <p:cNvPr name="TextBox 9" id="9"/>
          <p:cNvSpPr txBox="true"/>
          <p:nvPr/>
        </p:nvSpPr>
        <p:spPr>
          <a:xfrm rot="0">
            <a:off x="1028700" y="8122644"/>
            <a:ext cx="2902578" cy="511810"/>
          </a:xfrm>
          <a:prstGeom prst="rect">
            <a:avLst/>
          </a:prstGeom>
        </p:spPr>
        <p:txBody>
          <a:bodyPr anchor="t" rtlCol="false" tIns="0" lIns="0" bIns="0" rIns="0">
            <a:spAutoFit/>
          </a:bodyPr>
          <a:lstStyle/>
          <a:p>
            <a:pPr algn="l" marL="0" indent="0" lvl="0">
              <a:lnSpc>
                <a:spcPts val="4160"/>
              </a:lnSpc>
              <a:spcBef>
                <a:spcPct val="0"/>
              </a:spcBef>
            </a:pPr>
            <a:r>
              <a:rPr lang="en-US" b="true" sz="3200">
                <a:solidFill>
                  <a:srgbClr val="006577"/>
                </a:solidFill>
                <a:latin typeface="Montserrat Bold"/>
                <a:ea typeface="Montserrat Bold"/>
                <a:cs typeface="Montserrat Bold"/>
                <a:sym typeface="Montserrat Bold"/>
              </a:rPr>
              <a:t>Cliente:</a:t>
            </a:r>
          </a:p>
        </p:txBody>
      </p:sp>
      <p:sp>
        <p:nvSpPr>
          <p:cNvPr name="TextBox 10" id="10"/>
          <p:cNvSpPr txBox="true"/>
          <p:nvPr/>
        </p:nvSpPr>
        <p:spPr>
          <a:xfrm rot="0">
            <a:off x="1028700" y="8709752"/>
            <a:ext cx="2902578" cy="485775"/>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006577"/>
                </a:solidFill>
                <a:latin typeface="Montserrat"/>
                <a:ea typeface="Montserrat"/>
                <a:cs typeface="Montserrat"/>
                <a:sym typeface="Montserrat"/>
              </a:rPr>
              <a:t>LLConsulting</a:t>
            </a:r>
          </a:p>
        </p:txBody>
      </p:sp>
      <p:sp>
        <p:nvSpPr>
          <p:cNvPr name="TextBox 11" id="11"/>
          <p:cNvSpPr txBox="true"/>
          <p:nvPr/>
        </p:nvSpPr>
        <p:spPr>
          <a:xfrm rot="0">
            <a:off x="5185745" y="8122644"/>
            <a:ext cx="5635034" cy="511810"/>
          </a:xfrm>
          <a:prstGeom prst="rect">
            <a:avLst/>
          </a:prstGeom>
        </p:spPr>
        <p:txBody>
          <a:bodyPr anchor="t" rtlCol="false" tIns="0" lIns="0" bIns="0" rIns="0">
            <a:spAutoFit/>
          </a:bodyPr>
          <a:lstStyle/>
          <a:p>
            <a:pPr algn="just" marL="0" indent="0" lvl="0">
              <a:lnSpc>
                <a:spcPts val="4160"/>
              </a:lnSpc>
              <a:spcBef>
                <a:spcPct val="0"/>
              </a:spcBef>
            </a:pPr>
            <a:r>
              <a:rPr lang="en-US" b="true" sz="3200">
                <a:solidFill>
                  <a:srgbClr val="006577"/>
                </a:solidFill>
                <a:latin typeface="Montserrat Bold"/>
                <a:ea typeface="Montserrat Bold"/>
                <a:cs typeface="Montserrat Bold"/>
                <a:sym typeface="Montserrat Bold"/>
              </a:rPr>
              <a:t>Presentado por:</a:t>
            </a:r>
          </a:p>
        </p:txBody>
      </p:sp>
      <p:sp>
        <p:nvSpPr>
          <p:cNvPr name="TextBox 12" id="12"/>
          <p:cNvSpPr txBox="true"/>
          <p:nvPr/>
        </p:nvSpPr>
        <p:spPr>
          <a:xfrm rot="0">
            <a:off x="5185745" y="8623483"/>
            <a:ext cx="5635034" cy="1476375"/>
          </a:xfrm>
          <a:prstGeom prst="rect">
            <a:avLst/>
          </a:prstGeom>
        </p:spPr>
        <p:txBody>
          <a:bodyPr anchor="t" rtlCol="false" tIns="0" lIns="0" bIns="0" rIns="0">
            <a:spAutoFit/>
          </a:bodyPr>
          <a:lstStyle/>
          <a:p>
            <a:pPr algn="just">
              <a:lnSpc>
                <a:spcPts val="3900"/>
              </a:lnSpc>
            </a:pPr>
            <a:r>
              <a:rPr lang="en-US" sz="3000">
                <a:solidFill>
                  <a:srgbClr val="006577"/>
                </a:solidFill>
                <a:latin typeface="Montserrat"/>
                <a:ea typeface="Montserrat"/>
                <a:cs typeface="Montserrat"/>
                <a:sym typeface="Montserrat"/>
              </a:rPr>
              <a:t>Aldo Arroyo</a:t>
            </a:r>
          </a:p>
          <a:p>
            <a:pPr algn="just">
              <a:lnSpc>
                <a:spcPts val="3900"/>
              </a:lnSpc>
            </a:pPr>
            <a:r>
              <a:rPr lang="en-US" sz="3000">
                <a:solidFill>
                  <a:srgbClr val="006577"/>
                </a:solidFill>
                <a:latin typeface="Montserrat"/>
                <a:ea typeface="Montserrat"/>
                <a:cs typeface="Montserrat"/>
                <a:sym typeface="Montserrat"/>
              </a:rPr>
              <a:t>Nicolás Navarro </a:t>
            </a:r>
          </a:p>
          <a:p>
            <a:pPr algn="just" marL="0" indent="0" lvl="0">
              <a:lnSpc>
                <a:spcPts val="3900"/>
              </a:lnSpc>
              <a:spcBef>
                <a:spcPct val="0"/>
              </a:spcBef>
            </a:pPr>
            <a:r>
              <a:rPr lang="en-US" sz="3000">
                <a:solidFill>
                  <a:srgbClr val="006577"/>
                </a:solidFill>
                <a:latin typeface="Montserrat"/>
                <a:ea typeface="Montserrat"/>
                <a:cs typeface="Montserrat"/>
                <a:sym typeface="Montserrat"/>
              </a:rPr>
              <a:t>Gabriela Sandoval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1F4F6"/>
        </a:solidFill>
      </p:bgPr>
    </p:bg>
    <p:spTree>
      <p:nvGrpSpPr>
        <p:cNvPr id="1" name=""/>
        <p:cNvGrpSpPr/>
        <p:nvPr/>
      </p:nvGrpSpPr>
      <p:grpSpPr>
        <a:xfrm>
          <a:off x="0" y="0"/>
          <a:ext cx="0" cy="0"/>
          <a:chOff x="0" y="0"/>
          <a:chExt cx="0" cy="0"/>
        </a:xfrm>
      </p:grpSpPr>
      <p:sp>
        <p:nvSpPr>
          <p:cNvPr name="Freeform 2" id="2"/>
          <p:cNvSpPr/>
          <p:nvPr/>
        </p:nvSpPr>
        <p:spPr>
          <a:xfrm flipH="false" flipV="false" rot="0">
            <a:off x="6422944" y="3428018"/>
            <a:ext cx="5394282" cy="4903893"/>
          </a:xfrm>
          <a:custGeom>
            <a:avLst/>
            <a:gdLst/>
            <a:ahLst/>
            <a:cxnLst/>
            <a:rect r="r" b="b" t="t" l="l"/>
            <a:pathLst>
              <a:path h="4903893" w="5394282">
                <a:moveTo>
                  <a:pt x="0" y="0"/>
                </a:moveTo>
                <a:lnTo>
                  <a:pt x="5394282" y="0"/>
                </a:lnTo>
                <a:lnTo>
                  <a:pt x="5394282" y="4903893"/>
                </a:lnTo>
                <a:lnTo>
                  <a:pt x="0" y="49038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3766701" y="8798163"/>
            <a:ext cx="7362267" cy="2049661"/>
          </a:xfrm>
          <a:custGeom>
            <a:avLst/>
            <a:gdLst/>
            <a:ahLst/>
            <a:cxnLst/>
            <a:rect r="r" b="b" t="t" l="l"/>
            <a:pathLst>
              <a:path h="2049661" w="7362267">
                <a:moveTo>
                  <a:pt x="0" y="0"/>
                </a:moveTo>
                <a:lnTo>
                  <a:pt x="7362267" y="0"/>
                </a:lnTo>
                <a:lnTo>
                  <a:pt x="7362267" y="2049662"/>
                </a:lnTo>
                <a:lnTo>
                  <a:pt x="0" y="2049662"/>
                </a:lnTo>
                <a:lnTo>
                  <a:pt x="0" y="0"/>
                </a:lnTo>
                <a:close/>
              </a:path>
            </a:pathLst>
          </a:custGeom>
          <a:blipFill>
            <a:blip r:embed="rId4">
              <a:extLst>
                <a:ext uri="{96DAC541-7B7A-43D3-8B79-37D633B846F1}">
                  <asvg:svgBlip xmlns:asvg="http://schemas.microsoft.com/office/drawing/2016/SVG/main" r:embed="rId5"/>
                </a:ext>
              </a:extLst>
            </a:blip>
            <a:stretch>
              <a:fillRect l="-108388" t="0" r="0" b="-715220"/>
            </a:stretch>
          </a:blipFill>
          <a:ln cap="sq">
            <a:noFill/>
            <a:prstDash val="solid"/>
            <a:miter/>
          </a:ln>
        </p:spPr>
      </p:sp>
      <p:sp>
        <p:nvSpPr>
          <p:cNvPr name="Freeform 4" id="4"/>
          <p:cNvSpPr/>
          <p:nvPr/>
        </p:nvSpPr>
        <p:spPr>
          <a:xfrm flipH="false" flipV="false" rot="-10800000">
            <a:off x="11392915" y="-1159007"/>
            <a:ext cx="11732770" cy="3266413"/>
          </a:xfrm>
          <a:custGeom>
            <a:avLst/>
            <a:gdLst/>
            <a:ahLst/>
            <a:cxnLst/>
            <a:rect r="r" b="b" t="t" l="l"/>
            <a:pathLst>
              <a:path h="3266413" w="11732770">
                <a:moveTo>
                  <a:pt x="0" y="0"/>
                </a:moveTo>
                <a:lnTo>
                  <a:pt x="11732770" y="0"/>
                </a:lnTo>
                <a:lnTo>
                  <a:pt x="11732770" y="3266413"/>
                </a:lnTo>
                <a:lnTo>
                  <a:pt x="0" y="3266413"/>
                </a:lnTo>
                <a:lnTo>
                  <a:pt x="0" y="0"/>
                </a:lnTo>
                <a:close/>
              </a:path>
            </a:pathLst>
          </a:custGeom>
          <a:blipFill>
            <a:blip r:embed="rId4">
              <a:extLst>
                <a:ext uri="{96DAC541-7B7A-43D3-8B79-37D633B846F1}">
                  <asvg:svgBlip xmlns:asvg="http://schemas.microsoft.com/office/drawing/2016/SVG/main" r:embed="rId5"/>
                </a:ext>
              </a:extLst>
            </a:blip>
            <a:stretch>
              <a:fillRect l="-108388" t="0" r="0" b="-715220"/>
            </a:stretch>
          </a:blipFill>
          <a:ln cap="sq">
            <a:noFill/>
            <a:prstDash val="solid"/>
            <a:miter/>
          </a:ln>
        </p:spPr>
      </p:sp>
      <p:sp>
        <p:nvSpPr>
          <p:cNvPr name="Freeform 5" id="5"/>
          <p:cNvSpPr/>
          <p:nvPr/>
        </p:nvSpPr>
        <p:spPr>
          <a:xfrm flipH="false" flipV="false" rot="0">
            <a:off x="8925504" y="646160"/>
            <a:ext cx="4097079" cy="1140630"/>
          </a:xfrm>
          <a:custGeom>
            <a:avLst/>
            <a:gdLst/>
            <a:ahLst/>
            <a:cxnLst/>
            <a:rect r="r" b="b" t="t" l="l"/>
            <a:pathLst>
              <a:path h="1140630" w="4097079">
                <a:moveTo>
                  <a:pt x="0" y="0"/>
                </a:moveTo>
                <a:lnTo>
                  <a:pt x="4097079" y="0"/>
                </a:lnTo>
                <a:lnTo>
                  <a:pt x="4097079" y="1140630"/>
                </a:lnTo>
                <a:lnTo>
                  <a:pt x="0" y="1140630"/>
                </a:lnTo>
                <a:lnTo>
                  <a:pt x="0" y="0"/>
                </a:lnTo>
                <a:close/>
              </a:path>
            </a:pathLst>
          </a:custGeom>
          <a:blipFill>
            <a:blip r:embed="rId4">
              <a:extLst>
                <a:ext uri="{96DAC541-7B7A-43D3-8B79-37D633B846F1}">
                  <asvg:svgBlip xmlns:asvg="http://schemas.microsoft.com/office/drawing/2016/SVG/main" r:embed="rId5"/>
                </a:ext>
              </a:extLst>
            </a:blip>
            <a:stretch>
              <a:fillRect l="-108388" t="0" r="0" b="-715220"/>
            </a:stretch>
          </a:blipFill>
          <a:ln cap="sq">
            <a:noFill/>
            <a:prstDash val="solid"/>
            <a:miter/>
          </a:ln>
        </p:spPr>
      </p:sp>
      <p:sp>
        <p:nvSpPr>
          <p:cNvPr name="Freeform 6" id="6"/>
          <p:cNvSpPr/>
          <p:nvPr/>
        </p:nvSpPr>
        <p:spPr>
          <a:xfrm flipH="false" flipV="false" rot="0">
            <a:off x="14797379" y="9047806"/>
            <a:ext cx="5568862" cy="1550376"/>
          </a:xfrm>
          <a:custGeom>
            <a:avLst/>
            <a:gdLst/>
            <a:ahLst/>
            <a:cxnLst/>
            <a:rect r="r" b="b" t="t" l="l"/>
            <a:pathLst>
              <a:path h="1550376" w="5568862">
                <a:moveTo>
                  <a:pt x="0" y="0"/>
                </a:moveTo>
                <a:lnTo>
                  <a:pt x="5568861" y="0"/>
                </a:lnTo>
                <a:lnTo>
                  <a:pt x="5568861" y="1550376"/>
                </a:lnTo>
                <a:lnTo>
                  <a:pt x="0" y="1550376"/>
                </a:lnTo>
                <a:lnTo>
                  <a:pt x="0" y="0"/>
                </a:lnTo>
                <a:close/>
              </a:path>
            </a:pathLst>
          </a:custGeom>
          <a:blipFill>
            <a:blip r:embed="rId4">
              <a:extLst>
                <a:ext uri="{96DAC541-7B7A-43D3-8B79-37D633B846F1}">
                  <asvg:svgBlip xmlns:asvg="http://schemas.microsoft.com/office/drawing/2016/SVG/main" r:embed="rId5"/>
                </a:ext>
              </a:extLst>
            </a:blip>
            <a:stretch>
              <a:fillRect l="-108388" t="0" r="0" b="-715220"/>
            </a:stretch>
          </a:blipFill>
          <a:ln cap="sq">
            <a:noFill/>
            <a:prstDash val="solid"/>
            <a:miter/>
          </a:ln>
        </p:spPr>
      </p:sp>
      <p:sp>
        <p:nvSpPr>
          <p:cNvPr name="Freeform 7" id="7"/>
          <p:cNvSpPr/>
          <p:nvPr/>
        </p:nvSpPr>
        <p:spPr>
          <a:xfrm flipH="false" flipV="false" rot="0">
            <a:off x="1990669" y="5879964"/>
            <a:ext cx="3180143" cy="1486820"/>
          </a:xfrm>
          <a:custGeom>
            <a:avLst/>
            <a:gdLst/>
            <a:ahLst/>
            <a:cxnLst/>
            <a:rect r="r" b="b" t="t" l="l"/>
            <a:pathLst>
              <a:path h="1486820" w="3180143">
                <a:moveTo>
                  <a:pt x="0" y="0"/>
                </a:moveTo>
                <a:lnTo>
                  <a:pt x="3180143" y="0"/>
                </a:lnTo>
                <a:lnTo>
                  <a:pt x="3180143" y="1486820"/>
                </a:lnTo>
                <a:lnTo>
                  <a:pt x="0" y="1486820"/>
                </a:lnTo>
                <a:lnTo>
                  <a:pt x="0" y="0"/>
                </a:lnTo>
                <a:close/>
              </a:path>
            </a:pathLst>
          </a:custGeom>
          <a:blipFill>
            <a:blip r:embed="rId6"/>
            <a:stretch>
              <a:fillRect l="0" t="0" r="0" b="0"/>
            </a:stretch>
          </a:blipFill>
        </p:spPr>
      </p:sp>
      <p:sp>
        <p:nvSpPr>
          <p:cNvPr name="Freeform 8" id="8"/>
          <p:cNvSpPr/>
          <p:nvPr/>
        </p:nvSpPr>
        <p:spPr>
          <a:xfrm flipH="false" flipV="false" rot="0">
            <a:off x="12814164" y="6286224"/>
            <a:ext cx="4020689" cy="1080560"/>
          </a:xfrm>
          <a:custGeom>
            <a:avLst/>
            <a:gdLst/>
            <a:ahLst/>
            <a:cxnLst/>
            <a:rect r="r" b="b" t="t" l="l"/>
            <a:pathLst>
              <a:path h="1080560" w="4020689">
                <a:moveTo>
                  <a:pt x="0" y="0"/>
                </a:moveTo>
                <a:lnTo>
                  <a:pt x="4020689" y="0"/>
                </a:lnTo>
                <a:lnTo>
                  <a:pt x="4020689" y="1080560"/>
                </a:lnTo>
                <a:lnTo>
                  <a:pt x="0" y="1080560"/>
                </a:lnTo>
                <a:lnTo>
                  <a:pt x="0" y="0"/>
                </a:lnTo>
                <a:close/>
              </a:path>
            </a:pathLst>
          </a:custGeom>
          <a:blipFill>
            <a:blip r:embed="rId7"/>
            <a:stretch>
              <a:fillRect l="0" t="0" r="0" b="0"/>
            </a:stretch>
          </a:blipFill>
        </p:spPr>
      </p:sp>
      <p:sp>
        <p:nvSpPr>
          <p:cNvPr name="Freeform 9" id="9"/>
          <p:cNvSpPr/>
          <p:nvPr/>
        </p:nvSpPr>
        <p:spPr>
          <a:xfrm flipH="false" flipV="false" rot="0">
            <a:off x="13930768" y="2250652"/>
            <a:ext cx="1733221" cy="1733221"/>
          </a:xfrm>
          <a:custGeom>
            <a:avLst/>
            <a:gdLst/>
            <a:ahLst/>
            <a:cxnLst/>
            <a:rect r="r" b="b" t="t" l="l"/>
            <a:pathLst>
              <a:path h="1733221" w="1733221">
                <a:moveTo>
                  <a:pt x="0" y="0"/>
                </a:moveTo>
                <a:lnTo>
                  <a:pt x="1733221" y="0"/>
                </a:lnTo>
                <a:lnTo>
                  <a:pt x="1733221" y="1733220"/>
                </a:lnTo>
                <a:lnTo>
                  <a:pt x="0" y="1733220"/>
                </a:lnTo>
                <a:lnTo>
                  <a:pt x="0" y="0"/>
                </a:lnTo>
                <a:close/>
              </a:path>
            </a:pathLst>
          </a:custGeom>
          <a:blipFill>
            <a:blip r:embed="rId8"/>
            <a:stretch>
              <a:fillRect l="0" t="0" r="0" b="0"/>
            </a:stretch>
          </a:blipFill>
        </p:spPr>
      </p:sp>
      <p:sp>
        <p:nvSpPr>
          <p:cNvPr name="Freeform 10" id="10"/>
          <p:cNvSpPr/>
          <p:nvPr/>
        </p:nvSpPr>
        <p:spPr>
          <a:xfrm flipH="false" flipV="false" rot="0">
            <a:off x="1990669" y="2250652"/>
            <a:ext cx="3209794" cy="1805509"/>
          </a:xfrm>
          <a:custGeom>
            <a:avLst/>
            <a:gdLst/>
            <a:ahLst/>
            <a:cxnLst/>
            <a:rect r="r" b="b" t="t" l="l"/>
            <a:pathLst>
              <a:path h="1805509" w="3209794">
                <a:moveTo>
                  <a:pt x="0" y="0"/>
                </a:moveTo>
                <a:lnTo>
                  <a:pt x="3209794" y="0"/>
                </a:lnTo>
                <a:lnTo>
                  <a:pt x="3209794" y="1805509"/>
                </a:lnTo>
                <a:lnTo>
                  <a:pt x="0" y="1805509"/>
                </a:lnTo>
                <a:lnTo>
                  <a:pt x="0" y="0"/>
                </a:lnTo>
                <a:close/>
              </a:path>
            </a:pathLst>
          </a:custGeom>
          <a:blipFill>
            <a:blip r:embed="rId9"/>
            <a:stretch>
              <a:fillRect l="0" t="0" r="0" b="0"/>
            </a:stretch>
          </a:blipFill>
        </p:spPr>
      </p:sp>
      <p:sp>
        <p:nvSpPr>
          <p:cNvPr name="TextBox 11" id="11"/>
          <p:cNvSpPr txBox="true"/>
          <p:nvPr/>
        </p:nvSpPr>
        <p:spPr>
          <a:xfrm rot="0">
            <a:off x="12800599" y="4256719"/>
            <a:ext cx="3993559" cy="1472565"/>
          </a:xfrm>
          <a:prstGeom prst="rect">
            <a:avLst/>
          </a:prstGeom>
        </p:spPr>
        <p:txBody>
          <a:bodyPr anchor="t" rtlCol="false" tIns="0" lIns="0" bIns="0" rIns="0">
            <a:spAutoFit/>
          </a:bodyPr>
          <a:lstStyle/>
          <a:p>
            <a:pPr algn="just" marL="0" indent="0" lvl="1">
              <a:lnSpc>
                <a:spcPts val="2339"/>
              </a:lnSpc>
              <a:spcBef>
                <a:spcPct val="0"/>
              </a:spcBef>
            </a:pPr>
            <a:r>
              <a:rPr lang="en-US" sz="1799" spc="89">
                <a:solidFill>
                  <a:srgbClr val="006577"/>
                </a:solidFill>
                <a:latin typeface="Montserrat"/>
                <a:ea typeface="Montserrat"/>
                <a:cs typeface="Montserrat"/>
                <a:sym typeface="Montserrat"/>
              </a:rPr>
              <a:t>S</a:t>
            </a:r>
            <a:r>
              <a:rPr lang="en-US" sz="1799" spc="89" u="none">
                <a:solidFill>
                  <a:srgbClr val="006577"/>
                </a:solidFill>
                <a:latin typeface="Montserrat"/>
                <a:ea typeface="Montserrat"/>
                <a:cs typeface="Montserrat"/>
                <a:sym typeface="Montserrat"/>
              </a:rPr>
              <a:t>istema de gestión de bases de datos relacional, robusto y escalable, ideal para almacenar y consultar de forma segura la información del proyecto.</a:t>
            </a:r>
          </a:p>
        </p:txBody>
      </p:sp>
      <p:sp>
        <p:nvSpPr>
          <p:cNvPr name="TextBox 12" id="12"/>
          <p:cNvSpPr txBox="true"/>
          <p:nvPr/>
        </p:nvSpPr>
        <p:spPr>
          <a:xfrm rot="0">
            <a:off x="1028700" y="1028700"/>
            <a:ext cx="4632083" cy="755650"/>
          </a:xfrm>
          <a:prstGeom prst="rect">
            <a:avLst/>
          </a:prstGeom>
        </p:spPr>
        <p:txBody>
          <a:bodyPr anchor="t" rtlCol="false" tIns="0" lIns="0" bIns="0" rIns="0">
            <a:spAutoFit/>
          </a:bodyPr>
          <a:lstStyle/>
          <a:p>
            <a:pPr algn="l" marL="0" indent="0" lvl="0">
              <a:lnSpc>
                <a:spcPts val="6050"/>
              </a:lnSpc>
              <a:spcBef>
                <a:spcPct val="0"/>
              </a:spcBef>
            </a:pPr>
            <a:r>
              <a:rPr lang="en-US" b="true" sz="5000">
                <a:solidFill>
                  <a:srgbClr val="006577"/>
                </a:solidFill>
                <a:latin typeface="Montserrat Ultra-Bold"/>
                <a:ea typeface="Montserrat Ultra-Bold"/>
                <a:cs typeface="Montserrat Ultra-Bold"/>
                <a:sym typeface="Montserrat Ultra-Bold"/>
              </a:rPr>
              <a:t>Tecnologías</a:t>
            </a:r>
          </a:p>
        </p:txBody>
      </p:sp>
      <p:sp>
        <p:nvSpPr>
          <p:cNvPr name="TextBox 13" id="13"/>
          <p:cNvSpPr txBox="true"/>
          <p:nvPr/>
        </p:nvSpPr>
        <p:spPr>
          <a:xfrm rot="0">
            <a:off x="12814164" y="7566809"/>
            <a:ext cx="3993559" cy="1767840"/>
          </a:xfrm>
          <a:prstGeom prst="rect">
            <a:avLst/>
          </a:prstGeom>
        </p:spPr>
        <p:txBody>
          <a:bodyPr anchor="t" rtlCol="false" tIns="0" lIns="0" bIns="0" rIns="0">
            <a:spAutoFit/>
          </a:bodyPr>
          <a:lstStyle/>
          <a:p>
            <a:pPr algn="just" marL="0" indent="0" lvl="1">
              <a:lnSpc>
                <a:spcPts val="2339"/>
              </a:lnSpc>
              <a:spcBef>
                <a:spcPct val="0"/>
              </a:spcBef>
            </a:pPr>
            <a:r>
              <a:rPr lang="en-US" sz="1799" spc="89">
                <a:solidFill>
                  <a:srgbClr val="006577"/>
                </a:solidFill>
                <a:latin typeface="Montserrat"/>
                <a:ea typeface="Montserrat"/>
                <a:cs typeface="Montserrat"/>
                <a:sym typeface="Montserrat"/>
              </a:rPr>
              <a:t>Ent</a:t>
            </a:r>
            <a:r>
              <a:rPr lang="en-US" sz="1799" spc="89" u="none">
                <a:solidFill>
                  <a:srgbClr val="006577"/>
                </a:solidFill>
                <a:latin typeface="Montserrat"/>
                <a:ea typeface="Montserrat"/>
                <a:cs typeface="Montserrat"/>
                <a:sym typeface="Montserrat"/>
              </a:rPr>
              <a:t>orno de ejecución de JavaScript en el lado del servidor, que permite manejar múltiples solicitudes de manera eficiente y conectar el frontend con la base de datos.</a:t>
            </a:r>
          </a:p>
        </p:txBody>
      </p:sp>
      <p:sp>
        <p:nvSpPr>
          <p:cNvPr name="TextBox 14" id="14"/>
          <p:cNvSpPr txBox="true"/>
          <p:nvPr/>
        </p:nvSpPr>
        <p:spPr>
          <a:xfrm rot="0">
            <a:off x="1575238" y="7566809"/>
            <a:ext cx="4085545" cy="1767840"/>
          </a:xfrm>
          <a:prstGeom prst="rect">
            <a:avLst/>
          </a:prstGeom>
        </p:spPr>
        <p:txBody>
          <a:bodyPr anchor="t" rtlCol="false" tIns="0" lIns="0" bIns="0" rIns="0">
            <a:spAutoFit/>
          </a:bodyPr>
          <a:lstStyle/>
          <a:p>
            <a:pPr algn="just">
              <a:lnSpc>
                <a:spcPts val="2339"/>
              </a:lnSpc>
            </a:pPr>
            <a:r>
              <a:rPr lang="en-US" sz="1799" spc="89">
                <a:solidFill>
                  <a:srgbClr val="006577"/>
                </a:solidFill>
                <a:latin typeface="Montserrat"/>
                <a:ea typeface="Montserrat"/>
                <a:cs typeface="Montserrat"/>
                <a:sym typeface="Montserrat"/>
              </a:rPr>
              <a:t>Biblioteca de JavaScript para construir interfaces de usuario dinámicas y modulares, facilitando la experiencia del usuario y el mantenimiento del frontend.</a:t>
            </a:r>
          </a:p>
        </p:txBody>
      </p:sp>
      <p:sp>
        <p:nvSpPr>
          <p:cNvPr name="TextBox 15" id="15"/>
          <p:cNvSpPr txBox="true"/>
          <p:nvPr/>
        </p:nvSpPr>
        <p:spPr>
          <a:xfrm rot="0">
            <a:off x="1575238" y="4256719"/>
            <a:ext cx="4085545" cy="1177290"/>
          </a:xfrm>
          <a:prstGeom prst="rect">
            <a:avLst/>
          </a:prstGeom>
        </p:spPr>
        <p:txBody>
          <a:bodyPr anchor="t" rtlCol="false" tIns="0" lIns="0" bIns="0" rIns="0">
            <a:spAutoFit/>
          </a:bodyPr>
          <a:lstStyle/>
          <a:p>
            <a:pPr algn="just">
              <a:lnSpc>
                <a:spcPts val="2339"/>
              </a:lnSpc>
            </a:pPr>
            <a:r>
              <a:rPr lang="en-US" sz="1799" spc="89">
                <a:solidFill>
                  <a:srgbClr val="006577"/>
                </a:solidFill>
                <a:latin typeface="Montserrat"/>
                <a:ea typeface="Montserrat"/>
                <a:cs typeface="Montserrat"/>
                <a:sym typeface="Montserrat"/>
              </a:rPr>
              <a:t>Plataforma de control de versiones y colaboración, que facilita la gestión del código y el trabajo en equipo.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1F4F6"/>
        </a:solidFill>
      </p:bgPr>
    </p:bg>
    <p:spTree>
      <p:nvGrpSpPr>
        <p:cNvPr id="1" name=""/>
        <p:cNvGrpSpPr/>
        <p:nvPr/>
      </p:nvGrpSpPr>
      <p:grpSpPr>
        <a:xfrm>
          <a:off x="0" y="0"/>
          <a:ext cx="0" cy="0"/>
          <a:chOff x="0" y="0"/>
          <a:chExt cx="0" cy="0"/>
        </a:xfrm>
      </p:grpSpPr>
      <p:sp>
        <p:nvSpPr>
          <p:cNvPr name="TextBox 2" id="2"/>
          <p:cNvSpPr txBox="true"/>
          <p:nvPr/>
        </p:nvSpPr>
        <p:spPr>
          <a:xfrm rot="0">
            <a:off x="3621736" y="1310476"/>
            <a:ext cx="11044527" cy="1152461"/>
          </a:xfrm>
          <a:prstGeom prst="rect">
            <a:avLst/>
          </a:prstGeom>
        </p:spPr>
        <p:txBody>
          <a:bodyPr anchor="t" rtlCol="false" tIns="0" lIns="0" bIns="0" rIns="0">
            <a:spAutoFit/>
          </a:bodyPr>
          <a:lstStyle/>
          <a:p>
            <a:pPr algn="ctr" marL="0" indent="0" lvl="0">
              <a:lnSpc>
                <a:spcPts val="9135"/>
              </a:lnSpc>
              <a:spcBef>
                <a:spcPct val="0"/>
              </a:spcBef>
            </a:pPr>
            <a:r>
              <a:rPr lang="en-US" b="true" sz="7550">
                <a:solidFill>
                  <a:srgbClr val="006577"/>
                </a:solidFill>
                <a:latin typeface="Montserrat Ultra-Bold"/>
                <a:ea typeface="Montserrat Ultra-Bold"/>
                <a:cs typeface="Montserrat Ultra-Bold"/>
                <a:sym typeface="Montserrat Ultra-Bold"/>
              </a:rPr>
              <a:t>Cronograma</a:t>
            </a:r>
          </a:p>
        </p:txBody>
      </p:sp>
      <p:sp>
        <p:nvSpPr>
          <p:cNvPr name="Freeform 3" id="3"/>
          <p:cNvSpPr/>
          <p:nvPr/>
        </p:nvSpPr>
        <p:spPr>
          <a:xfrm flipH="false" flipV="false" rot="0">
            <a:off x="7132404" y="542749"/>
            <a:ext cx="2791846" cy="777252"/>
          </a:xfrm>
          <a:custGeom>
            <a:avLst/>
            <a:gdLst/>
            <a:ahLst/>
            <a:cxnLst/>
            <a:rect r="r" b="b" t="t" l="l"/>
            <a:pathLst>
              <a:path h="777252" w="2791846">
                <a:moveTo>
                  <a:pt x="0" y="0"/>
                </a:moveTo>
                <a:lnTo>
                  <a:pt x="2791845" y="0"/>
                </a:lnTo>
                <a:lnTo>
                  <a:pt x="2791845" y="777252"/>
                </a:lnTo>
                <a:lnTo>
                  <a:pt x="0" y="777252"/>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4" id="4"/>
          <p:cNvSpPr/>
          <p:nvPr/>
        </p:nvSpPr>
        <p:spPr>
          <a:xfrm flipH="false" flipV="true" rot="0">
            <a:off x="-3769927" y="-874865"/>
            <a:ext cx="10183980" cy="2835228"/>
          </a:xfrm>
          <a:custGeom>
            <a:avLst/>
            <a:gdLst/>
            <a:ahLst/>
            <a:cxnLst/>
            <a:rect r="r" b="b" t="t" l="l"/>
            <a:pathLst>
              <a:path h="2835228" w="10183980">
                <a:moveTo>
                  <a:pt x="0" y="2835228"/>
                </a:moveTo>
                <a:lnTo>
                  <a:pt x="10183980" y="2835228"/>
                </a:lnTo>
                <a:lnTo>
                  <a:pt x="10183980" y="0"/>
                </a:lnTo>
                <a:lnTo>
                  <a:pt x="0" y="0"/>
                </a:lnTo>
                <a:lnTo>
                  <a:pt x="0" y="2835228"/>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5" id="5"/>
          <p:cNvSpPr/>
          <p:nvPr/>
        </p:nvSpPr>
        <p:spPr>
          <a:xfrm flipH="false" flipV="false" rot="0">
            <a:off x="12588120" y="8557461"/>
            <a:ext cx="7720398" cy="2149365"/>
          </a:xfrm>
          <a:custGeom>
            <a:avLst/>
            <a:gdLst/>
            <a:ahLst/>
            <a:cxnLst/>
            <a:rect r="r" b="b" t="t" l="l"/>
            <a:pathLst>
              <a:path h="2149365" w="7720398">
                <a:moveTo>
                  <a:pt x="0" y="0"/>
                </a:moveTo>
                <a:lnTo>
                  <a:pt x="7720398" y="0"/>
                </a:lnTo>
                <a:lnTo>
                  <a:pt x="7720398" y="2149365"/>
                </a:lnTo>
                <a:lnTo>
                  <a:pt x="0" y="2149365"/>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6" id="6"/>
          <p:cNvSpPr/>
          <p:nvPr/>
        </p:nvSpPr>
        <p:spPr>
          <a:xfrm flipH="false" flipV="false" rot="0">
            <a:off x="16536641" y="4655920"/>
            <a:ext cx="3502718" cy="975160"/>
          </a:xfrm>
          <a:custGeom>
            <a:avLst/>
            <a:gdLst/>
            <a:ahLst/>
            <a:cxnLst/>
            <a:rect r="r" b="b" t="t" l="l"/>
            <a:pathLst>
              <a:path h="975160" w="3502718">
                <a:moveTo>
                  <a:pt x="0" y="0"/>
                </a:moveTo>
                <a:lnTo>
                  <a:pt x="3502718" y="0"/>
                </a:lnTo>
                <a:lnTo>
                  <a:pt x="3502718" y="975160"/>
                </a:lnTo>
                <a:lnTo>
                  <a:pt x="0" y="975160"/>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7" id="7"/>
          <p:cNvSpPr/>
          <p:nvPr/>
        </p:nvSpPr>
        <p:spPr>
          <a:xfrm flipH="false" flipV="false" rot="0">
            <a:off x="193752" y="2911229"/>
            <a:ext cx="17900497" cy="4139490"/>
          </a:xfrm>
          <a:custGeom>
            <a:avLst/>
            <a:gdLst/>
            <a:ahLst/>
            <a:cxnLst/>
            <a:rect r="r" b="b" t="t" l="l"/>
            <a:pathLst>
              <a:path h="4139490" w="17900497">
                <a:moveTo>
                  <a:pt x="0" y="0"/>
                </a:moveTo>
                <a:lnTo>
                  <a:pt x="17900496" y="0"/>
                </a:lnTo>
                <a:lnTo>
                  <a:pt x="17900496" y="4139489"/>
                </a:lnTo>
                <a:lnTo>
                  <a:pt x="0" y="4139489"/>
                </a:lnTo>
                <a:lnTo>
                  <a:pt x="0" y="0"/>
                </a:lnTo>
                <a:close/>
              </a:path>
            </a:pathLst>
          </a:custGeom>
          <a:blipFill>
            <a:blip r:embed="rId4"/>
            <a:stretch>
              <a:fillRect l="0" t="0" r="0" b="0"/>
            </a:stretch>
          </a:blipFill>
        </p:spPr>
      </p:sp>
      <p:sp>
        <p:nvSpPr>
          <p:cNvPr name="Freeform 8" id="8"/>
          <p:cNvSpPr/>
          <p:nvPr/>
        </p:nvSpPr>
        <p:spPr>
          <a:xfrm flipH="false" flipV="false" rot="0">
            <a:off x="-3666448" y="8877588"/>
            <a:ext cx="7720398" cy="2149365"/>
          </a:xfrm>
          <a:custGeom>
            <a:avLst/>
            <a:gdLst/>
            <a:ahLst/>
            <a:cxnLst/>
            <a:rect r="r" b="b" t="t" l="l"/>
            <a:pathLst>
              <a:path h="2149365" w="7720398">
                <a:moveTo>
                  <a:pt x="0" y="0"/>
                </a:moveTo>
                <a:lnTo>
                  <a:pt x="7720399" y="0"/>
                </a:lnTo>
                <a:lnTo>
                  <a:pt x="7720399" y="2149365"/>
                </a:lnTo>
                <a:lnTo>
                  <a:pt x="0" y="2149365"/>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1F4F6"/>
        </a:solidFill>
      </p:bgPr>
    </p:bg>
    <p:spTree>
      <p:nvGrpSpPr>
        <p:cNvPr id="1" name=""/>
        <p:cNvGrpSpPr/>
        <p:nvPr/>
      </p:nvGrpSpPr>
      <p:grpSpPr>
        <a:xfrm>
          <a:off x="0" y="0"/>
          <a:ext cx="0" cy="0"/>
          <a:chOff x="0" y="0"/>
          <a:chExt cx="0" cy="0"/>
        </a:xfrm>
      </p:grpSpPr>
      <p:sp>
        <p:nvSpPr>
          <p:cNvPr name="Freeform 2" id="2"/>
          <p:cNvSpPr/>
          <p:nvPr/>
        </p:nvSpPr>
        <p:spPr>
          <a:xfrm flipH="false" flipV="false" rot="0">
            <a:off x="4490641" y="6550668"/>
            <a:ext cx="16879833" cy="4699360"/>
          </a:xfrm>
          <a:custGeom>
            <a:avLst/>
            <a:gdLst/>
            <a:ahLst/>
            <a:cxnLst/>
            <a:rect r="r" b="b" t="t" l="l"/>
            <a:pathLst>
              <a:path h="4699360" w="16879833">
                <a:moveTo>
                  <a:pt x="0" y="0"/>
                </a:moveTo>
                <a:lnTo>
                  <a:pt x="16879833" y="0"/>
                </a:lnTo>
                <a:lnTo>
                  <a:pt x="16879833" y="4699359"/>
                </a:lnTo>
                <a:lnTo>
                  <a:pt x="0" y="4699359"/>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3" id="3"/>
          <p:cNvSpPr/>
          <p:nvPr/>
        </p:nvSpPr>
        <p:spPr>
          <a:xfrm flipH="false" flipV="true" rot="0">
            <a:off x="-1697253" y="-861340"/>
            <a:ext cx="8710335" cy="2424964"/>
          </a:xfrm>
          <a:custGeom>
            <a:avLst/>
            <a:gdLst/>
            <a:ahLst/>
            <a:cxnLst/>
            <a:rect r="r" b="b" t="t" l="l"/>
            <a:pathLst>
              <a:path h="2424964" w="8710335">
                <a:moveTo>
                  <a:pt x="0" y="2424965"/>
                </a:moveTo>
                <a:lnTo>
                  <a:pt x="8710335" y="2424965"/>
                </a:lnTo>
                <a:lnTo>
                  <a:pt x="8710335" y="0"/>
                </a:lnTo>
                <a:lnTo>
                  <a:pt x="0" y="0"/>
                </a:lnTo>
                <a:lnTo>
                  <a:pt x="0" y="2424965"/>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4" id="4"/>
          <p:cNvSpPr/>
          <p:nvPr/>
        </p:nvSpPr>
        <p:spPr>
          <a:xfrm flipH="false" flipV="false" rot="0">
            <a:off x="14442160" y="232083"/>
            <a:ext cx="4782823" cy="1331542"/>
          </a:xfrm>
          <a:custGeom>
            <a:avLst/>
            <a:gdLst/>
            <a:ahLst/>
            <a:cxnLst/>
            <a:rect r="r" b="b" t="t" l="l"/>
            <a:pathLst>
              <a:path h="1331542" w="4782823">
                <a:moveTo>
                  <a:pt x="0" y="0"/>
                </a:moveTo>
                <a:lnTo>
                  <a:pt x="4782823" y="0"/>
                </a:lnTo>
                <a:lnTo>
                  <a:pt x="4782823" y="1331542"/>
                </a:lnTo>
                <a:lnTo>
                  <a:pt x="0" y="1331542"/>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5" id="5"/>
          <p:cNvSpPr/>
          <p:nvPr/>
        </p:nvSpPr>
        <p:spPr>
          <a:xfrm flipH="false" flipV="false" rot="0">
            <a:off x="9391064" y="1386653"/>
            <a:ext cx="9265767" cy="7513695"/>
          </a:xfrm>
          <a:custGeom>
            <a:avLst/>
            <a:gdLst/>
            <a:ahLst/>
            <a:cxnLst/>
            <a:rect r="r" b="b" t="t" l="l"/>
            <a:pathLst>
              <a:path h="7513695" w="9265767">
                <a:moveTo>
                  <a:pt x="0" y="0"/>
                </a:moveTo>
                <a:lnTo>
                  <a:pt x="9265767" y="0"/>
                </a:lnTo>
                <a:lnTo>
                  <a:pt x="9265767" y="7513694"/>
                </a:lnTo>
                <a:lnTo>
                  <a:pt x="0" y="75136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6" id="6"/>
          <p:cNvSpPr txBox="true"/>
          <p:nvPr/>
        </p:nvSpPr>
        <p:spPr>
          <a:xfrm rot="0">
            <a:off x="2010854" y="1939612"/>
            <a:ext cx="6175811" cy="878205"/>
          </a:xfrm>
          <a:prstGeom prst="rect">
            <a:avLst/>
          </a:prstGeom>
        </p:spPr>
        <p:txBody>
          <a:bodyPr anchor="t" rtlCol="false" tIns="0" lIns="0" bIns="0" rIns="0">
            <a:spAutoFit/>
          </a:bodyPr>
          <a:lstStyle/>
          <a:p>
            <a:pPr algn="l" marL="0" indent="0" lvl="0">
              <a:lnSpc>
                <a:spcPts val="6959"/>
              </a:lnSpc>
              <a:spcBef>
                <a:spcPct val="0"/>
              </a:spcBef>
            </a:pPr>
            <a:r>
              <a:rPr lang="en-US" b="true" sz="6000">
                <a:solidFill>
                  <a:srgbClr val="006577"/>
                </a:solidFill>
                <a:latin typeface="Montserrat Heavy"/>
                <a:ea typeface="Montserrat Heavy"/>
                <a:cs typeface="Montserrat Heavy"/>
                <a:sym typeface="Montserrat Heavy"/>
              </a:rPr>
              <a:t>COMENTARIOS</a:t>
            </a:r>
          </a:p>
        </p:txBody>
      </p:sp>
      <p:sp>
        <p:nvSpPr>
          <p:cNvPr name="TextBox 7" id="7"/>
          <p:cNvSpPr txBox="true"/>
          <p:nvPr/>
        </p:nvSpPr>
        <p:spPr>
          <a:xfrm rot="0">
            <a:off x="843370" y="3266373"/>
            <a:ext cx="7853133" cy="5633974"/>
          </a:xfrm>
          <a:prstGeom prst="rect">
            <a:avLst/>
          </a:prstGeom>
        </p:spPr>
        <p:txBody>
          <a:bodyPr anchor="t" rtlCol="false" tIns="0" lIns="0" bIns="0" rIns="0">
            <a:spAutoFit/>
          </a:bodyPr>
          <a:lstStyle/>
          <a:p>
            <a:pPr algn="just" marL="626111" indent="-313055" lvl="1">
              <a:lnSpc>
                <a:spcPts val="4118"/>
              </a:lnSpc>
              <a:buFont typeface="Arial"/>
              <a:buChar char="•"/>
            </a:pPr>
            <a:r>
              <a:rPr lang="en-US" sz="2900">
                <a:solidFill>
                  <a:srgbClr val="006577"/>
                </a:solidFill>
                <a:latin typeface="Montserrat"/>
                <a:ea typeface="Montserrat"/>
                <a:cs typeface="Montserrat"/>
                <a:sym typeface="Montserrat"/>
              </a:rPr>
              <a:t>Transfo</a:t>
            </a:r>
            <a:r>
              <a:rPr lang="en-US" sz="2900" strike="noStrike" u="none">
                <a:solidFill>
                  <a:srgbClr val="006577"/>
                </a:solidFill>
                <a:latin typeface="Montserrat"/>
                <a:ea typeface="Montserrat"/>
                <a:cs typeface="Montserrat"/>
                <a:sym typeface="Montserrat"/>
              </a:rPr>
              <a:t>rmamos la gestión manual en un sistema centralizado y confiable.</a:t>
            </a:r>
          </a:p>
          <a:p>
            <a:pPr algn="just" marL="626111" indent="-313055" lvl="1">
              <a:lnSpc>
                <a:spcPts val="4118"/>
              </a:lnSpc>
              <a:buFont typeface="Arial"/>
              <a:buChar char="•"/>
            </a:pPr>
            <a:r>
              <a:rPr lang="en-US" sz="2900" strike="noStrike" u="none">
                <a:solidFill>
                  <a:srgbClr val="006577"/>
                </a:solidFill>
                <a:latin typeface="Montserrat"/>
                <a:ea typeface="Montserrat"/>
                <a:cs typeface="Montserrat"/>
                <a:sym typeface="Montserrat"/>
              </a:rPr>
              <a:t>La plataforma entrega trazabilidad, control de plazos y reportes estratégicos.</a:t>
            </a:r>
          </a:p>
          <a:p>
            <a:pPr algn="just" marL="626111" indent="-313055" lvl="1">
              <a:lnSpc>
                <a:spcPts val="4118"/>
              </a:lnSpc>
              <a:buFont typeface="Arial"/>
              <a:buChar char="•"/>
            </a:pPr>
            <a:r>
              <a:rPr lang="en-US" sz="2900" strike="noStrike" u="none">
                <a:solidFill>
                  <a:srgbClr val="006577"/>
                </a:solidFill>
                <a:latin typeface="Montserrat"/>
                <a:ea typeface="Montserrat"/>
                <a:cs typeface="Montserrat"/>
                <a:sym typeface="Montserrat"/>
              </a:rPr>
              <a:t>Propuesta de valor: envío automático de hitos y KPI de cumplimiento de plazos.</a:t>
            </a:r>
          </a:p>
          <a:p>
            <a:pPr algn="just" marL="626111" indent="-313055" lvl="1">
              <a:lnSpc>
                <a:spcPts val="4118"/>
              </a:lnSpc>
              <a:buFont typeface="Arial"/>
              <a:buChar char="•"/>
            </a:pPr>
            <a:r>
              <a:rPr lang="en-US" sz="2900" strike="noStrike" u="none">
                <a:solidFill>
                  <a:srgbClr val="006577"/>
                </a:solidFill>
                <a:latin typeface="Montserrat"/>
                <a:ea typeface="Montserrat"/>
                <a:cs typeface="Montserrat"/>
                <a:sym typeface="Montserrat"/>
              </a:rPr>
              <a:t>Herramienta que aporta organización, confianza y decisiones basadas en datos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1F4F6"/>
        </a:solidFill>
      </p:bgPr>
    </p:bg>
    <p:spTree>
      <p:nvGrpSpPr>
        <p:cNvPr id="1" name=""/>
        <p:cNvGrpSpPr/>
        <p:nvPr/>
      </p:nvGrpSpPr>
      <p:grpSpPr>
        <a:xfrm>
          <a:off x="0" y="0"/>
          <a:ext cx="0" cy="0"/>
          <a:chOff x="0" y="0"/>
          <a:chExt cx="0" cy="0"/>
        </a:xfrm>
      </p:grpSpPr>
      <p:grpSp>
        <p:nvGrpSpPr>
          <p:cNvPr name="Group 2" id="2"/>
          <p:cNvGrpSpPr/>
          <p:nvPr/>
        </p:nvGrpSpPr>
        <p:grpSpPr>
          <a:xfrm rot="0">
            <a:off x="7279727" y="3232601"/>
            <a:ext cx="1486530" cy="1486530"/>
            <a:chOff x="0" y="0"/>
            <a:chExt cx="642877" cy="642877"/>
          </a:xfrm>
        </p:grpSpPr>
        <p:sp>
          <p:nvSpPr>
            <p:cNvPr name="Freeform 3" id="3"/>
            <p:cNvSpPr/>
            <p:nvPr/>
          </p:nvSpPr>
          <p:spPr>
            <a:xfrm flipH="false" flipV="false" rot="0">
              <a:off x="0" y="0"/>
              <a:ext cx="642877" cy="642877"/>
            </a:xfrm>
            <a:custGeom>
              <a:avLst/>
              <a:gdLst/>
              <a:ahLst/>
              <a:cxnLst/>
              <a:rect r="r" b="b" t="t" l="l"/>
              <a:pathLst>
                <a:path h="642877" w="642877">
                  <a:moveTo>
                    <a:pt x="145825" y="0"/>
                  </a:moveTo>
                  <a:lnTo>
                    <a:pt x="497052" y="0"/>
                  </a:lnTo>
                  <a:cubicBezTo>
                    <a:pt x="577589" y="0"/>
                    <a:pt x="642877" y="65288"/>
                    <a:pt x="642877" y="145825"/>
                  </a:cubicBezTo>
                  <a:lnTo>
                    <a:pt x="642877" y="497052"/>
                  </a:lnTo>
                  <a:cubicBezTo>
                    <a:pt x="642877" y="577589"/>
                    <a:pt x="577589" y="642877"/>
                    <a:pt x="497052" y="642877"/>
                  </a:cubicBezTo>
                  <a:lnTo>
                    <a:pt x="145825" y="642877"/>
                  </a:lnTo>
                  <a:cubicBezTo>
                    <a:pt x="65288" y="642877"/>
                    <a:pt x="0" y="577589"/>
                    <a:pt x="0" y="497052"/>
                  </a:cubicBezTo>
                  <a:lnTo>
                    <a:pt x="0" y="145825"/>
                  </a:lnTo>
                  <a:cubicBezTo>
                    <a:pt x="0" y="65288"/>
                    <a:pt x="65288" y="0"/>
                    <a:pt x="145825" y="0"/>
                  </a:cubicBezTo>
                  <a:close/>
                </a:path>
              </a:pathLst>
            </a:custGeom>
            <a:solidFill>
              <a:srgbClr val="B1F4F6"/>
            </a:solidFill>
            <a:ln w="57150" cap="rnd">
              <a:solidFill>
                <a:srgbClr val="06AFBE"/>
              </a:solidFill>
              <a:prstDash val="solid"/>
              <a:round/>
            </a:ln>
          </p:spPr>
        </p:sp>
        <p:sp>
          <p:nvSpPr>
            <p:cNvPr name="TextBox 4" id="4"/>
            <p:cNvSpPr txBox="true"/>
            <p:nvPr/>
          </p:nvSpPr>
          <p:spPr>
            <a:xfrm>
              <a:off x="0" y="-171450"/>
              <a:ext cx="642877" cy="814327"/>
            </a:xfrm>
            <a:prstGeom prst="rect">
              <a:avLst/>
            </a:prstGeom>
          </p:spPr>
          <p:txBody>
            <a:bodyPr anchor="ctr" rtlCol="false" tIns="50800" lIns="50800" bIns="50800" rIns="50800"/>
            <a:lstStyle/>
            <a:p>
              <a:pPr algn="ctr" marL="0" indent="0" lvl="0">
                <a:lnSpc>
                  <a:spcPts val="6119"/>
                </a:lnSpc>
                <a:spcBef>
                  <a:spcPct val="0"/>
                </a:spcBef>
              </a:pPr>
              <a:r>
                <a:rPr lang="en-US" b="true" sz="3599">
                  <a:solidFill>
                    <a:srgbClr val="006577"/>
                  </a:solidFill>
                  <a:latin typeface="Montserrat Bold"/>
                  <a:ea typeface="Montserrat Bold"/>
                  <a:cs typeface="Montserrat Bold"/>
                  <a:sym typeface="Montserrat Bold"/>
                </a:rPr>
                <a:t>2</a:t>
              </a:r>
            </a:p>
          </p:txBody>
        </p:sp>
      </p:grpSp>
      <p:grpSp>
        <p:nvGrpSpPr>
          <p:cNvPr name="Group 5" id="5"/>
          <p:cNvGrpSpPr/>
          <p:nvPr/>
        </p:nvGrpSpPr>
        <p:grpSpPr>
          <a:xfrm rot="0">
            <a:off x="7279727" y="5363009"/>
            <a:ext cx="1486530" cy="1486530"/>
            <a:chOff x="0" y="0"/>
            <a:chExt cx="642877" cy="642877"/>
          </a:xfrm>
        </p:grpSpPr>
        <p:sp>
          <p:nvSpPr>
            <p:cNvPr name="Freeform 6" id="6"/>
            <p:cNvSpPr/>
            <p:nvPr/>
          </p:nvSpPr>
          <p:spPr>
            <a:xfrm flipH="false" flipV="false" rot="0">
              <a:off x="0" y="0"/>
              <a:ext cx="642877" cy="642877"/>
            </a:xfrm>
            <a:custGeom>
              <a:avLst/>
              <a:gdLst/>
              <a:ahLst/>
              <a:cxnLst/>
              <a:rect r="r" b="b" t="t" l="l"/>
              <a:pathLst>
                <a:path h="642877" w="642877">
                  <a:moveTo>
                    <a:pt x="145825" y="0"/>
                  </a:moveTo>
                  <a:lnTo>
                    <a:pt x="497052" y="0"/>
                  </a:lnTo>
                  <a:cubicBezTo>
                    <a:pt x="577589" y="0"/>
                    <a:pt x="642877" y="65288"/>
                    <a:pt x="642877" y="145825"/>
                  </a:cubicBezTo>
                  <a:lnTo>
                    <a:pt x="642877" y="497052"/>
                  </a:lnTo>
                  <a:cubicBezTo>
                    <a:pt x="642877" y="577589"/>
                    <a:pt x="577589" y="642877"/>
                    <a:pt x="497052" y="642877"/>
                  </a:cubicBezTo>
                  <a:lnTo>
                    <a:pt x="145825" y="642877"/>
                  </a:lnTo>
                  <a:cubicBezTo>
                    <a:pt x="65288" y="642877"/>
                    <a:pt x="0" y="577589"/>
                    <a:pt x="0" y="497052"/>
                  </a:cubicBezTo>
                  <a:lnTo>
                    <a:pt x="0" y="145825"/>
                  </a:lnTo>
                  <a:cubicBezTo>
                    <a:pt x="0" y="65288"/>
                    <a:pt x="65288" y="0"/>
                    <a:pt x="145825" y="0"/>
                  </a:cubicBezTo>
                  <a:close/>
                </a:path>
              </a:pathLst>
            </a:custGeom>
            <a:solidFill>
              <a:srgbClr val="B1F4F6"/>
            </a:solidFill>
            <a:ln w="57150" cap="rnd">
              <a:solidFill>
                <a:srgbClr val="06AFBE"/>
              </a:solidFill>
              <a:prstDash val="solid"/>
              <a:round/>
            </a:ln>
          </p:spPr>
        </p:sp>
        <p:sp>
          <p:nvSpPr>
            <p:cNvPr name="TextBox 7" id="7"/>
            <p:cNvSpPr txBox="true"/>
            <p:nvPr/>
          </p:nvSpPr>
          <p:spPr>
            <a:xfrm>
              <a:off x="0" y="-171450"/>
              <a:ext cx="642877" cy="814327"/>
            </a:xfrm>
            <a:prstGeom prst="rect">
              <a:avLst/>
            </a:prstGeom>
          </p:spPr>
          <p:txBody>
            <a:bodyPr anchor="ctr" rtlCol="false" tIns="50800" lIns="50800" bIns="50800" rIns="50800"/>
            <a:lstStyle/>
            <a:p>
              <a:pPr algn="ctr" marL="0" indent="0" lvl="0">
                <a:lnSpc>
                  <a:spcPts val="6119"/>
                </a:lnSpc>
                <a:spcBef>
                  <a:spcPct val="0"/>
                </a:spcBef>
              </a:pPr>
              <a:r>
                <a:rPr lang="en-US" b="true" sz="3599">
                  <a:solidFill>
                    <a:srgbClr val="006577"/>
                  </a:solidFill>
                  <a:latin typeface="Montserrat Bold"/>
                  <a:ea typeface="Montserrat Bold"/>
                  <a:cs typeface="Montserrat Bold"/>
                  <a:sym typeface="Montserrat Bold"/>
                </a:rPr>
                <a:t>3</a:t>
              </a:r>
            </a:p>
          </p:txBody>
        </p:sp>
      </p:grpSp>
      <p:sp>
        <p:nvSpPr>
          <p:cNvPr name="Freeform 8" id="8"/>
          <p:cNvSpPr/>
          <p:nvPr/>
        </p:nvSpPr>
        <p:spPr>
          <a:xfrm flipH="false" flipV="false" rot="0">
            <a:off x="-3883133" y="7704425"/>
            <a:ext cx="11162860" cy="3107749"/>
          </a:xfrm>
          <a:custGeom>
            <a:avLst/>
            <a:gdLst/>
            <a:ahLst/>
            <a:cxnLst/>
            <a:rect r="r" b="b" t="t" l="l"/>
            <a:pathLst>
              <a:path h="3107749" w="11162860">
                <a:moveTo>
                  <a:pt x="0" y="0"/>
                </a:moveTo>
                <a:lnTo>
                  <a:pt x="11162860" y="0"/>
                </a:lnTo>
                <a:lnTo>
                  <a:pt x="11162860" y="3107750"/>
                </a:lnTo>
                <a:lnTo>
                  <a:pt x="0" y="3107750"/>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9" id="9"/>
          <p:cNvSpPr/>
          <p:nvPr/>
        </p:nvSpPr>
        <p:spPr>
          <a:xfrm flipH="false" flipV="false" rot="-10800000">
            <a:off x="10975473" y="-1995658"/>
            <a:ext cx="11612882" cy="3233036"/>
          </a:xfrm>
          <a:custGeom>
            <a:avLst/>
            <a:gdLst/>
            <a:ahLst/>
            <a:cxnLst/>
            <a:rect r="r" b="b" t="t" l="l"/>
            <a:pathLst>
              <a:path h="3233036" w="11612882">
                <a:moveTo>
                  <a:pt x="0" y="0"/>
                </a:moveTo>
                <a:lnTo>
                  <a:pt x="11612882" y="0"/>
                </a:lnTo>
                <a:lnTo>
                  <a:pt x="11612882" y="3233036"/>
                </a:lnTo>
                <a:lnTo>
                  <a:pt x="0" y="3233036"/>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10" id="10"/>
          <p:cNvSpPr/>
          <p:nvPr/>
        </p:nvSpPr>
        <p:spPr>
          <a:xfrm flipH="false" flipV="false" rot="0">
            <a:off x="780172" y="4390767"/>
            <a:ext cx="5343963" cy="4731836"/>
          </a:xfrm>
          <a:custGeom>
            <a:avLst/>
            <a:gdLst/>
            <a:ahLst/>
            <a:cxnLst/>
            <a:rect r="r" b="b" t="t" l="l"/>
            <a:pathLst>
              <a:path h="4731836" w="5343963">
                <a:moveTo>
                  <a:pt x="0" y="0"/>
                </a:moveTo>
                <a:lnTo>
                  <a:pt x="5343962" y="0"/>
                </a:lnTo>
                <a:lnTo>
                  <a:pt x="5343962" y="4731836"/>
                </a:lnTo>
                <a:lnTo>
                  <a:pt x="0" y="47318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1" id="11"/>
          <p:cNvSpPr/>
          <p:nvPr/>
        </p:nvSpPr>
        <p:spPr>
          <a:xfrm flipH="false" flipV="false" rot="0">
            <a:off x="14261725" y="9520168"/>
            <a:ext cx="6558367" cy="1825855"/>
          </a:xfrm>
          <a:custGeom>
            <a:avLst/>
            <a:gdLst/>
            <a:ahLst/>
            <a:cxnLst/>
            <a:rect r="r" b="b" t="t" l="l"/>
            <a:pathLst>
              <a:path h="1825855" w="6558367">
                <a:moveTo>
                  <a:pt x="0" y="0"/>
                </a:moveTo>
                <a:lnTo>
                  <a:pt x="6558367" y="0"/>
                </a:lnTo>
                <a:lnTo>
                  <a:pt x="6558367" y="1825855"/>
                </a:lnTo>
                <a:lnTo>
                  <a:pt x="0" y="1825855"/>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grpSp>
        <p:nvGrpSpPr>
          <p:cNvPr name="Group 12" id="12"/>
          <p:cNvGrpSpPr/>
          <p:nvPr/>
        </p:nvGrpSpPr>
        <p:grpSpPr>
          <a:xfrm rot="0">
            <a:off x="7279727" y="7493417"/>
            <a:ext cx="1486530" cy="1486530"/>
            <a:chOff x="0" y="0"/>
            <a:chExt cx="642877" cy="642877"/>
          </a:xfrm>
        </p:grpSpPr>
        <p:sp>
          <p:nvSpPr>
            <p:cNvPr name="Freeform 13" id="13"/>
            <p:cNvSpPr/>
            <p:nvPr/>
          </p:nvSpPr>
          <p:spPr>
            <a:xfrm flipH="false" flipV="false" rot="0">
              <a:off x="0" y="0"/>
              <a:ext cx="642877" cy="642877"/>
            </a:xfrm>
            <a:custGeom>
              <a:avLst/>
              <a:gdLst/>
              <a:ahLst/>
              <a:cxnLst/>
              <a:rect r="r" b="b" t="t" l="l"/>
              <a:pathLst>
                <a:path h="642877" w="642877">
                  <a:moveTo>
                    <a:pt x="145825" y="0"/>
                  </a:moveTo>
                  <a:lnTo>
                    <a:pt x="497052" y="0"/>
                  </a:lnTo>
                  <a:cubicBezTo>
                    <a:pt x="577589" y="0"/>
                    <a:pt x="642877" y="65288"/>
                    <a:pt x="642877" y="145825"/>
                  </a:cubicBezTo>
                  <a:lnTo>
                    <a:pt x="642877" y="497052"/>
                  </a:lnTo>
                  <a:cubicBezTo>
                    <a:pt x="642877" y="577589"/>
                    <a:pt x="577589" y="642877"/>
                    <a:pt x="497052" y="642877"/>
                  </a:cubicBezTo>
                  <a:lnTo>
                    <a:pt x="145825" y="642877"/>
                  </a:lnTo>
                  <a:cubicBezTo>
                    <a:pt x="65288" y="642877"/>
                    <a:pt x="0" y="577589"/>
                    <a:pt x="0" y="497052"/>
                  </a:cubicBezTo>
                  <a:lnTo>
                    <a:pt x="0" y="145825"/>
                  </a:lnTo>
                  <a:cubicBezTo>
                    <a:pt x="0" y="65288"/>
                    <a:pt x="65288" y="0"/>
                    <a:pt x="145825" y="0"/>
                  </a:cubicBezTo>
                  <a:close/>
                </a:path>
              </a:pathLst>
            </a:custGeom>
            <a:solidFill>
              <a:srgbClr val="B1F4F6"/>
            </a:solidFill>
            <a:ln w="57150" cap="rnd">
              <a:solidFill>
                <a:srgbClr val="06AFBE"/>
              </a:solidFill>
              <a:prstDash val="solid"/>
              <a:round/>
            </a:ln>
          </p:spPr>
        </p:sp>
        <p:sp>
          <p:nvSpPr>
            <p:cNvPr name="TextBox 14" id="14"/>
            <p:cNvSpPr txBox="true"/>
            <p:nvPr/>
          </p:nvSpPr>
          <p:spPr>
            <a:xfrm>
              <a:off x="0" y="-171450"/>
              <a:ext cx="642877" cy="814327"/>
            </a:xfrm>
            <a:prstGeom prst="rect">
              <a:avLst/>
            </a:prstGeom>
          </p:spPr>
          <p:txBody>
            <a:bodyPr anchor="ctr" rtlCol="false" tIns="50800" lIns="50800" bIns="50800" rIns="50800"/>
            <a:lstStyle/>
            <a:p>
              <a:pPr algn="ctr" marL="0" indent="0" lvl="0">
                <a:lnSpc>
                  <a:spcPts val="6119"/>
                </a:lnSpc>
                <a:spcBef>
                  <a:spcPct val="0"/>
                </a:spcBef>
              </a:pPr>
              <a:r>
                <a:rPr lang="en-US" b="true" sz="3599">
                  <a:solidFill>
                    <a:srgbClr val="006577"/>
                  </a:solidFill>
                  <a:latin typeface="Montserrat Bold"/>
                  <a:ea typeface="Montserrat Bold"/>
                  <a:cs typeface="Montserrat Bold"/>
                  <a:sym typeface="Montserrat Bold"/>
                </a:rPr>
                <a:t>4</a:t>
              </a:r>
            </a:p>
          </p:txBody>
        </p:sp>
      </p:grpSp>
      <p:grpSp>
        <p:nvGrpSpPr>
          <p:cNvPr name="Group 15" id="15"/>
          <p:cNvGrpSpPr/>
          <p:nvPr/>
        </p:nvGrpSpPr>
        <p:grpSpPr>
          <a:xfrm rot="0">
            <a:off x="7279727" y="999717"/>
            <a:ext cx="1486530" cy="1486530"/>
            <a:chOff x="0" y="0"/>
            <a:chExt cx="642877" cy="642877"/>
          </a:xfrm>
        </p:grpSpPr>
        <p:sp>
          <p:nvSpPr>
            <p:cNvPr name="Freeform 16" id="16"/>
            <p:cNvSpPr/>
            <p:nvPr/>
          </p:nvSpPr>
          <p:spPr>
            <a:xfrm flipH="false" flipV="false" rot="0">
              <a:off x="0" y="0"/>
              <a:ext cx="642877" cy="642877"/>
            </a:xfrm>
            <a:custGeom>
              <a:avLst/>
              <a:gdLst/>
              <a:ahLst/>
              <a:cxnLst/>
              <a:rect r="r" b="b" t="t" l="l"/>
              <a:pathLst>
                <a:path h="642877" w="642877">
                  <a:moveTo>
                    <a:pt x="145825" y="0"/>
                  </a:moveTo>
                  <a:lnTo>
                    <a:pt x="497052" y="0"/>
                  </a:lnTo>
                  <a:cubicBezTo>
                    <a:pt x="577589" y="0"/>
                    <a:pt x="642877" y="65288"/>
                    <a:pt x="642877" y="145825"/>
                  </a:cubicBezTo>
                  <a:lnTo>
                    <a:pt x="642877" y="497052"/>
                  </a:lnTo>
                  <a:cubicBezTo>
                    <a:pt x="642877" y="577589"/>
                    <a:pt x="577589" y="642877"/>
                    <a:pt x="497052" y="642877"/>
                  </a:cubicBezTo>
                  <a:lnTo>
                    <a:pt x="145825" y="642877"/>
                  </a:lnTo>
                  <a:cubicBezTo>
                    <a:pt x="65288" y="642877"/>
                    <a:pt x="0" y="577589"/>
                    <a:pt x="0" y="497052"/>
                  </a:cubicBezTo>
                  <a:lnTo>
                    <a:pt x="0" y="145825"/>
                  </a:lnTo>
                  <a:cubicBezTo>
                    <a:pt x="0" y="65288"/>
                    <a:pt x="65288" y="0"/>
                    <a:pt x="145825" y="0"/>
                  </a:cubicBezTo>
                  <a:close/>
                </a:path>
              </a:pathLst>
            </a:custGeom>
            <a:solidFill>
              <a:srgbClr val="B1F4F6"/>
            </a:solidFill>
            <a:ln w="57150" cap="rnd">
              <a:solidFill>
                <a:srgbClr val="06AFBE"/>
              </a:solidFill>
              <a:prstDash val="solid"/>
              <a:round/>
            </a:ln>
          </p:spPr>
        </p:sp>
        <p:sp>
          <p:nvSpPr>
            <p:cNvPr name="TextBox 17" id="17"/>
            <p:cNvSpPr txBox="true"/>
            <p:nvPr/>
          </p:nvSpPr>
          <p:spPr>
            <a:xfrm>
              <a:off x="0" y="-171450"/>
              <a:ext cx="642877" cy="814327"/>
            </a:xfrm>
            <a:prstGeom prst="rect">
              <a:avLst/>
            </a:prstGeom>
          </p:spPr>
          <p:txBody>
            <a:bodyPr anchor="ctr" rtlCol="false" tIns="50800" lIns="50800" bIns="50800" rIns="50800"/>
            <a:lstStyle/>
            <a:p>
              <a:pPr algn="ctr" marL="0" indent="0" lvl="0">
                <a:lnSpc>
                  <a:spcPts val="6119"/>
                </a:lnSpc>
                <a:spcBef>
                  <a:spcPct val="0"/>
                </a:spcBef>
              </a:pPr>
              <a:r>
                <a:rPr lang="en-US" b="true" sz="3599" strike="noStrike" u="none">
                  <a:solidFill>
                    <a:srgbClr val="006577"/>
                  </a:solidFill>
                  <a:latin typeface="Montserrat Bold"/>
                  <a:ea typeface="Montserrat Bold"/>
                  <a:cs typeface="Montserrat Bold"/>
                  <a:sym typeface="Montserrat Bold"/>
                </a:rPr>
                <a:t>1</a:t>
              </a:r>
            </a:p>
          </p:txBody>
        </p:sp>
      </p:grpSp>
      <p:grpSp>
        <p:nvGrpSpPr>
          <p:cNvPr name="Group 18" id="18"/>
          <p:cNvGrpSpPr/>
          <p:nvPr/>
        </p:nvGrpSpPr>
        <p:grpSpPr>
          <a:xfrm rot="0">
            <a:off x="1028700" y="2237224"/>
            <a:ext cx="3969938" cy="1990755"/>
            <a:chOff x="0" y="0"/>
            <a:chExt cx="1148922" cy="576135"/>
          </a:xfrm>
        </p:grpSpPr>
        <p:sp>
          <p:nvSpPr>
            <p:cNvPr name="Freeform 19" id="19"/>
            <p:cNvSpPr/>
            <p:nvPr/>
          </p:nvSpPr>
          <p:spPr>
            <a:xfrm flipH="false" flipV="false" rot="0">
              <a:off x="0" y="0"/>
              <a:ext cx="1148922" cy="576135"/>
            </a:xfrm>
            <a:custGeom>
              <a:avLst/>
              <a:gdLst/>
              <a:ahLst/>
              <a:cxnLst/>
              <a:rect r="r" b="b" t="t" l="l"/>
              <a:pathLst>
                <a:path h="576135" w="1148922">
                  <a:moveTo>
                    <a:pt x="66305" y="0"/>
                  </a:moveTo>
                  <a:lnTo>
                    <a:pt x="1082617" y="0"/>
                  </a:lnTo>
                  <a:cubicBezTo>
                    <a:pt x="1100202" y="0"/>
                    <a:pt x="1117067" y="6986"/>
                    <a:pt x="1129502" y="19420"/>
                  </a:cubicBezTo>
                  <a:cubicBezTo>
                    <a:pt x="1141936" y="31855"/>
                    <a:pt x="1148922" y="48720"/>
                    <a:pt x="1148922" y="66305"/>
                  </a:cubicBezTo>
                  <a:lnTo>
                    <a:pt x="1148922" y="509831"/>
                  </a:lnTo>
                  <a:cubicBezTo>
                    <a:pt x="1148922" y="546450"/>
                    <a:pt x="1119236" y="576135"/>
                    <a:pt x="1082617" y="576135"/>
                  </a:cubicBezTo>
                  <a:lnTo>
                    <a:pt x="66305" y="576135"/>
                  </a:lnTo>
                  <a:cubicBezTo>
                    <a:pt x="29686" y="576135"/>
                    <a:pt x="0" y="546450"/>
                    <a:pt x="0" y="509831"/>
                  </a:cubicBezTo>
                  <a:lnTo>
                    <a:pt x="0" y="66305"/>
                  </a:lnTo>
                  <a:cubicBezTo>
                    <a:pt x="0" y="48720"/>
                    <a:pt x="6986" y="31855"/>
                    <a:pt x="19420" y="19420"/>
                  </a:cubicBezTo>
                  <a:cubicBezTo>
                    <a:pt x="31855" y="6986"/>
                    <a:pt x="48720" y="0"/>
                    <a:pt x="66305" y="0"/>
                  </a:cubicBezTo>
                  <a:close/>
                </a:path>
              </a:pathLst>
            </a:custGeom>
            <a:solidFill>
              <a:srgbClr val="001A2B"/>
            </a:solidFill>
          </p:spPr>
        </p:sp>
        <p:sp>
          <p:nvSpPr>
            <p:cNvPr name="TextBox 20" id="20"/>
            <p:cNvSpPr txBox="true"/>
            <p:nvPr/>
          </p:nvSpPr>
          <p:spPr>
            <a:xfrm>
              <a:off x="0" y="0"/>
              <a:ext cx="1148922" cy="576135"/>
            </a:xfrm>
            <a:prstGeom prst="rect">
              <a:avLst/>
            </a:prstGeom>
          </p:spPr>
          <p:txBody>
            <a:bodyPr anchor="ctr" rtlCol="false" tIns="50800" lIns="50800" bIns="50800" rIns="50800"/>
            <a:lstStyle/>
            <a:p>
              <a:pPr algn="ctr">
                <a:lnSpc>
                  <a:spcPts val="2759"/>
                </a:lnSpc>
              </a:pPr>
            </a:p>
          </p:txBody>
        </p:sp>
      </p:grpSp>
      <p:sp>
        <p:nvSpPr>
          <p:cNvPr name="Freeform 21" id="21"/>
          <p:cNvSpPr/>
          <p:nvPr/>
        </p:nvSpPr>
        <p:spPr>
          <a:xfrm flipH="false" flipV="false" rot="0">
            <a:off x="1226530" y="2428389"/>
            <a:ext cx="3574279" cy="1608425"/>
          </a:xfrm>
          <a:custGeom>
            <a:avLst/>
            <a:gdLst/>
            <a:ahLst/>
            <a:cxnLst/>
            <a:rect r="r" b="b" t="t" l="l"/>
            <a:pathLst>
              <a:path h="1608425" w="3574279">
                <a:moveTo>
                  <a:pt x="0" y="0"/>
                </a:moveTo>
                <a:lnTo>
                  <a:pt x="3574278" y="0"/>
                </a:lnTo>
                <a:lnTo>
                  <a:pt x="3574278" y="1608425"/>
                </a:lnTo>
                <a:lnTo>
                  <a:pt x="0" y="1608425"/>
                </a:lnTo>
                <a:lnTo>
                  <a:pt x="0" y="0"/>
                </a:lnTo>
                <a:close/>
              </a:path>
            </a:pathLst>
          </a:custGeom>
          <a:blipFill>
            <a:blip r:embed="rId6"/>
            <a:stretch>
              <a:fillRect l="0" t="0" r="0" b="0"/>
            </a:stretch>
          </a:blipFill>
        </p:spPr>
      </p:sp>
      <p:grpSp>
        <p:nvGrpSpPr>
          <p:cNvPr name="Group 22" id="22"/>
          <p:cNvGrpSpPr/>
          <p:nvPr/>
        </p:nvGrpSpPr>
        <p:grpSpPr>
          <a:xfrm rot="0">
            <a:off x="9259002" y="5363009"/>
            <a:ext cx="8761343" cy="2040175"/>
            <a:chOff x="0" y="0"/>
            <a:chExt cx="11681791" cy="2720233"/>
          </a:xfrm>
        </p:grpSpPr>
        <p:sp>
          <p:nvSpPr>
            <p:cNvPr name="TextBox 23" id="23"/>
            <p:cNvSpPr txBox="true"/>
            <p:nvPr/>
          </p:nvSpPr>
          <p:spPr>
            <a:xfrm rot="0">
              <a:off x="0" y="-19050"/>
              <a:ext cx="11681791" cy="475403"/>
            </a:xfrm>
            <a:prstGeom prst="rect">
              <a:avLst/>
            </a:prstGeom>
          </p:spPr>
          <p:txBody>
            <a:bodyPr anchor="t" rtlCol="false" tIns="0" lIns="0" bIns="0" rIns="0">
              <a:spAutoFit/>
            </a:bodyPr>
            <a:lstStyle/>
            <a:p>
              <a:pPr algn="l" marL="0" indent="0" lvl="1">
                <a:lnSpc>
                  <a:spcPts val="2989"/>
                </a:lnSpc>
                <a:spcBef>
                  <a:spcPct val="0"/>
                </a:spcBef>
              </a:pPr>
              <a:r>
                <a:rPr lang="en-US" b="true" sz="2299" spc="114">
                  <a:solidFill>
                    <a:srgbClr val="006577"/>
                  </a:solidFill>
                  <a:latin typeface="Montserrat Bold"/>
                  <a:ea typeface="Montserrat Bold"/>
                  <a:cs typeface="Montserrat Bold"/>
                  <a:sym typeface="Montserrat Bold"/>
                </a:rPr>
                <a:t>¿Qué hará?</a:t>
              </a:r>
            </a:p>
          </p:txBody>
        </p:sp>
        <p:sp>
          <p:nvSpPr>
            <p:cNvPr name="TextBox 24" id="24"/>
            <p:cNvSpPr txBox="true"/>
            <p:nvPr/>
          </p:nvSpPr>
          <p:spPr>
            <a:xfrm rot="0">
              <a:off x="0" y="585574"/>
              <a:ext cx="11681791" cy="2134659"/>
            </a:xfrm>
            <a:prstGeom prst="rect">
              <a:avLst/>
            </a:prstGeom>
          </p:spPr>
          <p:txBody>
            <a:bodyPr anchor="t" rtlCol="false" tIns="0" lIns="0" bIns="0" rIns="0">
              <a:spAutoFit/>
            </a:bodyPr>
            <a:lstStyle/>
            <a:p>
              <a:pPr algn="l" marL="431797" indent="-215899" lvl="1">
                <a:lnSpc>
                  <a:spcPts val="2599"/>
                </a:lnSpc>
                <a:buFont typeface="Arial"/>
                <a:buChar char="•"/>
              </a:pPr>
              <a:r>
                <a:rPr lang="en-US" sz="1999" spc="99">
                  <a:solidFill>
                    <a:srgbClr val="006577"/>
                  </a:solidFill>
                  <a:latin typeface="Montserrat"/>
                  <a:ea typeface="Montserrat"/>
                  <a:cs typeface="Montserrat"/>
                  <a:sym typeface="Montserrat"/>
                </a:rPr>
                <a:t>Centralizar datos en un solo lugar</a:t>
              </a:r>
            </a:p>
            <a:p>
              <a:pPr algn="l" marL="431797" indent="-215899" lvl="1">
                <a:lnSpc>
                  <a:spcPts val="2599"/>
                </a:lnSpc>
                <a:buFont typeface="Arial"/>
                <a:buChar char="•"/>
              </a:pPr>
              <a:r>
                <a:rPr lang="en-US" sz="1999" spc="99">
                  <a:solidFill>
                    <a:srgbClr val="006577"/>
                  </a:solidFill>
                  <a:latin typeface="Montserrat"/>
                  <a:ea typeface="Montserrat"/>
                  <a:cs typeface="Montserrat"/>
                  <a:sym typeface="Montserrat"/>
                </a:rPr>
                <a:t>Dar t</a:t>
              </a:r>
              <a:r>
                <a:rPr lang="en-US" sz="1999" spc="99">
                  <a:solidFill>
                    <a:srgbClr val="006577"/>
                  </a:solidFill>
                  <a:latin typeface="Montserrat"/>
                  <a:ea typeface="Montserrat"/>
                  <a:cs typeface="Montserrat"/>
                  <a:sym typeface="Montserrat"/>
                </a:rPr>
                <a:t>raza</a:t>
              </a:r>
              <a:r>
                <a:rPr lang="en-US" sz="1999" spc="99" strike="noStrike" u="none">
                  <a:solidFill>
                    <a:srgbClr val="006577"/>
                  </a:solidFill>
                  <a:latin typeface="Montserrat"/>
                  <a:ea typeface="Montserrat"/>
                  <a:cs typeface="Montserrat"/>
                  <a:sym typeface="Montserrat"/>
                </a:rPr>
                <a:t>bilidad completa: estados, fechas y responsables </a:t>
              </a:r>
            </a:p>
            <a:p>
              <a:pPr algn="l" marL="431797" indent="-215899" lvl="1">
                <a:lnSpc>
                  <a:spcPts val="2599"/>
                </a:lnSpc>
                <a:buFont typeface="Arial"/>
                <a:buChar char="•"/>
              </a:pPr>
              <a:r>
                <a:rPr lang="en-US" sz="1999" spc="99" strike="noStrike" u="none">
                  <a:solidFill>
                    <a:srgbClr val="006577"/>
                  </a:solidFill>
                  <a:latin typeface="Montserrat"/>
                  <a:ea typeface="Montserrat"/>
                  <a:cs typeface="Montserrat"/>
                  <a:sym typeface="Montserrat"/>
                </a:rPr>
                <a:t>Generar </a:t>
              </a:r>
              <a:r>
                <a:rPr lang="en-US" sz="1999" spc="99" strike="noStrike" u="none">
                  <a:solidFill>
                    <a:srgbClr val="006577"/>
                  </a:solidFill>
                  <a:latin typeface="Montserrat"/>
                  <a:ea typeface="Montserrat"/>
                  <a:cs typeface="Montserrat"/>
                  <a:sym typeface="Montserrat"/>
                </a:rPr>
                <a:t>KPI de gestión</a:t>
              </a:r>
            </a:p>
            <a:p>
              <a:pPr algn="l" marL="431797" indent="-215899" lvl="1">
                <a:lnSpc>
                  <a:spcPts val="2599"/>
                </a:lnSpc>
                <a:buFont typeface="Arial"/>
                <a:buChar char="•"/>
              </a:pPr>
              <a:r>
                <a:rPr lang="en-US" sz="1999" spc="99" strike="noStrike" u="none">
                  <a:solidFill>
                    <a:srgbClr val="006577"/>
                  </a:solidFill>
                  <a:latin typeface="Montserrat"/>
                  <a:ea typeface="Montserrat"/>
                  <a:cs typeface="Montserrat"/>
                  <a:sym typeface="Montserrat"/>
                </a:rPr>
                <a:t>Notificar automáticamente hitos</a:t>
              </a:r>
            </a:p>
            <a:p>
              <a:pPr algn="l">
                <a:lnSpc>
                  <a:spcPts val="2599"/>
                </a:lnSpc>
                <a:spcBef>
                  <a:spcPct val="0"/>
                </a:spcBef>
              </a:pPr>
            </a:p>
          </p:txBody>
        </p:sp>
      </p:grpSp>
      <p:grpSp>
        <p:nvGrpSpPr>
          <p:cNvPr name="Group 25" id="25"/>
          <p:cNvGrpSpPr/>
          <p:nvPr/>
        </p:nvGrpSpPr>
        <p:grpSpPr>
          <a:xfrm rot="0">
            <a:off x="9259002" y="3232601"/>
            <a:ext cx="8131865" cy="1405326"/>
            <a:chOff x="0" y="0"/>
            <a:chExt cx="10842487" cy="1873768"/>
          </a:xfrm>
        </p:grpSpPr>
        <p:sp>
          <p:nvSpPr>
            <p:cNvPr name="TextBox 26" id="26"/>
            <p:cNvSpPr txBox="true"/>
            <p:nvPr/>
          </p:nvSpPr>
          <p:spPr>
            <a:xfrm rot="0">
              <a:off x="0" y="-19050"/>
              <a:ext cx="10842487" cy="475403"/>
            </a:xfrm>
            <a:prstGeom prst="rect">
              <a:avLst/>
            </a:prstGeom>
          </p:spPr>
          <p:txBody>
            <a:bodyPr anchor="t" rtlCol="false" tIns="0" lIns="0" bIns="0" rIns="0">
              <a:spAutoFit/>
            </a:bodyPr>
            <a:lstStyle/>
            <a:p>
              <a:pPr algn="l" marL="0" indent="0" lvl="1">
                <a:lnSpc>
                  <a:spcPts val="2989"/>
                </a:lnSpc>
                <a:spcBef>
                  <a:spcPct val="0"/>
                </a:spcBef>
              </a:pPr>
              <a:r>
                <a:rPr lang="en-US" b="true" sz="2299" spc="114">
                  <a:solidFill>
                    <a:srgbClr val="006577"/>
                  </a:solidFill>
                  <a:latin typeface="Montserrat Bold"/>
                  <a:ea typeface="Montserrat Bold"/>
                  <a:cs typeface="Montserrat Bold"/>
                  <a:sym typeface="Montserrat Bold"/>
                </a:rPr>
                <a:t>¿Qué es?</a:t>
              </a:r>
            </a:p>
          </p:txBody>
        </p:sp>
        <p:sp>
          <p:nvSpPr>
            <p:cNvPr name="TextBox 27" id="27"/>
            <p:cNvSpPr txBox="true"/>
            <p:nvPr/>
          </p:nvSpPr>
          <p:spPr>
            <a:xfrm rot="0">
              <a:off x="0" y="602709"/>
              <a:ext cx="10842487" cy="1271059"/>
            </a:xfrm>
            <a:prstGeom prst="rect">
              <a:avLst/>
            </a:prstGeom>
          </p:spPr>
          <p:txBody>
            <a:bodyPr anchor="t" rtlCol="false" tIns="0" lIns="0" bIns="0" rIns="0">
              <a:spAutoFit/>
            </a:bodyPr>
            <a:lstStyle/>
            <a:p>
              <a:pPr algn="l">
                <a:lnSpc>
                  <a:spcPts val="2599"/>
                </a:lnSpc>
              </a:pPr>
              <a:r>
                <a:rPr lang="en-US" sz="1999" spc="99" strike="noStrike" u="none">
                  <a:solidFill>
                    <a:srgbClr val="006577"/>
                  </a:solidFill>
                  <a:latin typeface="Montserrat"/>
                  <a:ea typeface="Montserrat"/>
                  <a:cs typeface="Montserrat"/>
                  <a:sym typeface="Montserrat"/>
                </a:rPr>
                <a:t>Plataforma web para gestionar reclutamiento, selección y evaluación psicolaboral.</a:t>
              </a:r>
            </a:p>
            <a:p>
              <a:pPr algn="l">
                <a:lnSpc>
                  <a:spcPts val="2599"/>
                </a:lnSpc>
                <a:spcBef>
                  <a:spcPct val="0"/>
                </a:spcBef>
              </a:pPr>
            </a:p>
          </p:txBody>
        </p:sp>
      </p:grpSp>
      <p:sp>
        <p:nvSpPr>
          <p:cNvPr name="TextBox 28" id="28"/>
          <p:cNvSpPr txBox="true"/>
          <p:nvPr/>
        </p:nvSpPr>
        <p:spPr>
          <a:xfrm rot="0">
            <a:off x="780172" y="494113"/>
            <a:ext cx="5642036" cy="1517650"/>
          </a:xfrm>
          <a:prstGeom prst="rect">
            <a:avLst/>
          </a:prstGeom>
        </p:spPr>
        <p:txBody>
          <a:bodyPr anchor="t" rtlCol="false" tIns="0" lIns="0" bIns="0" rIns="0">
            <a:spAutoFit/>
          </a:bodyPr>
          <a:lstStyle/>
          <a:p>
            <a:pPr algn="l" marL="0" indent="0" lvl="0">
              <a:lnSpc>
                <a:spcPts val="6049"/>
              </a:lnSpc>
              <a:spcBef>
                <a:spcPct val="0"/>
              </a:spcBef>
            </a:pPr>
            <a:r>
              <a:rPr lang="en-US" b="true" sz="4999">
                <a:solidFill>
                  <a:srgbClr val="006577"/>
                </a:solidFill>
                <a:latin typeface="Montserrat Ultra-Bold"/>
                <a:ea typeface="Montserrat Ultra-Bold"/>
                <a:cs typeface="Montserrat Ultra-Bold"/>
                <a:sym typeface="Montserrat Ultra-Bold"/>
              </a:rPr>
              <a:t>Descripción del  proyecto</a:t>
            </a:r>
          </a:p>
        </p:txBody>
      </p:sp>
      <p:grpSp>
        <p:nvGrpSpPr>
          <p:cNvPr name="Group 29" id="29"/>
          <p:cNvGrpSpPr/>
          <p:nvPr/>
        </p:nvGrpSpPr>
        <p:grpSpPr>
          <a:xfrm rot="0">
            <a:off x="9259002" y="7724277"/>
            <a:ext cx="8396909" cy="1068625"/>
            <a:chOff x="0" y="0"/>
            <a:chExt cx="11195878" cy="1424833"/>
          </a:xfrm>
        </p:grpSpPr>
        <p:sp>
          <p:nvSpPr>
            <p:cNvPr name="TextBox 30" id="30"/>
            <p:cNvSpPr txBox="true"/>
            <p:nvPr/>
          </p:nvSpPr>
          <p:spPr>
            <a:xfrm rot="0">
              <a:off x="0" y="-19050"/>
              <a:ext cx="11195878" cy="475403"/>
            </a:xfrm>
            <a:prstGeom prst="rect">
              <a:avLst/>
            </a:prstGeom>
          </p:spPr>
          <p:txBody>
            <a:bodyPr anchor="t" rtlCol="false" tIns="0" lIns="0" bIns="0" rIns="0">
              <a:spAutoFit/>
            </a:bodyPr>
            <a:lstStyle/>
            <a:p>
              <a:pPr algn="l" marL="0" indent="0" lvl="1">
                <a:lnSpc>
                  <a:spcPts val="2989"/>
                </a:lnSpc>
                <a:spcBef>
                  <a:spcPct val="0"/>
                </a:spcBef>
              </a:pPr>
              <a:r>
                <a:rPr lang="en-US" b="true" sz="2299" spc="114">
                  <a:solidFill>
                    <a:srgbClr val="006577"/>
                  </a:solidFill>
                  <a:latin typeface="Montserrat Bold"/>
                  <a:ea typeface="Montserrat Bold"/>
                  <a:cs typeface="Montserrat Bold"/>
                  <a:sym typeface="Montserrat Bold"/>
                </a:rPr>
                <a:t>¿Para  qué?</a:t>
              </a:r>
            </a:p>
          </p:txBody>
        </p:sp>
        <p:sp>
          <p:nvSpPr>
            <p:cNvPr name="TextBox 31" id="31"/>
            <p:cNvSpPr txBox="true"/>
            <p:nvPr/>
          </p:nvSpPr>
          <p:spPr>
            <a:xfrm rot="0">
              <a:off x="0" y="585574"/>
              <a:ext cx="11195878" cy="839259"/>
            </a:xfrm>
            <a:prstGeom prst="rect">
              <a:avLst/>
            </a:prstGeom>
          </p:spPr>
          <p:txBody>
            <a:bodyPr anchor="t" rtlCol="false" tIns="0" lIns="0" bIns="0" rIns="0">
              <a:spAutoFit/>
            </a:bodyPr>
            <a:lstStyle/>
            <a:p>
              <a:pPr algn="l">
                <a:lnSpc>
                  <a:spcPts val="2599"/>
                </a:lnSpc>
              </a:pPr>
              <a:r>
                <a:rPr lang="en-US" sz="1999" spc="99">
                  <a:solidFill>
                    <a:srgbClr val="006577"/>
                  </a:solidFill>
                  <a:latin typeface="Montserrat"/>
                  <a:ea typeface="Montserrat"/>
                  <a:cs typeface="Montserrat"/>
                  <a:sym typeface="Montserrat"/>
                </a:rPr>
                <a:t>Reducir err</a:t>
              </a:r>
              <a:r>
                <a:rPr lang="en-US" sz="1999" spc="99" strike="noStrike" u="none">
                  <a:solidFill>
                    <a:srgbClr val="006577"/>
                  </a:solidFill>
                  <a:latin typeface="Montserrat"/>
                  <a:ea typeface="Montserrat"/>
                  <a:cs typeface="Montserrat"/>
                  <a:sym typeface="Montserrat"/>
                </a:rPr>
                <a:t>ores, cumplir plazos y decidir con información confiable.</a:t>
              </a:r>
            </a:p>
          </p:txBody>
        </p:sp>
      </p:grpSp>
      <p:grpSp>
        <p:nvGrpSpPr>
          <p:cNvPr name="Group 32" id="32"/>
          <p:cNvGrpSpPr/>
          <p:nvPr/>
        </p:nvGrpSpPr>
        <p:grpSpPr>
          <a:xfrm rot="0">
            <a:off x="9259002" y="844862"/>
            <a:ext cx="8131865" cy="2053026"/>
            <a:chOff x="0" y="0"/>
            <a:chExt cx="10842487" cy="2737368"/>
          </a:xfrm>
        </p:grpSpPr>
        <p:sp>
          <p:nvSpPr>
            <p:cNvPr name="TextBox 33" id="33"/>
            <p:cNvSpPr txBox="true"/>
            <p:nvPr/>
          </p:nvSpPr>
          <p:spPr>
            <a:xfrm rot="0">
              <a:off x="0" y="-19050"/>
              <a:ext cx="10842487" cy="475403"/>
            </a:xfrm>
            <a:prstGeom prst="rect">
              <a:avLst/>
            </a:prstGeom>
          </p:spPr>
          <p:txBody>
            <a:bodyPr anchor="t" rtlCol="false" tIns="0" lIns="0" bIns="0" rIns="0">
              <a:spAutoFit/>
            </a:bodyPr>
            <a:lstStyle/>
            <a:p>
              <a:pPr algn="l" marL="0" indent="0" lvl="1">
                <a:lnSpc>
                  <a:spcPts val="2989"/>
                </a:lnSpc>
                <a:spcBef>
                  <a:spcPct val="0"/>
                </a:spcBef>
              </a:pPr>
              <a:r>
                <a:rPr lang="en-US" b="true" sz="2299" spc="114">
                  <a:solidFill>
                    <a:srgbClr val="006577"/>
                  </a:solidFill>
                  <a:latin typeface="Montserrat Bold"/>
                  <a:ea typeface="Montserrat Bold"/>
                  <a:cs typeface="Montserrat Bold"/>
                  <a:sym typeface="Montserrat Bold"/>
                </a:rPr>
                <a:t>¿Para  Quién?</a:t>
              </a:r>
            </a:p>
          </p:txBody>
        </p:sp>
        <p:sp>
          <p:nvSpPr>
            <p:cNvPr name="TextBox 34" id="34"/>
            <p:cNvSpPr txBox="true"/>
            <p:nvPr/>
          </p:nvSpPr>
          <p:spPr>
            <a:xfrm rot="0">
              <a:off x="0" y="602709"/>
              <a:ext cx="10842487" cy="2134659"/>
            </a:xfrm>
            <a:prstGeom prst="rect">
              <a:avLst/>
            </a:prstGeom>
          </p:spPr>
          <p:txBody>
            <a:bodyPr anchor="t" rtlCol="false" tIns="0" lIns="0" bIns="0" rIns="0">
              <a:spAutoFit/>
            </a:bodyPr>
            <a:lstStyle/>
            <a:p>
              <a:pPr algn="l" marL="431797" indent="-215899" lvl="1">
                <a:lnSpc>
                  <a:spcPts val="2599"/>
                </a:lnSpc>
                <a:buFont typeface="Arial"/>
                <a:buChar char="•"/>
              </a:pPr>
              <a:r>
                <a:rPr lang="en-US" sz="1999" spc="99">
                  <a:solidFill>
                    <a:srgbClr val="006577"/>
                  </a:solidFill>
                  <a:latin typeface="Montserrat"/>
                  <a:ea typeface="Montserrat"/>
                  <a:cs typeface="Montserrat"/>
                  <a:sym typeface="Montserrat"/>
                </a:rPr>
                <a:t>C</a:t>
              </a:r>
              <a:r>
                <a:rPr lang="en-US" sz="1999" spc="99" strike="noStrike" u="none">
                  <a:solidFill>
                    <a:srgbClr val="006577"/>
                  </a:solidFill>
                  <a:latin typeface="Montserrat"/>
                  <a:ea typeface="Montserrat"/>
                  <a:cs typeface="Montserrat"/>
                  <a:sym typeface="Montserrat"/>
                </a:rPr>
                <a:t>liente Real: LL Consulting Dedicados gestionar Procesos de reclutamiento y selección de personal</a:t>
              </a:r>
            </a:p>
            <a:p>
              <a:pPr algn="l" marL="431797" indent="-215899" lvl="1">
                <a:lnSpc>
                  <a:spcPts val="2599"/>
                </a:lnSpc>
                <a:buFont typeface="Arial"/>
                <a:buChar char="•"/>
              </a:pPr>
              <a:r>
                <a:rPr lang="en-US" sz="1999" spc="99" strike="noStrike" u="none">
                  <a:solidFill>
                    <a:srgbClr val="006577"/>
                  </a:solidFill>
                  <a:latin typeface="Montserrat"/>
                  <a:ea typeface="Montserrat"/>
                  <a:cs typeface="Montserrat"/>
                  <a:sym typeface="Montserrat"/>
                </a:rPr>
                <a:t>Para consultores y jefaturas de LL Consulting (visión operativa y de gestión).</a:t>
              </a:r>
            </a:p>
            <a:p>
              <a:pPr algn="l">
                <a:lnSpc>
                  <a:spcPts val="259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1F4F6"/>
        </a:solidFill>
      </p:bgPr>
    </p:bg>
    <p:spTree>
      <p:nvGrpSpPr>
        <p:cNvPr id="1" name=""/>
        <p:cNvGrpSpPr/>
        <p:nvPr/>
      </p:nvGrpSpPr>
      <p:grpSpPr>
        <a:xfrm>
          <a:off x="0" y="0"/>
          <a:ext cx="0" cy="0"/>
          <a:chOff x="0" y="0"/>
          <a:chExt cx="0" cy="0"/>
        </a:xfrm>
      </p:grpSpPr>
      <p:sp>
        <p:nvSpPr>
          <p:cNvPr name="Freeform 2" id="2"/>
          <p:cNvSpPr/>
          <p:nvPr/>
        </p:nvSpPr>
        <p:spPr>
          <a:xfrm flipH="false" flipV="false" rot="0">
            <a:off x="10143461" y="1874339"/>
            <a:ext cx="7451936" cy="7086113"/>
          </a:xfrm>
          <a:custGeom>
            <a:avLst/>
            <a:gdLst/>
            <a:ahLst/>
            <a:cxnLst/>
            <a:rect r="r" b="b" t="t" l="l"/>
            <a:pathLst>
              <a:path h="7086113" w="7451936">
                <a:moveTo>
                  <a:pt x="0" y="0"/>
                </a:moveTo>
                <a:lnTo>
                  <a:pt x="7451935" y="0"/>
                </a:lnTo>
                <a:lnTo>
                  <a:pt x="7451935" y="7086113"/>
                </a:lnTo>
                <a:lnTo>
                  <a:pt x="0" y="70861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846483" y="1100169"/>
            <a:ext cx="7579361" cy="685800"/>
          </a:xfrm>
          <a:prstGeom prst="rect">
            <a:avLst/>
          </a:prstGeom>
        </p:spPr>
        <p:txBody>
          <a:bodyPr anchor="t" rtlCol="false" tIns="0" lIns="0" bIns="0" rIns="0">
            <a:spAutoFit/>
          </a:bodyPr>
          <a:lstStyle/>
          <a:p>
            <a:pPr algn="l">
              <a:lnSpc>
                <a:spcPts val="5250"/>
              </a:lnSpc>
            </a:pPr>
            <a:r>
              <a:rPr lang="en-US" sz="5000" b="true">
                <a:solidFill>
                  <a:srgbClr val="006577"/>
                </a:solidFill>
                <a:latin typeface="Montserrat Bold"/>
                <a:ea typeface="Montserrat Bold"/>
                <a:cs typeface="Montserrat Bold"/>
                <a:sym typeface="Montserrat Bold"/>
              </a:rPr>
              <a:t>Problemática</a:t>
            </a:r>
          </a:p>
        </p:txBody>
      </p:sp>
      <p:sp>
        <p:nvSpPr>
          <p:cNvPr name="TextBox 4" id="4"/>
          <p:cNvSpPr txBox="true"/>
          <p:nvPr/>
        </p:nvSpPr>
        <p:spPr>
          <a:xfrm rot="0">
            <a:off x="846483" y="2652649"/>
            <a:ext cx="9114761" cy="6158717"/>
          </a:xfrm>
          <a:prstGeom prst="rect">
            <a:avLst/>
          </a:prstGeom>
        </p:spPr>
        <p:txBody>
          <a:bodyPr anchor="t" rtlCol="false" tIns="0" lIns="0" bIns="0" rIns="0">
            <a:spAutoFit/>
          </a:bodyPr>
          <a:lstStyle/>
          <a:p>
            <a:pPr algn="l">
              <a:lnSpc>
                <a:spcPts val="4901"/>
              </a:lnSpc>
            </a:pPr>
            <a:r>
              <a:rPr lang="en-US" sz="2833">
                <a:solidFill>
                  <a:srgbClr val="006577"/>
                </a:solidFill>
                <a:latin typeface="Montserrat"/>
                <a:ea typeface="Montserrat"/>
                <a:cs typeface="Montserrat"/>
                <a:sym typeface="Montserrat"/>
              </a:rPr>
              <a:t>Actualmente, los procesos se gestionan de manera manual o con planillas Excel dispersas, lo que genera:</a:t>
            </a:r>
          </a:p>
          <a:p>
            <a:pPr algn="l" marL="611659" indent="-305829" lvl="1">
              <a:lnSpc>
                <a:spcPts val="4901"/>
              </a:lnSpc>
              <a:buFont typeface="Arial"/>
              <a:buChar char="•"/>
            </a:pPr>
            <a:r>
              <a:rPr lang="en-US" sz="2833">
                <a:solidFill>
                  <a:srgbClr val="006577"/>
                </a:solidFill>
                <a:latin typeface="Montserrat"/>
                <a:ea typeface="Montserrat"/>
                <a:cs typeface="Montserrat"/>
                <a:sym typeface="Montserrat"/>
              </a:rPr>
              <a:t>D</a:t>
            </a:r>
            <a:r>
              <a:rPr lang="en-US" sz="2833">
                <a:solidFill>
                  <a:srgbClr val="006577"/>
                </a:solidFill>
                <a:latin typeface="Montserrat"/>
                <a:ea typeface="Montserrat"/>
                <a:cs typeface="Montserrat"/>
                <a:sym typeface="Montserrat"/>
              </a:rPr>
              <a:t>uplicación y errores</a:t>
            </a:r>
          </a:p>
          <a:p>
            <a:pPr algn="l" marL="611659" indent="-305829" lvl="1">
              <a:lnSpc>
                <a:spcPts val="4901"/>
              </a:lnSpc>
              <a:buFont typeface="Arial"/>
              <a:buChar char="•"/>
            </a:pPr>
            <a:r>
              <a:rPr lang="en-US" sz="2833">
                <a:solidFill>
                  <a:srgbClr val="006577"/>
                </a:solidFill>
                <a:latin typeface="Montserrat"/>
                <a:ea typeface="Montserrat"/>
                <a:cs typeface="Montserrat"/>
                <a:sym typeface="Montserrat"/>
              </a:rPr>
              <a:t>Sin trazabilidad ni historial entre etapas</a:t>
            </a:r>
          </a:p>
          <a:p>
            <a:pPr algn="l" marL="611659" indent="-305829" lvl="1">
              <a:lnSpc>
                <a:spcPts val="4901"/>
              </a:lnSpc>
              <a:buFont typeface="Arial"/>
              <a:buChar char="•"/>
            </a:pPr>
            <a:r>
              <a:rPr lang="en-US" sz="2833">
                <a:solidFill>
                  <a:srgbClr val="006577"/>
                </a:solidFill>
                <a:latin typeface="Montserrat"/>
                <a:ea typeface="Montserrat"/>
                <a:cs typeface="Montserrat"/>
                <a:sym typeface="Montserrat"/>
              </a:rPr>
              <a:t>Poco control de plazos: no hay alertas ni seguimiento de vencimientos</a:t>
            </a:r>
          </a:p>
          <a:p>
            <a:pPr algn="l" marL="611659" indent="-305829" lvl="1">
              <a:lnSpc>
                <a:spcPts val="4901"/>
              </a:lnSpc>
              <a:buFont typeface="Arial"/>
              <a:buChar char="•"/>
            </a:pPr>
            <a:r>
              <a:rPr lang="en-US" sz="2833">
                <a:solidFill>
                  <a:srgbClr val="006577"/>
                </a:solidFill>
                <a:latin typeface="Montserrat"/>
                <a:ea typeface="Montserrat"/>
                <a:cs typeface="Montserrat"/>
                <a:sym typeface="Montserrat"/>
              </a:rPr>
              <a:t>Falta de visibilidad global: consultores no ven el avance de sus procesos y jefaturas no identifican atrasos ni carga de trabajo</a:t>
            </a:r>
          </a:p>
        </p:txBody>
      </p:sp>
      <p:sp>
        <p:nvSpPr>
          <p:cNvPr name="Freeform 5" id="5"/>
          <p:cNvSpPr/>
          <p:nvPr/>
        </p:nvSpPr>
        <p:spPr>
          <a:xfrm flipH="false" flipV="false" rot="0">
            <a:off x="10989529" y="7545722"/>
            <a:ext cx="12302963" cy="3425155"/>
          </a:xfrm>
          <a:custGeom>
            <a:avLst/>
            <a:gdLst/>
            <a:ahLst/>
            <a:cxnLst/>
            <a:rect r="r" b="b" t="t" l="l"/>
            <a:pathLst>
              <a:path h="3425155" w="12302963">
                <a:moveTo>
                  <a:pt x="0" y="0"/>
                </a:moveTo>
                <a:lnTo>
                  <a:pt x="12302963" y="0"/>
                </a:lnTo>
                <a:lnTo>
                  <a:pt x="12302963" y="3425156"/>
                </a:lnTo>
                <a:lnTo>
                  <a:pt x="0" y="3425156"/>
                </a:lnTo>
                <a:lnTo>
                  <a:pt x="0" y="0"/>
                </a:lnTo>
                <a:close/>
              </a:path>
            </a:pathLst>
          </a:custGeom>
          <a:blipFill>
            <a:blip r:embed="rId4">
              <a:extLst>
                <a:ext uri="{96DAC541-7B7A-43D3-8B79-37D633B846F1}">
                  <asvg:svgBlip xmlns:asvg="http://schemas.microsoft.com/office/drawing/2016/SVG/main" r:embed="rId5"/>
                </a:ext>
              </a:extLst>
            </a:blip>
            <a:stretch>
              <a:fillRect l="-108388" t="0" r="0" b="-715220"/>
            </a:stretch>
          </a:blipFill>
          <a:ln cap="sq">
            <a:noFill/>
            <a:prstDash val="solid"/>
            <a:miter/>
          </a:ln>
        </p:spPr>
      </p:sp>
      <p:sp>
        <p:nvSpPr>
          <p:cNvPr name="Freeform 6" id="6"/>
          <p:cNvSpPr/>
          <p:nvPr/>
        </p:nvSpPr>
        <p:spPr>
          <a:xfrm flipH="false" flipV="false" rot="0">
            <a:off x="-2500585" y="9122722"/>
            <a:ext cx="8364038" cy="2328555"/>
          </a:xfrm>
          <a:custGeom>
            <a:avLst/>
            <a:gdLst/>
            <a:ahLst/>
            <a:cxnLst/>
            <a:rect r="r" b="b" t="t" l="l"/>
            <a:pathLst>
              <a:path h="2328555" w="8364038">
                <a:moveTo>
                  <a:pt x="0" y="0"/>
                </a:moveTo>
                <a:lnTo>
                  <a:pt x="8364039" y="0"/>
                </a:lnTo>
                <a:lnTo>
                  <a:pt x="8364039" y="2328556"/>
                </a:lnTo>
                <a:lnTo>
                  <a:pt x="0" y="2328556"/>
                </a:lnTo>
                <a:lnTo>
                  <a:pt x="0" y="0"/>
                </a:lnTo>
                <a:close/>
              </a:path>
            </a:pathLst>
          </a:custGeom>
          <a:blipFill>
            <a:blip r:embed="rId4">
              <a:extLst>
                <a:ext uri="{96DAC541-7B7A-43D3-8B79-37D633B846F1}">
                  <asvg:svgBlip xmlns:asvg="http://schemas.microsoft.com/office/drawing/2016/SVG/main" r:embed="rId5"/>
                </a:ext>
              </a:extLst>
            </a:blip>
            <a:stretch>
              <a:fillRect l="-108388" t="0" r="0" b="-715220"/>
            </a:stretch>
          </a:blipFill>
          <a:ln cap="sq">
            <a:noFill/>
            <a:prstDash val="solid"/>
            <a:miter/>
          </a:ln>
        </p:spPr>
      </p:sp>
      <p:sp>
        <p:nvSpPr>
          <p:cNvPr name="Freeform 7" id="7"/>
          <p:cNvSpPr/>
          <p:nvPr/>
        </p:nvSpPr>
        <p:spPr>
          <a:xfrm flipH="false" flipV="true" rot="0">
            <a:off x="8739473" y="-1329256"/>
            <a:ext cx="13673939" cy="3806836"/>
          </a:xfrm>
          <a:custGeom>
            <a:avLst/>
            <a:gdLst/>
            <a:ahLst/>
            <a:cxnLst/>
            <a:rect r="r" b="b" t="t" l="l"/>
            <a:pathLst>
              <a:path h="3806836" w="13673939">
                <a:moveTo>
                  <a:pt x="0" y="3806836"/>
                </a:moveTo>
                <a:lnTo>
                  <a:pt x="13673939" y="3806836"/>
                </a:lnTo>
                <a:lnTo>
                  <a:pt x="13673939" y="0"/>
                </a:lnTo>
                <a:lnTo>
                  <a:pt x="0" y="0"/>
                </a:lnTo>
                <a:lnTo>
                  <a:pt x="0" y="3806836"/>
                </a:lnTo>
                <a:close/>
              </a:path>
            </a:pathLst>
          </a:custGeom>
          <a:blipFill>
            <a:blip r:embed="rId4">
              <a:extLst>
                <a:ext uri="{96DAC541-7B7A-43D3-8B79-37D633B846F1}">
                  <asvg:svgBlip xmlns:asvg="http://schemas.microsoft.com/office/drawing/2016/SVG/main" r:embed="rId5"/>
                </a:ext>
              </a:extLst>
            </a:blip>
            <a:stretch>
              <a:fillRect l="-108388" t="0" r="0" b="-71522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1F4F6"/>
        </a:solidFill>
      </p:bgPr>
    </p:bg>
    <p:spTree>
      <p:nvGrpSpPr>
        <p:cNvPr id="1" name=""/>
        <p:cNvGrpSpPr/>
        <p:nvPr/>
      </p:nvGrpSpPr>
      <p:grpSpPr>
        <a:xfrm>
          <a:off x="0" y="0"/>
          <a:ext cx="0" cy="0"/>
          <a:chOff x="0" y="0"/>
          <a:chExt cx="0" cy="0"/>
        </a:xfrm>
      </p:grpSpPr>
      <p:sp>
        <p:nvSpPr>
          <p:cNvPr name="Freeform 2" id="2"/>
          <p:cNvSpPr/>
          <p:nvPr/>
        </p:nvSpPr>
        <p:spPr>
          <a:xfrm flipH="false" flipV="false" rot="0">
            <a:off x="-4762733" y="6831287"/>
            <a:ext cx="13751267" cy="3828364"/>
          </a:xfrm>
          <a:custGeom>
            <a:avLst/>
            <a:gdLst/>
            <a:ahLst/>
            <a:cxnLst/>
            <a:rect r="r" b="b" t="t" l="l"/>
            <a:pathLst>
              <a:path h="3828364" w="13751267">
                <a:moveTo>
                  <a:pt x="0" y="0"/>
                </a:moveTo>
                <a:lnTo>
                  <a:pt x="13751267" y="0"/>
                </a:lnTo>
                <a:lnTo>
                  <a:pt x="13751267" y="3828364"/>
                </a:lnTo>
                <a:lnTo>
                  <a:pt x="0" y="3828364"/>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3" id="3"/>
          <p:cNvSpPr/>
          <p:nvPr/>
        </p:nvSpPr>
        <p:spPr>
          <a:xfrm flipH="true" flipV="true" rot="0">
            <a:off x="10708671" y="-732273"/>
            <a:ext cx="10863731" cy="3024472"/>
          </a:xfrm>
          <a:custGeom>
            <a:avLst/>
            <a:gdLst/>
            <a:ahLst/>
            <a:cxnLst/>
            <a:rect r="r" b="b" t="t" l="l"/>
            <a:pathLst>
              <a:path h="3024472" w="10863731">
                <a:moveTo>
                  <a:pt x="10863732" y="3024472"/>
                </a:moveTo>
                <a:lnTo>
                  <a:pt x="0" y="3024472"/>
                </a:lnTo>
                <a:lnTo>
                  <a:pt x="0" y="0"/>
                </a:lnTo>
                <a:lnTo>
                  <a:pt x="10863732" y="0"/>
                </a:lnTo>
                <a:lnTo>
                  <a:pt x="10863732" y="3024472"/>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4" id="4"/>
          <p:cNvSpPr/>
          <p:nvPr/>
        </p:nvSpPr>
        <p:spPr>
          <a:xfrm flipH="false" flipV="false" rot="0">
            <a:off x="-508330" y="336324"/>
            <a:ext cx="4973947" cy="1384751"/>
          </a:xfrm>
          <a:custGeom>
            <a:avLst/>
            <a:gdLst/>
            <a:ahLst/>
            <a:cxnLst/>
            <a:rect r="r" b="b" t="t" l="l"/>
            <a:pathLst>
              <a:path h="1384751" w="4973947">
                <a:moveTo>
                  <a:pt x="0" y="0"/>
                </a:moveTo>
                <a:lnTo>
                  <a:pt x="4973947" y="0"/>
                </a:lnTo>
                <a:lnTo>
                  <a:pt x="4973947" y="1384752"/>
                </a:lnTo>
                <a:lnTo>
                  <a:pt x="0" y="1384752"/>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TextBox 5" id="5"/>
          <p:cNvSpPr txBox="true"/>
          <p:nvPr/>
        </p:nvSpPr>
        <p:spPr>
          <a:xfrm rot="0">
            <a:off x="8240444" y="1227842"/>
            <a:ext cx="8053445" cy="755650"/>
          </a:xfrm>
          <a:prstGeom prst="rect">
            <a:avLst/>
          </a:prstGeom>
        </p:spPr>
        <p:txBody>
          <a:bodyPr anchor="t" rtlCol="false" tIns="0" lIns="0" bIns="0" rIns="0">
            <a:spAutoFit/>
          </a:bodyPr>
          <a:lstStyle/>
          <a:p>
            <a:pPr algn="l">
              <a:lnSpc>
                <a:spcPts val="6049"/>
              </a:lnSpc>
            </a:pPr>
            <a:r>
              <a:rPr lang="en-US" sz="4999" b="true">
                <a:solidFill>
                  <a:srgbClr val="006577"/>
                </a:solidFill>
                <a:latin typeface="Montserrat Ultra-Bold"/>
                <a:ea typeface="Montserrat Ultra-Bold"/>
                <a:cs typeface="Montserrat Ultra-Bold"/>
                <a:sym typeface="Montserrat Ultra-Bold"/>
              </a:rPr>
              <a:t>Propuesta de solución</a:t>
            </a:r>
          </a:p>
        </p:txBody>
      </p:sp>
      <p:sp>
        <p:nvSpPr>
          <p:cNvPr name="TextBox 6" id="6"/>
          <p:cNvSpPr txBox="true"/>
          <p:nvPr/>
        </p:nvSpPr>
        <p:spPr>
          <a:xfrm rot="0">
            <a:off x="8240444" y="2392669"/>
            <a:ext cx="9133084" cy="6633718"/>
          </a:xfrm>
          <a:prstGeom prst="rect">
            <a:avLst/>
          </a:prstGeom>
        </p:spPr>
        <p:txBody>
          <a:bodyPr anchor="t" rtlCol="false" tIns="0" lIns="0" bIns="0" rIns="0">
            <a:spAutoFit/>
          </a:bodyPr>
          <a:lstStyle/>
          <a:p>
            <a:pPr algn="l" marL="474979" indent="-237490" lvl="1">
              <a:lnSpc>
                <a:spcPts val="3805"/>
              </a:lnSpc>
              <a:buFont typeface="Arial"/>
              <a:buChar char="•"/>
            </a:pPr>
            <a:r>
              <a:rPr lang="en-US" sz="2199">
                <a:solidFill>
                  <a:srgbClr val="006577"/>
                </a:solidFill>
                <a:latin typeface="Montserrat"/>
                <a:ea typeface="Montserrat"/>
                <a:cs typeface="Montserrat"/>
                <a:sym typeface="Montserrat"/>
              </a:rPr>
              <a:t>Desarrollo de una plataforma web modular que engloben los procesos principales de LL Consulting.</a:t>
            </a:r>
          </a:p>
          <a:p>
            <a:pPr algn="l" marL="474979" indent="-237490" lvl="1">
              <a:lnSpc>
                <a:spcPts val="3805"/>
              </a:lnSpc>
              <a:buFont typeface="Arial"/>
              <a:buChar char="•"/>
            </a:pPr>
            <a:r>
              <a:rPr lang="en-US" sz="2199">
                <a:solidFill>
                  <a:srgbClr val="006577"/>
                </a:solidFill>
                <a:latin typeface="Montserrat"/>
                <a:ea typeface="Montserrat"/>
                <a:cs typeface="Montserrat"/>
                <a:sym typeface="Montserrat"/>
              </a:rPr>
              <a:t>Registro único y trazabilidad: estados, fechas, responsable y bitácora por etapa.</a:t>
            </a:r>
          </a:p>
          <a:p>
            <a:pPr algn="l" marL="474979" indent="-237490" lvl="1">
              <a:lnSpc>
                <a:spcPts val="3805"/>
              </a:lnSpc>
              <a:buFont typeface="Arial"/>
              <a:buChar char="•"/>
            </a:pPr>
            <a:r>
              <a:rPr lang="en-US" sz="2199">
                <a:solidFill>
                  <a:srgbClr val="006577"/>
                </a:solidFill>
                <a:latin typeface="Montserrat"/>
                <a:ea typeface="Montserrat"/>
                <a:cs typeface="Montserrat"/>
                <a:sym typeface="Montserrat"/>
              </a:rPr>
              <a:t>Control de plazos con avisos: notificaciones internas y </a:t>
            </a:r>
            <a:r>
              <a:rPr lang="en-US" b="true" sz="2199">
                <a:solidFill>
                  <a:srgbClr val="006577"/>
                </a:solidFill>
                <a:latin typeface="Montserrat Bold"/>
                <a:ea typeface="Montserrat Bold"/>
                <a:cs typeface="Montserrat Bold"/>
                <a:sym typeface="Montserrat Bold"/>
              </a:rPr>
              <a:t>envío automático de hitos a clientes.</a:t>
            </a:r>
          </a:p>
          <a:p>
            <a:pPr algn="l" marL="474979" indent="-237490" lvl="1">
              <a:lnSpc>
                <a:spcPts val="3805"/>
              </a:lnSpc>
              <a:buFont typeface="Arial"/>
              <a:buChar char="•"/>
            </a:pPr>
            <a:r>
              <a:rPr lang="en-US" sz="2199">
                <a:solidFill>
                  <a:srgbClr val="006577"/>
                </a:solidFill>
                <a:latin typeface="Montserrat"/>
                <a:ea typeface="Montserrat"/>
                <a:cs typeface="Montserrat"/>
                <a:sym typeface="Montserrat"/>
              </a:rPr>
              <a:t>Dashboards de gestión (BI) con actualización diaria y filtros por cliente, consultor, servicio y fecha.</a:t>
            </a:r>
          </a:p>
          <a:p>
            <a:pPr algn="l" marL="474979" indent="-237490" lvl="1">
              <a:lnSpc>
                <a:spcPts val="3805"/>
              </a:lnSpc>
              <a:buFont typeface="Arial"/>
              <a:buChar char="•"/>
            </a:pPr>
            <a:r>
              <a:rPr lang="en-US" sz="2199">
                <a:solidFill>
                  <a:srgbClr val="006577"/>
                </a:solidFill>
                <a:latin typeface="Montserrat"/>
                <a:ea typeface="Montserrat"/>
                <a:cs typeface="Montserrat"/>
                <a:sym typeface="Montserrat"/>
              </a:rPr>
              <a:t>KPI del tablero:</a:t>
            </a:r>
          </a:p>
          <a:p>
            <a:pPr algn="l" marL="949959" indent="-316653" lvl="2">
              <a:lnSpc>
                <a:spcPts val="3805"/>
              </a:lnSpc>
              <a:buFont typeface="Arial"/>
              <a:buChar char="⚬"/>
            </a:pPr>
            <a:r>
              <a:rPr lang="en-US" sz="2199">
                <a:solidFill>
                  <a:srgbClr val="006577"/>
                </a:solidFill>
                <a:latin typeface="Montserrat"/>
                <a:ea typeface="Montserrat"/>
                <a:cs typeface="Montserrat"/>
                <a:sym typeface="Montserrat"/>
              </a:rPr>
              <a:t>Carga operativa por consultor: procesos activos asignados.</a:t>
            </a:r>
          </a:p>
          <a:p>
            <a:pPr algn="l" marL="949959" indent="-316653" lvl="2">
              <a:lnSpc>
                <a:spcPts val="3805"/>
              </a:lnSpc>
              <a:buFont typeface="Arial"/>
              <a:buChar char="⚬"/>
            </a:pPr>
            <a:r>
              <a:rPr lang="en-US" sz="2199">
                <a:solidFill>
                  <a:srgbClr val="006577"/>
                </a:solidFill>
                <a:latin typeface="Montserrat"/>
                <a:ea typeface="Montserrat"/>
                <a:cs typeface="Montserrat"/>
                <a:sym typeface="Montserrat"/>
              </a:rPr>
              <a:t>Retrasos por consultor: tareas o etapas vencidas por consultor. </a:t>
            </a:r>
          </a:p>
          <a:p>
            <a:pPr algn="l" marL="949959" indent="-316653" lvl="2">
              <a:lnSpc>
                <a:spcPts val="3805"/>
              </a:lnSpc>
              <a:buFont typeface="Arial"/>
              <a:buChar char="⚬"/>
            </a:pPr>
            <a:r>
              <a:rPr lang="en-US" b="true" sz="2199">
                <a:solidFill>
                  <a:srgbClr val="006577"/>
                </a:solidFill>
                <a:latin typeface="Montserrat Bold"/>
                <a:ea typeface="Montserrat Bold"/>
                <a:cs typeface="Montserrat Bold"/>
                <a:sym typeface="Montserrat Bold"/>
              </a:rPr>
              <a:t>Cumplimiento de plazo del proceso: duración real vs plazo objetivo (desviación en días y % dentro del plazo).</a:t>
            </a:r>
          </a:p>
        </p:txBody>
      </p:sp>
      <p:sp>
        <p:nvSpPr>
          <p:cNvPr name="Freeform 7" id="7"/>
          <p:cNvSpPr/>
          <p:nvPr/>
        </p:nvSpPr>
        <p:spPr>
          <a:xfrm flipH="false" flipV="false" rot="0">
            <a:off x="914690" y="1915385"/>
            <a:ext cx="7101854" cy="6456230"/>
          </a:xfrm>
          <a:custGeom>
            <a:avLst/>
            <a:gdLst/>
            <a:ahLst/>
            <a:cxnLst/>
            <a:rect r="r" b="b" t="t" l="l"/>
            <a:pathLst>
              <a:path h="6456230" w="7101854">
                <a:moveTo>
                  <a:pt x="0" y="0"/>
                </a:moveTo>
                <a:lnTo>
                  <a:pt x="7101854" y="0"/>
                </a:lnTo>
                <a:lnTo>
                  <a:pt x="7101854" y="6456230"/>
                </a:lnTo>
                <a:lnTo>
                  <a:pt x="0" y="64562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1F4F6"/>
        </a:solidFill>
      </p:bgPr>
    </p:bg>
    <p:spTree>
      <p:nvGrpSpPr>
        <p:cNvPr id="1" name=""/>
        <p:cNvGrpSpPr/>
        <p:nvPr/>
      </p:nvGrpSpPr>
      <p:grpSpPr>
        <a:xfrm>
          <a:off x="0" y="0"/>
          <a:ext cx="0" cy="0"/>
          <a:chOff x="0" y="0"/>
          <a:chExt cx="0" cy="0"/>
        </a:xfrm>
      </p:grpSpPr>
      <p:sp>
        <p:nvSpPr>
          <p:cNvPr name="Freeform 2" id="2"/>
          <p:cNvSpPr/>
          <p:nvPr/>
        </p:nvSpPr>
        <p:spPr>
          <a:xfrm flipH="false" flipV="false" rot="0">
            <a:off x="6628348" y="756761"/>
            <a:ext cx="5230711" cy="3853741"/>
          </a:xfrm>
          <a:custGeom>
            <a:avLst/>
            <a:gdLst/>
            <a:ahLst/>
            <a:cxnLst/>
            <a:rect r="r" b="b" t="t" l="l"/>
            <a:pathLst>
              <a:path h="3853741" w="5230711">
                <a:moveTo>
                  <a:pt x="0" y="0"/>
                </a:moveTo>
                <a:lnTo>
                  <a:pt x="5230711" y="0"/>
                </a:lnTo>
                <a:lnTo>
                  <a:pt x="5230711" y="3853741"/>
                </a:lnTo>
                <a:lnTo>
                  <a:pt x="0" y="3853741"/>
                </a:lnTo>
                <a:lnTo>
                  <a:pt x="0" y="0"/>
                </a:lnTo>
                <a:close/>
              </a:path>
            </a:pathLst>
          </a:custGeom>
          <a:blipFill>
            <a:blip r:embed="rId2">
              <a:extLst>
                <a:ext uri="{96DAC541-7B7A-43D3-8B79-37D633B846F1}">
                  <asvg:svgBlip xmlns:asvg="http://schemas.microsoft.com/office/drawing/2016/SVG/main" r:embed="rId3"/>
                </a:ext>
              </a:extLst>
            </a:blip>
            <a:stretch>
              <a:fillRect l="0" t="0" r="0" b="-47825"/>
            </a:stretch>
          </a:blipFill>
          <a:ln cap="sq">
            <a:noFill/>
            <a:prstDash val="solid"/>
            <a:miter/>
          </a:ln>
        </p:spPr>
      </p:sp>
      <p:sp>
        <p:nvSpPr>
          <p:cNvPr name="TextBox 3" id="3"/>
          <p:cNvSpPr txBox="true"/>
          <p:nvPr/>
        </p:nvSpPr>
        <p:spPr>
          <a:xfrm rot="0">
            <a:off x="3082989" y="5020077"/>
            <a:ext cx="12321429" cy="1152461"/>
          </a:xfrm>
          <a:prstGeom prst="rect">
            <a:avLst/>
          </a:prstGeom>
        </p:spPr>
        <p:txBody>
          <a:bodyPr anchor="t" rtlCol="false" tIns="0" lIns="0" bIns="0" rIns="0">
            <a:spAutoFit/>
          </a:bodyPr>
          <a:lstStyle/>
          <a:p>
            <a:pPr algn="ctr" marL="0" indent="0" lvl="0">
              <a:lnSpc>
                <a:spcPts val="9135"/>
              </a:lnSpc>
              <a:spcBef>
                <a:spcPct val="0"/>
              </a:spcBef>
            </a:pPr>
            <a:r>
              <a:rPr lang="en-US" b="true" sz="7550">
                <a:solidFill>
                  <a:srgbClr val="006577"/>
                </a:solidFill>
                <a:latin typeface="Montserrat Ultra-Bold"/>
                <a:ea typeface="Montserrat Ultra-Bold"/>
                <a:cs typeface="Montserrat Ultra-Bold"/>
                <a:sym typeface="Montserrat Ultra-Bold"/>
              </a:rPr>
              <a:t>Obje</a:t>
            </a:r>
            <a:r>
              <a:rPr lang="en-US" b="true" sz="7550" strike="noStrike" u="none">
                <a:solidFill>
                  <a:srgbClr val="006577"/>
                </a:solidFill>
                <a:latin typeface="Montserrat Ultra-Bold"/>
                <a:ea typeface="Montserrat Ultra-Bold"/>
                <a:cs typeface="Montserrat Ultra-Bold"/>
                <a:sym typeface="Montserrat Ultra-Bold"/>
              </a:rPr>
              <a:t>tivo General</a:t>
            </a:r>
          </a:p>
        </p:txBody>
      </p:sp>
      <p:sp>
        <p:nvSpPr>
          <p:cNvPr name="TextBox 4" id="4"/>
          <p:cNvSpPr txBox="true"/>
          <p:nvPr/>
        </p:nvSpPr>
        <p:spPr>
          <a:xfrm rot="0">
            <a:off x="2867136" y="6563063"/>
            <a:ext cx="12537283" cy="2345055"/>
          </a:xfrm>
          <a:prstGeom prst="rect">
            <a:avLst/>
          </a:prstGeom>
        </p:spPr>
        <p:txBody>
          <a:bodyPr anchor="t" rtlCol="false" tIns="0" lIns="0" bIns="0" rIns="0">
            <a:spAutoFit/>
          </a:bodyPr>
          <a:lstStyle/>
          <a:p>
            <a:pPr algn="ctr">
              <a:lnSpc>
                <a:spcPts val="4679"/>
              </a:lnSpc>
            </a:pPr>
            <a:r>
              <a:rPr lang="en-US" sz="3599" spc="179">
                <a:solidFill>
                  <a:srgbClr val="006577"/>
                </a:solidFill>
                <a:latin typeface="Montserrat"/>
                <a:ea typeface="Montserrat"/>
                <a:cs typeface="Montserrat"/>
                <a:sym typeface="Montserrat"/>
              </a:rPr>
              <a:t>Desarrollar una aplicación web modular que permita registrar y dar trazabilidad a los procesos de reclutamiento, selección y evaluación psicolaboral.</a:t>
            </a:r>
          </a:p>
        </p:txBody>
      </p:sp>
      <p:sp>
        <p:nvSpPr>
          <p:cNvPr name="Freeform 5" id="5"/>
          <p:cNvSpPr/>
          <p:nvPr/>
        </p:nvSpPr>
        <p:spPr>
          <a:xfrm flipH="false" flipV="false" rot="0">
            <a:off x="11859059" y="-793747"/>
            <a:ext cx="9445900" cy="2629746"/>
          </a:xfrm>
          <a:custGeom>
            <a:avLst/>
            <a:gdLst/>
            <a:ahLst/>
            <a:cxnLst/>
            <a:rect r="r" b="b" t="t" l="l"/>
            <a:pathLst>
              <a:path h="2629746" w="9445900">
                <a:moveTo>
                  <a:pt x="0" y="0"/>
                </a:moveTo>
                <a:lnTo>
                  <a:pt x="9445901" y="0"/>
                </a:lnTo>
                <a:lnTo>
                  <a:pt x="9445901" y="2629746"/>
                </a:lnTo>
                <a:lnTo>
                  <a:pt x="0" y="2629746"/>
                </a:lnTo>
                <a:lnTo>
                  <a:pt x="0" y="0"/>
                </a:lnTo>
                <a:close/>
              </a:path>
            </a:pathLst>
          </a:custGeom>
          <a:blipFill>
            <a:blip r:embed="rId4">
              <a:extLst>
                <a:ext uri="{96DAC541-7B7A-43D3-8B79-37D633B846F1}">
                  <asvg:svgBlip xmlns:asvg="http://schemas.microsoft.com/office/drawing/2016/SVG/main" r:embed="rId5"/>
                </a:ext>
              </a:extLst>
            </a:blip>
            <a:stretch>
              <a:fillRect l="-108388" t="0" r="0" b="-715220"/>
            </a:stretch>
          </a:blipFill>
          <a:ln cap="sq">
            <a:noFill/>
            <a:prstDash val="solid"/>
            <a:miter/>
          </a:ln>
        </p:spPr>
      </p:sp>
      <p:sp>
        <p:nvSpPr>
          <p:cNvPr name="Freeform 6" id="6"/>
          <p:cNvSpPr/>
          <p:nvPr/>
        </p:nvSpPr>
        <p:spPr>
          <a:xfrm flipH="false" flipV="false" rot="0">
            <a:off x="15767170" y="3155357"/>
            <a:ext cx="4031826" cy="1122464"/>
          </a:xfrm>
          <a:custGeom>
            <a:avLst/>
            <a:gdLst/>
            <a:ahLst/>
            <a:cxnLst/>
            <a:rect r="r" b="b" t="t" l="l"/>
            <a:pathLst>
              <a:path h="1122464" w="4031826">
                <a:moveTo>
                  <a:pt x="0" y="0"/>
                </a:moveTo>
                <a:lnTo>
                  <a:pt x="4031826" y="0"/>
                </a:lnTo>
                <a:lnTo>
                  <a:pt x="4031826" y="1122464"/>
                </a:lnTo>
                <a:lnTo>
                  <a:pt x="0" y="1122464"/>
                </a:lnTo>
                <a:lnTo>
                  <a:pt x="0" y="0"/>
                </a:lnTo>
                <a:close/>
              </a:path>
            </a:pathLst>
          </a:custGeom>
          <a:blipFill>
            <a:blip r:embed="rId4">
              <a:extLst>
                <a:ext uri="{96DAC541-7B7A-43D3-8B79-37D633B846F1}">
                  <asvg:svgBlip xmlns:asvg="http://schemas.microsoft.com/office/drawing/2016/SVG/main" r:embed="rId5"/>
                </a:ext>
              </a:extLst>
            </a:blip>
            <a:stretch>
              <a:fillRect l="-108388" t="0" r="0" b="-715220"/>
            </a:stretch>
          </a:blipFill>
          <a:ln cap="sq">
            <a:noFill/>
            <a:prstDash val="solid"/>
            <a:miter/>
          </a:ln>
        </p:spPr>
      </p:sp>
      <p:sp>
        <p:nvSpPr>
          <p:cNvPr name="Freeform 7" id="7"/>
          <p:cNvSpPr/>
          <p:nvPr/>
        </p:nvSpPr>
        <p:spPr>
          <a:xfrm flipH="false" flipV="false" rot="0">
            <a:off x="356458" y="1835999"/>
            <a:ext cx="4739059" cy="1319358"/>
          </a:xfrm>
          <a:custGeom>
            <a:avLst/>
            <a:gdLst/>
            <a:ahLst/>
            <a:cxnLst/>
            <a:rect r="r" b="b" t="t" l="l"/>
            <a:pathLst>
              <a:path h="1319358" w="4739059">
                <a:moveTo>
                  <a:pt x="0" y="0"/>
                </a:moveTo>
                <a:lnTo>
                  <a:pt x="4739060" y="0"/>
                </a:lnTo>
                <a:lnTo>
                  <a:pt x="4739060" y="1319358"/>
                </a:lnTo>
                <a:lnTo>
                  <a:pt x="0" y="1319358"/>
                </a:lnTo>
                <a:lnTo>
                  <a:pt x="0" y="0"/>
                </a:lnTo>
                <a:close/>
              </a:path>
            </a:pathLst>
          </a:custGeom>
          <a:blipFill>
            <a:blip r:embed="rId4">
              <a:extLst>
                <a:ext uri="{96DAC541-7B7A-43D3-8B79-37D633B846F1}">
                  <asvg:svgBlip xmlns:asvg="http://schemas.microsoft.com/office/drawing/2016/SVG/main" r:embed="rId5"/>
                </a:ext>
              </a:extLst>
            </a:blip>
            <a:stretch>
              <a:fillRect l="-108388" t="0" r="0" b="-715220"/>
            </a:stretch>
          </a:blipFill>
          <a:ln cap="sq">
            <a:noFill/>
            <a:prstDash val="solid"/>
            <a:miter/>
          </a:ln>
        </p:spPr>
      </p:sp>
      <p:sp>
        <p:nvSpPr>
          <p:cNvPr name="Freeform 8" id="8"/>
          <p:cNvSpPr/>
          <p:nvPr/>
        </p:nvSpPr>
        <p:spPr>
          <a:xfrm flipH="false" flipV="false" rot="0">
            <a:off x="-4002642" y="3643051"/>
            <a:ext cx="7310486" cy="2035245"/>
          </a:xfrm>
          <a:custGeom>
            <a:avLst/>
            <a:gdLst/>
            <a:ahLst/>
            <a:cxnLst/>
            <a:rect r="r" b="b" t="t" l="l"/>
            <a:pathLst>
              <a:path h="2035245" w="7310486">
                <a:moveTo>
                  <a:pt x="0" y="0"/>
                </a:moveTo>
                <a:lnTo>
                  <a:pt x="7310486" y="0"/>
                </a:lnTo>
                <a:lnTo>
                  <a:pt x="7310486" y="2035245"/>
                </a:lnTo>
                <a:lnTo>
                  <a:pt x="0" y="2035245"/>
                </a:lnTo>
                <a:lnTo>
                  <a:pt x="0" y="0"/>
                </a:lnTo>
                <a:close/>
              </a:path>
            </a:pathLst>
          </a:custGeom>
          <a:blipFill>
            <a:blip r:embed="rId4">
              <a:extLst>
                <a:ext uri="{96DAC541-7B7A-43D3-8B79-37D633B846F1}">
                  <asvg:svgBlip xmlns:asvg="http://schemas.microsoft.com/office/drawing/2016/SVG/main" r:embed="rId5"/>
                </a:ext>
              </a:extLst>
            </a:blip>
            <a:stretch>
              <a:fillRect l="-108388" t="0" r="0" b="-71522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1F4F6"/>
        </a:solidFill>
      </p:bgPr>
    </p:bg>
    <p:spTree>
      <p:nvGrpSpPr>
        <p:cNvPr id="1" name=""/>
        <p:cNvGrpSpPr/>
        <p:nvPr/>
      </p:nvGrpSpPr>
      <p:grpSpPr>
        <a:xfrm>
          <a:off x="0" y="0"/>
          <a:ext cx="0" cy="0"/>
          <a:chOff x="0" y="0"/>
          <a:chExt cx="0" cy="0"/>
        </a:xfrm>
      </p:grpSpPr>
      <p:sp>
        <p:nvSpPr>
          <p:cNvPr name="AutoShape 2" id="2"/>
          <p:cNvSpPr/>
          <p:nvPr/>
        </p:nvSpPr>
        <p:spPr>
          <a:xfrm>
            <a:off x="2977945" y="3608187"/>
            <a:ext cx="12166077" cy="0"/>
          </a:xfrm>
          <a:prstGeom prst="line">
            <a:avLst/>
          </a:prstGeom>
          <a:ln cap="rnd" w="114300">
            <a:solidFill>
              <a:srgbClr val="06AFBE"/>
            </a:solidFill>
            <a:prstDash val="solid"/>
            <a:headEnd type="none" len="sm" w="sm"/>
            <a:tailEnd type="none" len="sm" w="sm"/>
          </a:ln>
        </p:spPr>
      </p:sp>
      <p:grpSp>
        <p:nvGrpSpPr>
          <p:cNvPr name="Group 3" id="3"/>
          <p:cNvGrpSpPr/>
          <p:nvPr/>
        </p:nvGrpSpPr>
        <p:grpSpPr>
          <a:xfrm rot="0">
            <a:off x="8666782" y="3156188"/>
            <a:ext cx="954435" cy="903998"/>
            <a:chOff x="0" y="0"/>
            <a:chExt cx="858149" cy="812800"/>
          </a:xfrm>
        </p:grpSpPr>
        <p:sp>
          <p:nvSpPr>
            <p:cNvPr name="Freeform 4" id="4"/>
            <p:cNvSpPr/>
            <p:nvPr/>
          </p:nvSpPr>
          <p:spPr>
            <a:xfrm flipH="false" flipV="false" rot="0">
              <a:off x="0" y="0"/>
              <a:ext cx="858149" cy="812800"/>
            </a:xfrm>
            <a:custGeom>
              <a:avLst/>
              <a:gdLst/>
              <a:ahLst/>
              <a:cxnLst/>
              <a:rect r="r" b="b" t="t" l="l"/>
              <a:pathLst>
                <a:path h="812800" w="858149">
                  <a:moveTo>
                    <a:pt x="429074" y="0"/>
                  </a:moveTo>
                  <a:cubicBezTo>
                    <a:pt x="192103" y="0"/>
                    <a:pt x="0" y="181951"/>
                    <a:pt x="0" y="406400"/>
                  </a:cubicBezTo>
                  <a:cubicBezTo>
                    <a:pt x="0" y="630849"/>
                    <a:pt x="192103" y="812800"/>
                    <a:pt x="429074" y="812800"/>
                  </a:cubicBezTo>
                  <a:cubicBezTo>
                    <a:pt x="666046" y="812800"/>
                    <a:pt x="858149" y="630849"/>
                    <a:pt x="858149" y="406400"/>
                  </a:cubicBezTo>
                  <a:cubicBezTo>
                    <a:pt x="858149" y="181951"/>
                    <a:pt x="666046" y="0"/>
                    <a:pt x="429074" y="0"/>
                  </a:cubicBezTo>
                  <a:close/>
                </a:path>
              </a:pathLst>
            </a:custGeom>
            <a:solidFill>
              <a:srgbClr val="1FBBD2"/>
            </a:solidFill>
          </p:spPr>
        </p:sp>
        <p:sp>
          <p:nvSpPr>
            <p:cNvPr name="TextBox 5" id="5"/>
            <p:cNvSpPr txBox="true"/>
            <p:nvPr/>
          </p:nvSpPr>
          <p:spPr>
            <a:xfrm>
              <a:off x="80451" y="76200"/>
              <a:ext cx="697246" cy="660400"/>
            </a:xfrm>
            <a:prstGeom prst="rect">
              <a:avLst/>
            </a:prstGeom>
          </p:spPr>
          <p:txBody>
            <a:bodyPr anchor="ctr" rtlCol="false" tIns="50800" lIns="50800" bIns="50800" rIns="50800"/>
            <a:lstStyle/>
            <a:p>
              <a:pPr algn="ctr">
                <a:lnSpc>
                  <a:spcPts val="3600"/>
                </a:lnSpc>
              </a:pPr>
            </a:p>
          </p:txBody>
        </p:sp>
      </p:grpSp>
      <p:grpSp>
        <p:nvGrpSpPr>
          <p:cNvPr name="Group 6" id="6"/>
          <p:cNvGrpSpPr/>
          <p:nvPr/>
        </p:nvGrpSpPr>
        <p:grpSpPr>
          <a:xfrm rot="0">
            <a:off x="15002843" y="3156188"/>
            <a:ext cx="954435" cy="903998"/>
            <a:chOff x="0" y="0"/>
            <a:chExt cx="858149" cy="812800"/>
          </a:xfrm>
        </p:grpSpPr>
        <p:sp>
          <p:nvSpPr>
            <p:cNvPr name="Freeform 7" id="7"/>
            <p:cNvSpPr/>
            <p:nvPr/>
          </p:nvSpPr>
          <p:spPr>
            <a:xfrm flipH="false" flipV="false" rot="0">
              <a:off x="0" y="0"/>
              <a:ext cx="858149" cy="812800"/>
            </a:xfrm>
            <a:custGeom>
              <a:avLst/>
              <a:gdLst/>
              <a:ahLst/>
              <a:cxnLst/>
              <a:rect r="r" b="b" t="t" l="l"/>
              <a:pathLst>
                <a:path h="812800" w="858149">
                  <a:moveTo>
                    <a:pt x="429074" y="0"/>
                  </a:moveTo>
                  <a:cubicBezTo>
                    <a:pt x="192103" y="0"/>
                    <a:pt x="0" y="181951"/>
                    <a:pt x="0" y="406400"/>
                  </a:cubicBezTo>
                  <a:cubicBezTo>
                    <a:pt x="0" y="630849"/>
                    <a:pt x="192103" y="812800"/>
                    <a:pt x="429074" y="812800"/>
                  </a:cubicBezTo>
                  <a:cubicBezTo>
                    <a:pt x="666046" y="812800"/>
                    <a:pt x="858149" y="630849"/>
                    <a:pt x="858149" y="406400"/>
                  </a:cubicBezTo>
                  <a:cubicBezTo>
                    <a:pt x="858149" y="181951"/>
                    <a:pt x="666046" y="0"/>
                    <a:pt x="429074" y="0"/>
                  </a:cubicBezTo>
                  <a:close/>
                </a:path>
              </a:pathLst>
            </a:custGeom>
            <a:solidFill>
              <a:srgbClr val="1FBBD2"/>
            </a:solidFill>
          </p:spPr>
        </p:sp>
        <p:sp>
          <p:nvSpPr>
            <p:cNvPr name="TextBox 8" id="8"/>
            <p:cNvSpPr txBox="true"/>
            <p:nvPr/>
          </p:nvSpPr>
          <p:spPr>
            <a:xfrm>
              <a:off x="80451" y="76200"/>
              <a:ext cx="697246" cy="660400"/>
            </a:xfrm>
            <a:prstGeom prst="rect">
              <a:avLst/>
            </a:prstGeom>
          </p:spPr>
          <p:txBody>
            <a:bodyPr anchor="ctr" rtlCol="false" tIns="50800" lIns="50800" bIns="50800" rIns="50800"/>
            <a:lstStyle/>
            <a:p>
              <a:pPr algn="ctr">
                <a:lnSpc>
                  <a:spcPts val="3600"/>
                </a:lnSpc>
              </a:pPr>
            </a:p>
          </p:txBody>
        </p:sp>
      </p:grpSp>
      <p:grpSp>
        <p:nvGrpSpPr>
          <p:cNvPr name="Group 9" id="9"/>
          <p:cNvGrpSpPr/>
          <p:nvPr/>
        </p:nvGrpSpPr>
        <p:grpSpPr>
          <a:xfrm rot="0">
            <a:off x="2557878" y="3156188"/>
            <a:ext cx="954435" cy="903998"/>
            <a:chOff x="0" y="0"/>
            <a:chExt cx="858149" cy="812800"/>
          </a:xfrm>
        </p:grpSpPr>
        <p:sp>
          <p:nvSpPr>
            <p:cNvPr name="Freeform 10" id="10"/>
            <p:cNvSpPr/>
            <p:nvPr/>
          </p:nvSpPr>
          <p:spPr>
            <a:xfrm flipH="false" flipV="false" rot="0">
              <a:off x="0" y="0"/>
              <a:ext cx="858149" cy="812800"/>
            </a:xfrm>
            <a:custGeom>
              <a:avLst/>
              <a:gdLst/>
              <a:ahLst/>
              <a:cxnLst/>
              <a:rect r="r" b="b" t="t" l="l"/>
              <a:pathLst>
                <a:path h="812800" w="858149">
                  <a:moveTo>
                    <a:pt x="429074" y="0"/>
                  </a:moveTo>
                  <a:cubicBezTo>
                    <a:pt x="192103" y="0"/>
                    <a:pt x="0" y="181951"/>
                    <a:pt x="0" y="406400"/>
                  </a:cubicBezTo>
                  <a:cubicBezTo>
                    <a:pt x="0" y="630849"/>
                    <a:pt x="192103" y="812800"/>
                    <a:pt x="429074" y="812800"/>
                  </a:cubicBezTo>
                  <a:cubicBezTo>
                    <a:pt x="666046" y="812800"/>
                    <a:pt x="858149" y="630849"/>
                    <a:pt x="858149" y="406400"/>
                  </a:cubicBezTo>
                  <a:cubicBezTo>
                    <a:pt x="858149" y="181951"/>
                    <a:pt x="666046" y="0"/>
                    <a:pt x="429074" y="0"/>
                  </a:cubicBezTo>
                  <a:close/>
                </a:path>
              </a:pathLst>
            </a:custGeom>
            <a:solidFill>
              <a:srgbClr val="1FBBD2"/>
            </a:solidFill>
          </p:spPr>
        </p:sp>
        <p:sp>
          <p:nvSpPr>
            <p:cNvPr name="TextBox 11" id="11"/>
            <p:cNvSpPr txBox="true"/>
            <p:nvPr/>
          </p:nvSpPr>
          <p:spPr>
            <a:xfrm>
              <a:off x="80451" y="76200"/>
              <a:ext cx="697246" cy="660400"/>
            </a:xfrm>
            <a:prstGeom prst="rect">
              <a:avLst/>
            </a:prstGeom>
          </p:spPr>
          <p:txBody>
            <a:bodyPr anchor="ctr" rtlCol="false" tIns="50800" lIns="50800" bIns="50800" rIns="50800"/>
            <a:lstStyle/>
            <a:p>
              <a:pPr algn="ctr">
                <a:lnSpc>
                  <a:spcPts val="3600"/>
                </a:lnSpc>
              </a:pPr>
            </a:p>
          </p:txBody>
        </p:sp>
      </p:grpSp>
      <p:sp>
        <p:nvSpPr>
          <p:cNvPr name="Freeform 12" id="12"/>
          <p:cNvSpPr/>
          <p:nvPr/>
        </p:nvSpPr>
        <p:spPr>
          <a:xfrm flipH="false" flipV="false" rot="0">
            <a:off x="7132404" y="542749"/>
            <a:ext cx="2791846" cy="777252"/>
          </a:xfrm>
          <a:custGeom>
            <a:avLst/>
            <a:gdLst/>
            <a:ahLst/>
            <a:cxnLst/>
            <a:rect r="r" b="b" t="t" l="l"/>
            <a:pathLst>
              <a:path h="777252" w="2791846">
                <a:moveTo>
                  <a:pt x="0" y="0"/>
                </a:moveTo>
                <a:lnTo>
                  <a:pt x="2791845" y="0"/>
                </a:lnTo>
                <a:lnTo>
                  <a:pt x="2791845" y="777252"/>
                </a:lnTo>
                <a:lnTo>
                  <a:pt x="0" y="777252"/>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13" id="13"/>
          <p:cNvSpPr/>
          <p:nvPr/>
        </p:nvSpPr>
        <p:spPr>
          <a:xfrm flipH="false" flipV="false" rot="0">
            <a:off x="12588120" y="8557461"/>
            <a:ext cx="7720398" cy="2149365"/>
          </a:xfrm>
          <a:custGeom>
            <a:avLst/>
            <a:gdLst/>
            <a:ahLst/>
            <a:cxnLst/>
            <a:rect r="r" b="b" t="t" l="l"/>
            <a:pathLst>
              <a:path h="2149365" w="7720398">
                <a:moveTo>
                  <a:pt x="0" y="0"/>
                </a:moveTo>
                <a:lnTo>
                  <a:pt x="7720398" y="0"/>
                </a:lnTo>
                <a:lnTo>
                  <a:pt x="7720398" y="2149365"/>
                </a:lnTo>
                <a:lnTo>
                  <a:pt x="0" y="2149365"/>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14" id="14"/>
          <p:cNvSpPr/>
          <p:nvPr/>
        </p:nvSpPr>
        <p:spPr>
          <a:xfrm flipH="false" flipV="false" rot="0">
            <a:off x="16211260" y="5717494"/>
            <a:ext cx="3502718" cy="975160"/>
          </a:xfrm>
          <a:custGeom>
            <a:avLst/>
            <a:gdLst/>
            <a:ahLst/>
            <a:cxnLst/>
            <a:rect r="r" b="b" t="t" l="l"/>
            <a:pathLst>
              <a:path h="975160" w="3502718">
                <a:moveTo>
                  <a:pt x="0" y="0"/>
                </a:moveTo>
                <a:lnTo>
                  <a:pt x="3502718" y="0"/>
                </a:lnTo>
                <a:lnTo>
                  <a:pt x="3502718" y="975160"/>
                </a:lnTo>
                <a:lnTo>
                  <a:pt x="0" y="975160"/>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15" id="15"/>
          <p:cNvSpPr/>
          <p:nvPr/>
        </p:nvSpPr>
        <p:spPr>
          <a:xfrm flipH="false" flipV="true" rot="0">
            <a:off x="-3769927" y="-874865"/>
            <a:ext cx="10183980" cy="2835228"/>
          </a:xfrm>
          <a:custGeom>
            <a:avLst/>
            <a:gdLst/>
            <a:ahLst/>
            <a:cxnLst/>
            <a:rect r="r" b="b" t="t" l="l"/>
            <a:pathLst>
              <a:path h="2835228" w="10183980">
                <a:moveTo>
                  <a:pt x="0" y="2835228"/>
                </a:moveTo>
                <a:lnTo>
                  <a:pt x="10183980" y="2835228"/>
                </a:lnTo>
                <a:lnTo>
                  <a:pt x="10183980" y="0"/>
                </a:lnTo>
                <a:lnTo>
                  <a:pt x="0" y="0"/>
                </a:lnTo>
                <a:lnTo>
                  <a:pt x="0" y="2835228"/>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TextBox 16" id="16"/>
          <p:cNvSpPr txBox="true"/>
          <p:nvPr/>
        </p:nvSpPr>
        <p:spPr>
          <a:xfrm rot="0">
            <a:off x="9060910" y="3436737"/>
            <a:ext cx="310869" cy="342900"/>
          </a:xfrm>
          <a:prstGeom prst="rect">
            <a:avLst/>
          </a:prstGeom>
        </p:spPr>
        <p:txBody>
          <a:bodyPr anchor="t" rtlCol="false" tIns="0" lIns="0" bIns="0" rIns="0">
            <a:spAutoFit/>
          </a:bodyPr>
          <a:lstStyle/>
          <a:p>
            <a:pPr algn="l" marL="0" indent="0" lvl="0">
              <a:lnSpc>
                <a:spcPts val="2759"/>
              </a:lnSpc>
              <a:spcBef>
                <a:spcPct val="0"/>
              </a:spcBef>
            </a:pPr>
            <a:r>
              <a:rPr lang="en-US" b="true" sz="2299" strike="noStrike" u="none">
                <a:solidFill>
                  <a:srgbClr val="006577"/>
                </a:solidFill>
                <a:latin typeface="Montserrat Bold"/>
                <a:ea typeface="Montserrat Bold"/>
                <a:cs typeface="Montserrat Bold"/>
                <a:sym typeface="Montserrat Bold"/>
              </a:rPr>
              <a:t>2</a:t>
            </a:r>
          </a:p>
        </p:txBody>
      </p:sp>
      <p:sp>
        <p:nvSpPr>
          <p:cNvPr name="TextBox 17" id="17"/>
          <p:cNvSpPr txBox="true"/>
          <p:nvPr/>
        </p:nvSpPr>
        <p:spPr>
          <a:xfrm rot="0">
            <a:off x="15375788" y="3417687"/>
            <a:ext cx="310869" cy="342900"/>
          </a:xfrm>
          <a:prstGeom prst="rect">
            <a:avLst/>
          </a:prstGeom>
        </p:spPr>
        <p:txBody>
          <a:bodyPr anchor="t" rtlCol="false" tIns="0" lIns="0" bIns="0" rIns="0">
            <a:spAutoFit/>
          </a:bodyPr>
          <a:lstStyle/>
          <a:p>
            <a:pPr algn="l">
              <a:lnSpc>
                <a:spcPts val="2759"/>
              </a:lnSpc>
            </a:pPr>
            <a:r>
              <a:rPr lang="en-US" sz="2299" b="true">
                <a:solidFill>
                  <a:srgbClr val="006577"/>
                </a:solidFill>
                <a:latin typeface="Montserrat Bold"/>
                <a:ea typeface="Montserrat Bold"/>
                <a:cs typeface="Montserrat Bold"/>
                <a:sym typeface="Montserrat Bold"/>
              </a:rPr>
              <a:t>3</a:t>
            </a:r>
          </a:p>
        </p:txBody>
      </p:sp>
      <p:sp>
        <p:nvSpPr>
          <p:cNvPr name="TextBox 18" id="18"/>
          <p:cNvSpPr txBox="true"/>
          <p:nvPr/>
        </p:nvSpPr>
        <p:spPr>
          <a:xfrm rot="0">
            <a:off x="2977945" y="3436737"/>
            <a:ext cx="310869" cy="342900"/>
          </a:xfrm>
          <a:prstGeom prst="rect">
            <a:avLst/>
          </a:prstGeom>
        </p:spPr>
        <p:txBody>
          <a:bodyPr anchor="t" rtlCol="false" tIns="0" lIns="0" bIns="0" rIns="0">
            <a:spAutoFit/>
          </a:bodyPr>
          <a:lstStyle/>
          <a:p>
            <a:pPr algn="l">
              <a:lnSpc>
                <a:spcPts val="2759"/>
              </a:lnSpc>
            </a:pPr>
            <a:r>
              <a:rPr lang="en-US" sz="2299" b="true">
                <a:solidFill>
                  <a:srgbClr val="006577"/>
                </a:solidFill>
                <a:latin typeface="Montserrat Bold"/>
                <a:ea typeface="Montserrat Bold"/>
                <a:cs typeface="Montserrat Bold"/>
                <a:sym typeface="Montserrat Bold"/>
              </a:rPr>
              <a:t>1</a:t>
            </a:r>
          </a:p>
        </p:txBody>
      </p:sp>
      <p:sp>
        <p:nvSpPr>
          <p:cNvPr name="Freeform 19" id="19"/>
          <p:cNvSpPr/>
          <p:nvPr/>
        </p:nvSpPr>
        <p:spPr>
          <a:xfrm flipH="false" flipV="false" rot="0">
            <a:off x="10418263" y="845921"/>
            <a:ext cx="6926417" cy="1928320"/>
          </a:xfrm>
          <a:custGeom>
            <a:avLst/>
            <a:gdLst/>
            <a:ahLst/>
            <a:cxnLst/>
            <a:rect r="r" b="b" t="t" l="l"/>
            <a:pathLst>
              <a:path h="1928320" w="6926417">
                <a:moveTo>
                  <a:pt x="0" y="0"/>
                </a:moveTo>
                <a:lnTo>
                  <a:pt x="6926417" y="0"/>
                </a:lnTo>
                <a:lnTo>
                  <a:pt x="6926417" y="1928321"/>
                </a:lnTo>
                <a:lnTo>
                  <a:pt x="0" y="1928321"/>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TextBox 20" id="20"/>
          <p:cNvSpPr txBox="true"/>
          <p:nvPr/>
        </p:nvSpPr>
        <p:spPr>
          <a:xfrm rot="0">
            <a:off x="3621736" y="1310476"/>
            <a:ext cx="11044527" cy="1152461"/>
          </a:xfrm>
          <a:prstGeom prst="rect">
            <a:avLst/>
          </a:prstGeom>
        </p:spPr>
        <p:txBody>
          <a:bodyPr anchor="t" rtlCol="false" tIns="0" lIns="0" bIns="0" rIns="0">
            <a:spAutoFit/>
          </a:bodyPr>
          <a:lstStyle/>
          <a:p>
            <a:pPr algn="l" marL="0" indent="0" lvl="0">
              <a:lnSpc>
                <a:spcPts val="9135"/>
              </a:lnSpc>
              <a:spcBef>
                <a:spcPct val="0"/>
              </a:spcBef>
            </a:pPr>
            <a:r>
              <a:rPr lang="en-US" b="true" sz="7550">
                <a:solidFill>
                  <a:srgbClr val="006577"/>
                </a:solidFill>
                <a:latin typeface="Montserrat Ultra-Bold"/>
                <a:ea typeface="Montserrat Ultra-Bold"/>
                <a:cs typeface="Montserrat Ultra-Bold"/>
                <a:sym typeface="Montserrat Ultra-Bold"/>
              </a:rPr>
              <a:t>Objetivos Específicos</a:t>
            </a:r>
          </a:p>
        </p:txBody>
      </p:sp>
      <p:sp>
        <p:nvSpPr>
          <p:cNvPr name="Freeform 21" id="21"/>
          <p:cNvSpPr/>
          <p:nvPr/>
        </p:nvSpPr>
        <p:spPr>
          <a:xfrm flipH="false" flipV="false" rot="0">
            <a:off x="4340558" y="8481048"/>
            <a:ext cx="2791846" cy="777252"/>
          </a:xfrm>
          <a:custGeom>
            <a:avLst/>
            <a:gdLst/>
            <a:ahLst/>
            <a:cxnLst/>
            <a:rect r="r" b="b" t="t" l="l"/>
            <a:pathLst>
              <a:path h="777252" w="2791846">
                <a:moveTo>
                  <a:pt x="0" y="0"/>
                </a:moveTo>
                <a:lnTo>
                  <a:pt x="2791846" y="0"/>
                </a:lnTo>
                <a:lnTo>
                  <a:pt x="2791846" y="777252"/>
                </a:lnTo>
                <a:lnTo>
                  <a:pt x="0" y="777252"/>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grpSp>
        <p:nvGrpSpPr>
          <p:cNvPr name="Group 22" id="22"/>
          <p:cNvGrpSpPr/>
          <p:nvPr/>
        </p:nvGrpSpPr>
        <p:grpSpPr>
          <a:xfrm rot="0">
            <a:off x="707709" y="4463907"/>
            <a:ext cx="4987470" cy="3689833"/>
            <a:chOff x="0" y="0"/>
            <a:chExt cx="2156922" cy="1595735"/>
          </a:xfrm>
        </p:grpSpPr>
        <p:sp>
          <p:nvSpPr>
            <p:cNvPr name="Freeform 23" id="23"/>
            <p:cNvSpPr/>
            <p:nvPr/>
          </p:nvSpPr>
          <p:spPr>
            <a:xfrm flipH="false" flipV="false" rot="0">
              <a:off x="0" y="0"/>
              <a:ext cx="2156922" cy="1595735"/>
            </a:xfrm>
            <a:custGeom>
              <a:avLst/>
              <a:gdLst/>
              <a:ahLst/>
              <a:cxnLst/>
              <a:rect r="r" b="b" t="t" l="l"/>
              <a:pathLst>
                <a:path h="1595735" w="2156922">
                  <a:moveTo>
                    <a:pt x="43464" y="0"/>
                  </a:moveTo>
                  <a:lnTo>
                    <a:pt x="2113458" y="0"/>
                  </a:lnTo>
                  <a:cubicBezTo>
                    <a:pt x="2137463" y="0"/>
                    <a:pt x="2156922" y="19459"/>
                    <a:pt x="2156922" y="43464"/>
                  </a:cubicBezTo>
                  <a:lnTo>
                    <a:pt x="2156922" y="1552272"/>
                  </a:lnTo>
                  <a:cubicBezTo>
                    <a:pt x="2156922" y="1576276"/>
                    <a:pt x="2137463" y="1595735"/>
                    <a:pt x="2113458" y="1595735"/>
                  </a:cubicBezTo>
                  <a:lnTo>
                    <a:pt x="43464" y="1595735"/>
                  </a:lnTo>
                  <a:cubicBezTo>
                    <a:pt x="19459" y="1595735"/>
                    <a:pt x="0" y="1576276"/>
                    <a:pt x="0" y="1552272"/>
                  </a:cubicBezTo>
                  <a:lnTo>
                    <a:pt x="0" y="43464"/>
                  </a:lnTo>
                  <a:cubicBezTo>
                    <a:pt x="0" y="19459"/>
                    <a:pt x="19459" y="0"/>
                    <a:pt x="43464" y="0"/>
                  </a:cubicBezTo>
                  <a:close/>
                </a:path>
              </a:pathLst>
            </a:custGeom>
            <a:solidFill>
              <a:srgbClr val="B1F4F6"/>
            </a:solidFill>
            <a:ln w="57150" cap="rnd">
              <a:solidFill>
                <a:srgbClr val="06AFBE"/>
              </a:solidFill>
              <a:prstDash val="solid"/>
              <a:round/>
            </a:ln>
          </p:spPr>
        </p:sp>
        <p:sp>
          <p:nvSpPr>
            <p:cNvPr name="TextBox 24" id="24"/>
            <p:cNvSpPr txBox="true"/>
            <p:nvPr/>
          </p:nvSpPr>
          <p:spPr>
            <a:xfrm>
              <a:off x="0" y="-85725"/>
              <a:ext cx="2156922" cy="1681460"/>
            </a:xfrm>
            <a:prstGeom prst="rect">
              <a:avLst/>
            </a:prstGeom>
          </p:spPr>
          <p:txBody>
            <a:bodyPr anchor="ctr" rtlCol="false" tIns="50800" lIns="50800" bIns="50800" rIns="50800"/>
            <a:lstStyle/>
            <a:p>
              <a:pPr algn="just" marL="0" indent="0" lvl="0">
                <a:lnSpc>
                  <a:spcPts val="3519"/>
                </a:lnSpc>
                <a:spcBef>
                  <a:spcPct val="0"/>
                </a:spcBef>
              </a:pPr>
              <a:r>
                <a:rPr lang="en-US" sz="2199" strike="noStrike" u="none">
                  <a:solidFill>
                    <a:srgbClr val="006577"/>
                  </a:solidFill>
                  <a:latin typeface="Montserrat"/>
                  <a:ea typeface="Montserrat"/>
                  <a:cs typeface="Montserrat"/>
                  <a:sym typeface="Montserrat"/>
                </a:rPr>
                <a:t>Centralizar la gestión de los servicios (Proceso Completo, Long List y Evaluación Psicolaboral) en una plataforma única con al menos cinco casos por servicio dentro de 10 semanas de implementada la solución.</a:t>
              </a:r>
            </a:p>
          </p:txBody>
        </p:sp>
      </p:grpSp>
      <p:grpSp>
        <p:nvGrpSpPr>
          <p:cNvPr name="Group 25" id="25"/>
          <p:cNvGrpSpPr/>
          <p:nvPr/>
        </p:nvGrpSpPr>
        <p:grpSpPr>
          <a:xfrm rot="0">
            <a:off x="6856166" y="4525879"/>
            <a:ext cx="4987470" cy="3627861"/>
            <a:chOff x="0" y="0"/>
            <a:chExt cx="2156922" cy="1568934"/>
          </a:xfrm>
        </p:grpSpPr>
        <p:sp>
          <p:nvSpPr>
            <p:cNvPr name="Freeform 26" id="26"/>
            <p:cNvSpPr/>
            <p:nvPr/>
          </p:nvSpPr>
          <p:spPr>
            <a:xfrm flipH="false" flipV="false" rot="0">
              <a:off x="0" y="0"/>
              <a:ext cx="2156922" cy="1568934"/>
            </a:xfrm>
            <a:custGeom>
              <a:avLst/>
              <a:gdLst/>
              <a:ahLst/>
              <a:cxnLst/>
              <a:rect r="r" b="b" t="t" l="l"/>
              <a:pathLst>
                <a:path h="1568934" w="2156922">
                  <a:moveTo>
                    <a:pt x="43464" y="0"/>
                  </a:moveTo>
                  <a:lnTo>
                    <a:pt x="2113458" y="0"/>
                  </a:lnTo>
                  <a:cubicBezTo>
                    <a:pt x="2137463" y="0"/>
                    <a:pt x="2156922" y="19459"/>
                    <a:pt x="2156922" y="43464"/>
                  </a:cubicBezTo>
                  <a:lnTo>
                    <a:pt x="2156922" y="1525471"/>
                  </a:lnTo>
                  <a:cubicBezTo>
                    <a:pt x="2156922" y="1549475"/>
                    <a:pt x="2137463" y="1568934"/>
                    <a:pt x="2113458" y="1568934"/>
                  </a:cubicBezTo>
                  <a:lnTo>
                    <a:pt x="43464" y="1568934"/>
                  </a:lnTo>
                  <a:cubicBezTo>
                    <a:pt x="19459" y="1568934"/>
                    <a:pt x="0" y="1549475"/>
                    <a:pt x="0" y="1525471"/>
                  </a:cubicBezTo>
                  <a:lnTo>
                    <a:pt x="0" y="43464"/>
                  </a:lnTo>
                  <a:cubicBezTo>
                    <a:pt x="0" y="19459"/>
                    <a:pt x="19459" y="0"/>
                    <a:pt x="43464" y="0"/>
                  </a:cubicBezTo>
                  <a:close/>
                </a:path>
              </a:pathLst>
            </a:custGeom>
            <a:solidFill>
              <a:srgbClr val="B1F4F6"/>
            </a:solidFill>
            <a:ln w="57150" cap="rnd">
              <a:solidFill>
                <a:srgbClr val="06AFBE"/>
              </a:solidFill>
              <a:prstDash val="solid"/>
              <a:round/>
            </a:ln>
          </p:spPr>
        </p:sp>
        <p:sp>
          <p:nvSpPr>
            <p:cNvPr name="TextBox 27" id="27"/>
            <p:cNvSpPr txBox="true"/>
            <p:nvPr/>
          </p:nvSpPr>
          <p:spPr>
            <a:xfrm>
              <a:off x="0" y="-85725"/>
              <a:ext cx="2156922" cy="1654659"/>
            </a:xfrm>
            <a:prstGeom prst="rect">
              <a:avLst/>
            </a:prstGeom>
          </p:spPr>
          <p:txBody>
            <a:bodyPr anchor="ctr" rtlCol="false" tIns="50800" lIns="50800" bIns="50800" rIns="50800"/>
            <a:lstStyle/>
            <a:p>
              <a:pPr algn="just" marL="0" indent="0" lvl="0">
                <a:lnSpc>
                  <a:spcPts val="3519"/>
                </a:lnSpc>
                <a:spcBef>
                  <a:spcPct val="0"/>
                </a:spcBef>
              </a:pPr>
              <a:r>
                <a:rPr lang="en-US" sz="2199" strike="noStrike" u="none">
                  <a:solidFill>
                    <a:srgbClr val="006577"/>
                  </a:solidFill>
                  <a:latin typeface="Montserrat"/>
                  <a:ea typeface="Montserrat"/>
                  <a:cs typeface="Montserrat"/>
                  <a:sym typeface="Montserrat"/>
                </a:rPr>
                <a:t>C</a:t>
              </a:r>
              <a:r>
                <a:rPr lang="en-US" sz="2199" strike="noStrike" u="none">
                  <a:solidFill>
                    <a:srgbClr val="006577"/>
                  </a:solidFill>
                  <a:latin typeface="Montserrat"/>
                  <a:ea typeface="Montserrat"/>
                  <a:cs typeface="Montserrat"/>
                  <a:sym typeface="Montserrat"/>
                </a:rPr>
                <a:t>o</a:t>
              </a:r>
              <a:r>
                <a:rPr lang="en-US" sz="2199" strike="noStrike" u="none">
                  <a:solidFill>
                    <a:srgbClr val="006577"/>
                  </a:solidFill>
                  <a:latin typeface="Montserrat"/>
                  <a:ea typeface="Montserrat"/>
                  <a:cs typeface="Montserrat"/>
                  <a:sym typeface="Montserrat"/>
                </a:rPr>
                <a:t>nt</a:t>
              </a:r>
              <a:r>
                <a:rPr lang="en-US" sz="2199" strike="noStrike" u="none">
                  <a:solidFill>
                    <a:srgbClr val="006577"/>
                  </a:solidFill>
                  <a:latin typeface="Montserrat"/>
                  <a:ea typeface="Montserrat"/>
                  <a:cs typeface="Montserrat"/>
                  <a:sym typeface="Montserrat"/>
                </a:rPr>
                <a:t>ar con t</a:t>
              </a:r>
              <a:r>
                <a:rPr lang="en-US" sz="2199" strike="noStrike" u="none">
                  <a:solidFill>
                    <a:srgbClr val="006577"/>
                  </a:solidFill>
                  <a:latin typeface="Montserrat"/>
                  <a:ea typeface="Montserrat"/>
                  <a:cs typeface="Montserrat"/>
                  <a:sym typeface="Montserrat"/>
                </a:rPr>
                <a:t>raza</a:t>
              </a:r>
              <a:r>
                <a:rPr lang="en-US" sz="2199" strike="noStrike" u="none">
                  <a:solidFill>
                    <a:srgbClr val="006577"/>
                  </a:solidFill>
                  <a:latin typeface="Montserrat"/>
                  <a:ea typeface="Montserrat"/>
                  <a:cs typeface="Montserrat"/>
                  <a:sym typeface="Montserrat"/>
                </a:rPr>
                <a:t>bi</a:t>
              </a:r>
              <a:r>
                <a:rPr lang="en-US" sz="2199" strike="noStrike" u="none">
                  <a:solidFill>
                    <a:srgbClr val="006577"/>
                  </a:solidFill>
                  <a:latin typeface="Montserrat"/>
                  <a:ea typeface="Montserrat"/>
                  <a:cs typeface="Montserrat"/>
                  <a:sym typeface="Montserrat"/>
                </a:rPr>
                <a:t>l</a:t>
              </a:r>
              <a:r>
                <a:rPr lang="en-US" sz="2199" strike="noStrike" u="none">
                  <a:solidFill>
                    <a:srgbClr val="006577"/>
                  </a:solidFill>
                  <a:latin typeface="Montserrat"/>
                  <a:ea typeface="Montserrat"/>
                  <a:cs typeface="Montserrat"/>
                  <a:sym typeface="Montserrat"/>
                </a:rPr>
                <a:t>id</a:t>
              </a:r>
              <a:r>
                <a:rPr lang="en-US" sz="2199" strike="noStrike" u="none">
                  <a:solidFill>
                    <a:srgbClr val="006577"/>
                  </a:solidFill>
                  <a:latin typeface="Montserrat"/>
                  <a:ea typeface="Montserrat"/>
                  <a:cs typeface="Montserrat"/>
                  <a:sym typeface="Montserrat"/>
                </a:rPr>
                <a:t>a</a:t>
              </a:r>
              <a:r>
                <a:rPr lang="en-US" sz="2199" strike="noStrike" u="none">
                  <a:solidFill>
                    <a:srgbClr val="006577"/>
                  </a:solidFill>
                  <a:latin typeface="Montserrat"/>
                  <a:ea typeface="Montserrat"/>
                  <a:cs typeface="Montserrat"/>
                  <a:sym typeface="Montserrat"/>
                </a:rPr>
                <a:t>d</a:t>
              </a:r>
              <a:r>
                <a:rPr lang="en-US" sz="2199" strike="noStrike" u="none">
                  <a:solidFill>
                    <a:srgbClr val="006577"/>
                  </a:solidFill>
                  <a:latin typeface="Montserrat"/>
                  <a:ea typeface="Montserrat"/>
                  <a:cs typeface="Montserrat"/>
                  <a:sym typeface="Montserrat"/>
                </a:rPr>
                <a:t> </a:t>
              </a:r>
              <a:r>
                <a:rPr lang="en-US" sz="2199" strike="noStrike" u="none">
                  <a:solidFill>
                    <a:srgbClr val="006577"/>
                  </a:solidFill>
                  <a:latin typeface="Montserrat"/>
                  <a:ea typeface="Montserrat"/>
                  <a:cs typeface="Montserrat"/>
                  <a:sym typeface="Montserrat"/>
                </a:rPr>
                <a:t>compl</a:t>
              </a:r>
              <a:r>
                <a:rPr lang="en-US" sz="2199" strike="noStrike" u="none">
                  <a:solidFill>
                    <a:srgbClr val="006577"/>
                  </a:solidFill>
                  <a:latin typeface="Montserrat"/>
                  <a:ea typeface="Montserrat"/>
                  <a:cs typeface="Montserrat"/>
                  <a:sym typeface="Montserrat"/>
                </a:rPr>
                <a:t>et</a:t>
              </a:r>
              <a:r>
                <a:rPr lang="en-US" sz="2199" strike="noStrike" u="none">
                  <a:solidFill>
                    <a:srgbClr val="006577"/>
                  </a:solidFill>
                  <a:latin typeface="Montserrat"/>
                  <a:ea typeface="Montserrat"/>
                  <a:cs typeface="Montserrat"/>
                  <a:sym typeface="Montserrat"/>
                </a:rPr>
                <a:t>a</a:t>
              </a:r>
              <a:r>
                <a:rPr lang="en-US" sz="2199" strike="noStrike" u="none">
                  <a:solidFill>
                    <a:srgbClr val="006577"/>
                  </a:solidFill>
                  <a:latin typeface="Montserrat"/>
                  <a:ea typeface="Montserrat"/>
                  <a:cs typeface="Montserrat"/>
                  <a:sym typeface="Montserrat"/>
                </a:rPr>
                <a:t> </a:t>
              </a:r>
              <a:r>
                <a:rPr lang="en-US" sz="2199" strike="noStrike" u="none">
                  <a:solidFill>
                    <a:srgbClr val="006577"/>
                  </a:solidFill>
                  <a:latin typeface="Montserrat"/>
                  <a:ea typeface="Montserrat"/>
                  <a:cs typeface="Montserrat"/>
                  <a:sym typeface="Montserrat"/>
                </a:rPr>
                <a:t>p</a:t>
              </a:r>
              <a:r>
                <a:rPr lang="en-US" sz="2199" strike="noStrike" u="none">
                  <a:solidFill>
                    <a:srgbClr val="006577"/>
                  </a:solidFill>
                  <a:latin typeface="Montserrat"/>
                  <a:ea typeface="Montserrat"/>
                  <a:cs typeface="Montserrat"/>
                  <a:sym typeface="Montserrat"/>
                </a:rPr>
                <a:t>or </a:t>
              </a:r>
              <a:r>
                <a:rPr lang="en-US" sz="2199" strike="noStrike" u="none">
                  <a:solidFill>
                    <a:srgbClr val="006577"/>
                  </a:solidFill>
                  <a:latin typeface="Montserrat"/>
                  <a:ea typeface="Montserrat"/>
                  <a:cs typeface="Montserrat"/>
                  <a:sym typeface="Montserrat"/>
                </a:rPr>
                <a:t>p</a:t>
              </a:r>
              <a:r>
                <a:rPr lang="en-US" sz="2199" strike="noStrike" u="none">
                  <a:solidFill>
                    <a:srgbClr val="006577"/>
                  </a:solidFill>
                  <a:latin typeface="Montserrat"/>
                  <a:ea typeface="Montserrat"/>
                  <a:cs typeface="Montserrat"/>
                  <a:sym typeface="Montserrat"/>
                </a:rPr>
                <a:t>roceso </a:t>
              </a:r>
              <a:r>
                <a:rPr lang="en-US" sz="2199" strike="noStrike" u="none">
                  <a:solidFill>
                    <a:srgbClr val="006577"/>
                  </a:solidFill>
                  <a:latin typeface="Montserrat"/>
                  <a:ea typeface="Montserrat"/>
                  <a:cs typeface="Montserrat"/>
                  <a:sym typeface="Montserrat"/>
                </a:rPr>
                <a:t>(</a:t>
              </a:r>
              <a:r>
                <a:rPr lang="en-US" sz="2199" strike="noStrike" u="none">
                  <a:solidFill>
                    <a:srgbClr val="006577"/>
                  </a:solidFill>
                  <a:latin typeface="Montserrat"/>
                  <a:ea typeface="Montserrat"/>
                  <a:cs typeface="Montserrat"/>
                  <a:sym typeface="Montserrat"/>
                </a:rPr>
                <a:t>e</a:t>
              </a:r>
              <a:r>
                <a:rPr lang="en-US" sz="2199" strike="noStrike" u="none">
                  <a:solidFill>
                    <a:srgbClr val="006577"/>
                  </a:solidFill>
                  <a:latin typeface="Montserrat"/>
                  <a:ea typeface="Montserrat"/>
                  <a:cs typeface="Montserrat"/>
                  <a:sym typeface="Montserrat"/>
                </a:rPr>
                <a:t>s</a:t>
              </a:r>
              <a:r>
                <a:rPr lang="en-US" sz="2199" strike="noStrike" u="none">
                  <a:solidFill>
                    <a:srgbClr val="006577"/>
                  </a:solidFill>
                  <a:latin typeface="Montserrat"/>
                  <a:ea typeface="Montserrat"/>
                  <a:cs typeface="Montserrat"/>
                  <a:sym typeface="Montserrat"/>
                </a:rPr>
                <a:t>t</a:t>
              </a:r>
              <a:r>
                <a:rPr lang="en-US" sz="2199" strike="noStrike" u="none">
                  <a:solidFill>
                    <a:srgbClr val="006577"/>
                  </a:solidFill>
                  <a:latin typeface="Montserrat"/>
                  <a:ea typeface="Montserrat"/>
                  <a:cs typeface="Montserrat"/>
                  <a:sym typeface="Montserrat"/>
                </a:rPr>
                <a:t>ad</a:t>
              </a:r>
              <a:r>
                <a:rPr lang="en-US" sz="2199" strike="noStrike" u="none">
                  <a:solidFill>
                    <a:srgbClr val="006577"/>
                  </a:solidFill>
                  <a:latin typeface="Montserrat"/>
                  <a:ea typeface="Montserrat"/>
                  <a:cs typeface="Montserrat"/>
                  <a:sym typeface="Montserrat"/>
                </a:rPr>
                <a:t>o</a:t>
              </a:r>
              <a:r>
                <a:rPr lang="en-US" sz="2199" strike="noStrike" u="none">
                  <a:solidFill>
                    <a:srgbClr val="006577"/>
                  </a:solidFill>
                  <a:latin typeface="Montserrat"/>
                  <a:ea typeface="Montserrat"/>
                  <a:cs typeface="Montserrat"/>
                  <a:sym typeface="Montserrat"/>
                </a:rPr>
                <a:t>s</a:t>
              </a:r>
              <a:r>
                <a:rPr lang="en-US" sz="2199" strike="noStrike" u="none">
                  <a:solidFill>
                    <a:srgbClr val="006577"/>
                  </a:solidFill>
                  <a:latin typeface="Montserrat"/>
                  <a:ea typeface="Montserrat"/>
                  <a:cs typeface="Montserrat"/>
                  <a:sym typeface="Montserrat"/>
                </a:rPr>
                <a:t>, </a:t>
              </a:r>
              <a:r>
                <a:rPr lang="en-US" sz="2199" strike="noStrike" u="none">
                  <a:solidFill>
                    <a:srgbClr val="006577"/>
                  </a:solidFill>
                  <a:latin typeface="Montserrat"/>
                  <a:ea typeface="Montserrat"/>
                  <a:cs typeface="Montserrat"/>
                  <a:sym typeface="Montserrat"/>
                </a:rPr>
                <a:t>fecha</a:t>
              </a:r>
              <a:r>
                <a:rPr lang="en-US" sz="2199" strike="noStrike" u="none">
                  <a:solidFill>
                    <a:srgbClr val="006577"/>
                  </a:solidFill>
                  <a:latin typeface="Montserrat"/>
                  <a:ea typeface="Montserrat"/>
                  <a:cs typeface="Montserrat"/>
                  <a:sym typeface="Montserrat"/>
                </a:rPr>
                <a:t>s y </a:t>
              </a:r>
              <a:r>
                <a:rPr lang="en-US" sz="2199" strike="noStrike" u="none">
                  <a:solidFill>
                    <a:srgbClr val="006577"/>
                  </a:solidFill>
                  <a:latin typeface="Montserrat"/>
                  <a:ea typeface="Montserrat"/>
                  <a:cs typeface="Montserrat"/>
                  <a:sym typeface="Montserrat"/>
                </a:rPr>
                <a:t>respons</a:t>
              </a:r>
              <a:r>
                <a:rPr lang="en-US" sz="2199" strike="noStrike" u="none">
                  <a:solidFill>
                    <a:srgbClr val="006577"/>
                  </a:solidFill>
                  <a:latin typeface="Montserrat"/>
                  <a:ea typeface="Montserrat"/>
                  <a:cs typeface="Montserrat"/>
                  <a:sym typeface="Montserrat"/>
                </a:rPr>
                <a:t>a</a:t>
              </a:r>
              <a:r>
                <a:rPr lang="en-US" sz="2199" strike="noStrike" u="none">
                  <a:solidFill>
                    <a:srgbClr val="006577"/>
                  </a:solidFill>
                  <a:latin typeface="Montserrat"/>
                  <a:ea typeface="Montserrat"/>
                  <a:cs typeface="Montserrat"/>
                  <a:sym typeface="Montserrat"/>
                </a:rPr>
                <a:t>b</a:t>
              </a:r>
              <a:r>
                <a:rPr lang="en-US" sz="2199" strike="noStrike" u="none">
                  <a:solidFill>
                    <a:srgbClr val="006577"/>
                  </a:solidFill>
                  <a:latin typeface="Montserrat"/>
                  <a:ea typeface="Montserrat"/>
                  <a:cs typeface="Montserrat"/>
                  <a:sym typeface="Montserrat"/>
                </a:rPr>
                <a:t>l</a:t>
              </a:r>
              <a:r>
                <a:rPr lang="en-US" sz="2199" strike="noStrike" u="none">
                  <a:solidFill>
                    <a:srgbClr val="006577"/>
                  </a:solidFill>
                  <a:latin typeface="Montserrat"/>
                  <a:ea typeface="Montserrat"/>
                  <a:cs typeface="Montserrat"/>
                  <a:sym typeface="Montserrat"/>
                </a:rPr>
                <a:t>es</a:t>
              </a:r>
              <a:r>
                <a:rPr lang="en-US" sz="2199" strike="noStrike" u="none">
                  <a:solidFill>
                    <a:srgbClr val="006577"/>
                  </a:solidFill>
                  <a:latin typeface="Montserrat"/>
                  <a:ea typeface="Montserrat"/>
                  <a:cs typeface="Montserrat"/>
                  <a:sym typeface="Montserrat"/>
                </a:rPr>
                <a:t> </a:t>
              </a:r>
              <a:r>
                <a:rPr lang="en-US" sz="2199" strike="noStrike" u="none">
                  <a:solidFill>
                    <a:srgbClr val="006577"/>
                  </a:solidFill>
                  <a:latin typeface="Montserrat"/>
                  <a:ea typeface="Montserrat"/>
                  <a:cs typeface="Montserrat"/>
                  <a:sym typeface="Montserrat"/>
                </a:rPr>
                <a:t>vi</a:t>
              </a:r>
              <a:r>
                <a:rPr lang="en-US" sz="2199" strike="noStrike" u="none">
                  <a:solidFill>
                    <a:srgbClr val="006577"/>
                  </a:solidFill>
                  <a:latin typeface="Montserrat"/>
                  <a:ea typeface="Montserrat"/>
                  <a:cs typeface="Montserrat"/>
                  <a:sym typeface="Montserrat"/>
                </a:rPr>
                <a:t>sibl</a:t>
              </a:r>
              <a:r>
                <a:rPr lang="en-US" sz="2199" strike="noStrike" u="none">
                  <a:solidFill>
                    <a:srgbClr val="006577"/>
                  </a:solidFill>
                  <a:latin typeface="Montserrat"/>
                  <a:ea typeface="Montserrat"/>
                  <a:cs typeface="Montserrat"/>
                  <a:sym typeface="Montserrat"/>
                </a:rPr>
                <a:t>es</a:t>
              </a:r>
              <a:r>
                <a:rPr lang="en-US" sz="2199" strike="noStrike" u="none">
                  <a:solidFill>
                    <a:srgbClr val="006577"/>
                  </a:solidFill>
                  <a:latin typeface="Montserrat"/>
                  <a:ea typeface="Montserrat"/>
                  <a:cs typeface="Montserrat"/>
                  <a:sym typeface="Montserrat"/>
                </a:rPr>
                <a:t>) </a:t>
              </a:r>
              <a:r>
                <a:rPr lang="en-US" sz="2199" strike="noStrike" u="none">
                  <a:solidFill>
                    <a:srgbClr val="006577"/>
                  </a:solidFill>
                  <a:latin typeface="Montserrat"/>
                  <a:ea typeface="Montserrat"/>
                  <a:cs typeface="Montserrat"/>
                  <a:sym typeface="Montserrat"/>
                </a:rPr>
                <a:t>y</a:t>
              </a:r>
              <a:r>
                <a:rPr lang="en-US" sz="2199" strike="noStrike" u="none">
                  <a:solidFill>
                    <a:srgbClr val="006577"/>
                  </a:solidFill>
                  <a:latin typeface="Montserrat"/>
                  <a:ea typeface="Montserrat"/>
                  <a:cs typeface="Montserrat"/>
                  <a:sym typeface="Montserrat"/>
                </a:rPr>
                <a:t> </a:t>
              </a:r>
              <a:r>
                <a:rPr lang="en-US" sz="2199" strike="noStrike" u="none">
                  <a:solidFill>
                    <a:srgbClr val="006577"/>
                  </a:solidFill>
                  <a:latin typeface="Montserrat"/>
                  <a:ea typeface="Montserrat"/>
                  <a:cs typeface="Montserrat"/>
                  <a:sym typeface="Montserrat"/>
                </a:rPr>
                <a:t>ve</a:t>
              </a:r>
              <a:r>
                <a:rPr lang="en-US" sz="2199" strike="noStrike" u="none">
                  <a:solidFill>
                    <a:srgbClr val="006577"/>
                  </a:solidFill>
                  <a:latin typeface="Montserrat"/>
                  <a:ea typeface="Montserrat"/>
                  <a:cs typeface="Montserrat"/>
                  <a:sym typeface="Montserrat"/>
                </a:rPr>
                <a:t>r</a:t>
              </a:r>
              <a:r>
                <a:rPr lang="en-US" sz="2199" strike="noStrike" u="none">
                  <a:solidFill>
                    <a:srgbClr val="006577"/>
                  </a:solidFill>
                  <a:latin typeface="Montserrat"/>
                  <a:ea typeface="Montserrat"/>
                  <a:cs typeface="Montserrat"/>
                  <a:sym typeface="Montserrat"/>
                </a:rPr>
                <a:t>if</a:t>
              </a:r>
              <a:r>
                <a:rPr lang="en-US" sz="2199" strike="noStrike" u="none">
                  <a:solidFill>
                    <a:srgbClr val="006577"/>
                  </a:solidFill>
                  <a:latin typeface="Montserrat"/>
                  <a:ea typeface="Montserrat"/>
                  <a:cs typeface="Montserrat"/>
                  <a:sym typeface="Montserrat"/>
                </a:rPr>
                <a:t>ica</a:t>
              </a:r>
              <a:r>
                <a:rPr lang="en-US" sz="2199" strike="noStrike" u="none">
                  <a:solidFill>
                    <a:srgbClr val="006577"/>
                  </a:solidFill>
                  <a:latin typeface="Montserrat"/>
                  <a:ea typeface="Montserrat"/>
                  <a:cs typeface="Montserrat"/>
                  <a:sym typeface="Montserrat"/>
                </a:rPr>
                <a:t>rl</a:t>
              </a:r>
              <a:r>
                <a:rPr lang="en-US" sz="2199" strike="noStrike" u="none">
                  <a:solidFill>
                    <a:srgbClr val="006577"/>
                  </a:solidFill>
                  <a:latin typeface="Montserrat"/>
                  <a:ea typeface="Montserrat"/>
                  <a:cs typeface="Montserrat"/>
                  <a:sym typeface="Montserrat"/>
                </a:rPr>
                <a:t>a en </a:t>
              </a:r>
              <a:r>
                <a:rPr lang="en-US" sz="2199" strike="noStrike" u="none">
                  <a:solidFill>
                    <a:srgbClr val="006577"/>
                  </a:solidFill>
                  <a:latin typeface="Montserrat"/>
                  <a:ea typeface="Montserrat"/>
                  <a:cs typeface="Montserrat"/>
                  <a:sym typeface="Montserrat"/>
                </a:rPr>
                <a:t>qu</a:t>
              </a:r>
              <a:r>
                <a:rPr lang="en-US" sz="2199" strike="noStrike" u="none">
                  <a:solidFill>
                    <a:srgbClr val="006577"/>
                  </a:solidFill>
                  <a:latin typeface="Montserrat"/>
                  <a:ea typeface="Montserrat"/>
                  <a:cs typeface="Montserrat"/>
                  <a:sym typeface="Montserrat"/>
                </a:rPr>
                <a:t>inc</a:t>
              </a:r>
              <a:r>
                <a:rPr lang="en-US" sz="2199" strike="noStrike" u="none">
                  <a:solidFill>
                    <a:srgbClr val="006577"/>
                  </a:solidFill>
                  <a:latin typeface="Montserrat"/>
                  <a:ea typeface="Montserrat"/>
                  <a:cs typeface="Montserrat"/>
                  <a:sym typeface="Montserrat"/>
                </a:rPr>
                <a:t>e</a:t>
              </a:r>
              <a:r>
                <a:rPr lang="en-US" sz="2199" strike="noStrike" u="none">
                  <a:solidFill>
                    <a:srgbClr val="006577"/>
                  </a:solidFill>
                  <a:latin typeface="Montserrat"/>
                  <a:ea typeface="Montserrat"/>
                  <a:cs typeface="Montserrat"/>
                  <a:sym typeface="Montserrat"/>
                </a:rPr>
                <a:t> </a:t>
              </a:r>
              <a:r>
                <a:rPr lang="en-US" sz="2199" strike="noStrike" u="none">
                  <a:solidFill>
                    <a:srgbClr val="006577"/>
                  </a:solidFill>
                  <a:latin typeface="Montserrat"/>
                  <a:ea typeface="Montserrat"/>
                  <a:cs typeface="Montserrat"/>
                  <a:sym typeface="Montserrat"/>
                </a:rPr>
                <a:t>pro</a:t>
              </a:r>
              <a:r>
                <a:rPr lang="en-US" sz="2199" strike="noStrike" u="none">
                  <a:solidFill>
                    <a:srgbClr val="006577"/>
                  </a:solidFill>
                  <a:latin typeface="Montserrat"/>
                  <a:ea typeface="Montserrat"/>
                  <a:cs typeface="Montserrat"/>
                  <a:sym typeface="Montserrat"/>
                </a:rPr>
                <a:t>c</a:t>
              </a:r>
              <a:r>
                <a:rPr lang="en-US" sz="2199" strike="noStrike" u="none">
                  <a:solidFill>
                    <a:srgbClr val="006577"/>
                  </a:solidFill>
                  <a:latin typeface="Montserrat"/>
                  <a:ea typeface="Montserrat"/>
                  <a:cs typeface="Montserrat"/>
                  <a:sym typeface="Montserrat"/>
                </a:rPr>
                <a:t>e</a:t>
              </a:r>
              <a:r>
                <a:rPr lang="en-US" sz="2199" strike="noStrike" u="none">
                  <a:solidFill>
                    <a:srgbClr val="006577"/>
                  </a:solidFill>
                  <a:latin typeface="Montserrat"/>
                  <a:ea typeface="Montserrat"/>
                  <a:cs typeface="Montserrat"/>
                  <a:sym typeface="Montserrat"/>
                </a:rPr>
                <a:t>sos dentro de </a:t>
              </a:r>
              <a:r>
                <a:rPr lang="en-US" sz="2199" strike="noStrike" u="none">
                  <a:solidFill>
                    <a:srgbClr val="006577"/>
                  </a:solidFill>
                  <a:latin typeface="Montserrat"/>
                  <a:ea typeface="Montserrat"/>
                  <a:cs typeface="Montserrat"/>
                  <a:sym typeface="Montserrat"/>
                </a:rPr>
                <a:t>9</a:t>
              </a:r>
              <a:r>
                <a:rPr lang="en-US" sz="2199" strike="noStrike" u="none">
                  <a:solidFill>
                    <a:srgbClr val="006577"/>
                  </a:solidFill>
                  <a:latin typeface="Montserrat"/>
                  <a:ea typeface="Montserrat"/>
                  <a:cs typeface="Montserrat"/>
                  <a:sym typeface="Montserrat"/>
                </a:rPr>
                <a:t> semanas de</a:t>
              </a:r>
              <a:r>
                <a:rPr lang="en-US" sz="2199" strike="noStrike" u="none">
                  <a:solidFill>
                    <a:srgbClr val="006577"/>
                  </a:solidFill>
                  <a:latin typeface="Montserrat"/>
                  <a:ea typeface="Montserrat"/>
                  <a:cs typeface="Montserrat"/>
                  <a:sym typeface="Montserrat"/>
                </a:rPr>
                <a:t>spués de la</a:t>
              </a:r>
              <a:r>
                <a:rPr lang="en-US" sz="2199" strike="noStrike" u="none">
                  <a:solidFill>
                    <a:srgbClr val="006577"/>
                  </a:solidFill>
                  <a:latin typeface="Montserrat"/>
                  <a:ea typeface="Montserrat"/>
                  <a:cs typeface="Montserrat"/>
                  <a:sym typeface="Montserrat"/>
                </a:rPr>
                <a:t> implementación.</a:t>
              </a:r>
            </a:p>
          </p:txBody>
        </p:sp>
      </p:grpSp>
      <p:grpSp>
        <p:nvGrpSpPr>
          <p:cNvPr name="Group 28" id="28"/>
          <p:cNvGrpSpPr/>
          <p:nvPr/>
        </p:nvGrpSpPr>
        <p:grpSpPr>
          <a:xfrm rot="0">
            <a:off x="12872882" y="4463907"/>
            <a:ext cx="4948661" cy="3689833"/>
            <a:chOff x="0" y="0"/>
            <a:chExt cx="2140138" cy="1595735"/>
          </a:xfrm>
        </p:grpSpPr>
        <p:sp>
          <p:nvSpPr>
            <p:cNvPr name="Freeform 29" id="29"/>
            <p:cNvSpPr/>
            <p:nvPr/>
          </p:nvSpPr>
          <p:spPr>
            <a:xfrm flipH="false" flipV="false" rot="0">
              <a:off x="0" y="0"/>
              <a:ext cx="2140138" cy="1595735"/>
            </a:xfrm>
            <a:custGeom>
              <a:avLst/>
              <a:gdLst/>
              <a:ahLst/>
              <a:cxnLst/>
              <a:rect r="r" b="b" t="t" l="l"/>
              <a:pathLst>
                <a:path h="1595735" w="2140138">
                  <a:moveTo>
                    <a:pt x="43805" y="0"/>
                  </a:moveTo>
                  <a:lnTo>
                    <a:pt x="2096334" y="0"/>
                  </a:lnTo>
                  <a:cubicBezTo>
                    <a:pt x="2120526" y="0"/>
                    <a:pt x="2140138" y="19612"/>
                    <a:pt x="2140138" y="43805"/>
                  </a:cubicBezTo>
                  <a:lnTo>
                    <a:pt x="2140138" y="1551931"/>
                  </a:lnTo>
                  <a:cubicBezTo>
                    <a:pt x="2140138" y="1576123"/>
                    <a:pt x="2120526" y="1595735"/>
                    <a:pt x="2096334" y="1595735"/>
                  </a:cubicBezTo>
                  <a:lnTo>
                    <a:pt x="43805" y="1595735"/>
                  </a:lnTo>
                  <a:cubicBezTo>
                    <a:pt x="19612" y="1595735"/>
                    <a:pt x="0" y="1576123"/>
                    <a:pt x="0" y="1551931"/>
                  </a:cubicBezTo>
                  <a:lnTo>
                    <a:pt x="0" y="43805"/>
                  </a:lnTo>
                  <a:cubicBezTo>
                    <a:pt x="0" y="19612"/>
                    <a:pt x="19612" y="0"/>
                    <a:pt x="43805" y="0"/>
                  </a:cubicBezTo>
                  <a:close/>
                </a:path>
              </a:pathLst>
            </a:custGeom>
            <a:solidFill>
              <a:srgbClr val="B1F4F6"/>
            </a:solidFill>
            <a:ln w="57150" cap="rnd">
              <a:solidFill>
                <a:srgbClr val="06AFBE"/>
              </a:solidFill>
              <a:prstDash val="solid"/>
              <a:round/>
            </a:ln>
          </p:spPr>
        </p:sp>
        <p:sp>
          <p:nvSpPr>
            <p:cNvPr name="TextBox 30" id="30"/>
            <p:cNvSpPr txBox="true"/>
            <p:nvPr/>
          </p:nvSpPr>
          <p:spPr>
            <a:xfrm>
              <a:off x="0" y="-85725"/>
              <a:ext cx="2140138" cy="1681460"/>
            </a:xfrm>
            <a:prstGeom prst="rect">
              <a:avLst/>
            </a:prstGeom>
          </p:spPr>
          <p:txBody>
            <a:bodyPr anchor="ctr" rtlCol="false" tIns="50800" lIns="50800" bIns="50800" rIns="50800"/>
            <a:lstStyle/>
            <a:p>
              <a:pPr algn="just" marL="0" indent="0" lvl="0">
                <a:lnSpc>
                  <a:spcPts val="3519"/>
                </a:lnSpc>
                <a:spcBef>
                  <a:spcPct val="0"/>
                </a:spcBef>
              </a:pPr>
              <a:r>
                <a:rPr lang="en-US" sz="2199">
                  <a:solidFill>
                    <a:srgbClr val="006577"/>
                  </a:solidFill>
                  <a:latin typeface="Montserrat"/>
                  <a:ea typeface="Montserrat"/>
                  <a:cs typeface="Montserrat"/>
                  <a:sym typeface="Montserrat"/>
                </a:rPr>
                <a:t>Disp</a:t>
              </a:r>
              <a:r>
                <a:rPr lang="en-US" sz="2199" strike="noStrike" u="none">
                  <a:solidFill>
                    <a:srgbClr val="006577"/>
                  </a:solidFill>
                  <a:latin typeface="Montserrat"/>
                  <a:ea typeface="Montserrat"/>
                  <a:cs typeface="Montserrat"/>
                  <a:sym typeface="Montserrat"/>
                </a:rPr>
                <a:t>oner de un ta</a:t>
              </a:r>
              <a:r>
                <a:rPr lang="en-US" sz="2199" strike="noStrike" u="none">
                  <a:solidFill>
                    <a:srgbClr val="006577"/>
                  </a:solidFill>
                  <a:latin typeface="Montserrat"/>
                  <a:ea typeface="Montserrat"/>
                  <a:cs typeface="Montserrat"/>
                  <a:sym typeface="Montserrat"/>
                </a:rPr>
                <a:t>ble</a:t>
              </a:r>
              <a:r>
                <a:rPr lang="en-US" sz="2199" strike="noStrike" u="none">
                  <a:solidFill>
                    <a:srgbClr val="006577"/>
                  </a:solidFill>
                  <a:latin typeface="Montserrat"/>
                  <a:ea typeface="Montserrat"/>
                  <a:cs typeface="Montserrat"/>
                  <a:sym typeface="Montserrat"/>
                </a:rPr>
                <a:t>r</a:t>
              </a:r>
              <a:r>
                <a:rPr lang="en-US" sz="2199" strike="noStrike" u="none">
                  <a:solidFill>
                    <a:srgbClr val="006577"/>
                  </a:solidFill>
                  <a:latin typeface="Montserrat"/>
                  <a:ea typeface="Montserrat"/>
                  <a:cs typeface="Montserrat"/>
                  <a:sym typeface="Montserrat"/>
                </a:rPr>
                <a:t>o</a:t>
              </a:r>
              <a:r>
                <a:rPr lang="en-US" sz="2199" strike="noStrike" u="none">
                  <a:solidFill>
                    <a:srgbClr val="006577"/>
                  </a:solidFill>
                  <a:latin typeface="Montserrat"/>
                  <a:ea typeface="Montserrat"/>
                  <a:cs typeface="Montserrat"/>
                  <a:sym typeface="Montserrat"/>
                </a:rPr>
                <a:t> con tres i</a:t>
              </a:r>
              <a:r>
                <a:rPr lang="en-US" sz="2199" strike="noStrike" u="none">
                  <a:solidFill>
                    <a:srgbClr val="006577"/>
                  </a:solidFill>
                  <a:latin typeface="Montserrat"/>
                  <a:ea typeface="Montserrat"/>
                  <a:cs typeface="Montserrat"/>
                  <a:sym typeface="Montserrat"/>
                </a:rPr>
                <a:t>n</a:t>
              </a:r>
              <a:r>
                <a:rPr lang="en-US" sz="2199" strike="noStrike" u="none">
                  <a:solidFill>
                    <a:srgbClr val="006577"/>
                  </a:solidFill>
                  <a:latin typeface="Montserrat"/>
                  <a:ea typeface="Montserrat"/>
                  <a:cs typeface="Montserrat"/>
                  <a:sym typeface="Montserrat"/>
                </a:rPr>
                <a:t>d</a:t>
              </a:r>
              <a:r>
                <a:rPr lang="en-US" sz="2199" strike="noStrike" u="none">
                  <a:solidFill>
                    <a:srgbClr val="006577"/>
                  </a:solidFill>
                  <a:latin typeface="Montserrat"/>
                  <a:ea typeface="Montserrat"/>
                  <a:cs typeface="Montserrat"/>
                  <a:sym typeface="Montserrat"/>
                </a:rPr>
                <a:t>ic</a:t>
              </a:r>
              <a:r>
                <a:rPr lang="en-US" sz="2199" strike="noStrike" u="none">
                  <a:solidFill>
                    <a:srgbClr val="006577"/>
                  </a:solidFill>
                  <a:latin typeface="Montserrat"/>
                  <a:ea typeface="Montserrat"/>
                  <a:cs typeface="Montserrat"/>
                  <a:sym typeface="Montserrat"/>
                </a:rPr>
                <a:t>ad</a:t>
              </a:r>
              <a:r>
                <a:rPr lang="en-US" sz="2199" strike="noStrike" u="none">
                  <a:solidFill>
                    <a:srgbClr val="006577"/>
                  </a:solidFill>
                  <a:latin typeface="Montserrat"/>
                  <a:ea typeface="Montserrat"/>
                  <a:cs typeface="Montserrat"/>
                  <a:sym typeface="Montserrat"/>
                </a:rPr>
                <a:t>ores</a:t>
              </a:r>
              <a:r>
                <a:rPr lang="en-US" sz="2199" strike="noStrike" u="none">
                  <a:solidFill>
                    <a:srgbClr val="006577"/>
                  </a:solidFill>
                  <a:latin typeface="Montserrat"/>
                  <a:ea typeface="Montserrat"/>
                  <a:cs typeface="Montserrat"/>
                  <a:sym typeface="Montserrat"/>
                </a:rPr>
                <a:t> cl</a:t>
              </a:r>
              <a:r>
                <a:rPr lang="en-US" sz="2199" strike="noStrike" u="none">
                  <a:solidFill>
                    <a:srgbClr val="006577"/>
                  </a:solidFill>
                  <a:latin typeface="Montserrat"/>
                  <a:ea typeface="Montserrat"/>
                  <a:cs typeface="Montserrat"/>
                  <a:sym typeface="Montserrat"/>
                </a:rPr>
                <a:t>av</a:t>
              </a:r>
              <a:r>
                <a:rPr lang="en-US" sz="2199" strike="noStrike" u="none">
                  <a:solidFill>
                    <a:srgbClr val="006577"/>
                  </a:solidFill>
                  <a:latin typeface="Montserrat"/>
                  <a:ea typeface="Montserrat"/>
                  <a:cs typeface="Montserrat"/>
                  <a:sym typeface="Montserrat"/>
                </a:rPr>
                <a:t>e y presenta</a:t>
              </a:r>
              <a:r>
                <a:rPr lang="en-US" sz="2199" strike="noStrike" u="none">
                  <a:solidFill>
                    <a:srgbClr val="006577"/>
                  </a:solidFill>
                  <a:latin typeface="Montserrat"/>
                  <a:ea typeface="Montserrat"/>
                  <a:cs typeface="Montserrat"/>
                  <a:sym typeface="Montserrat"/>
                </a:rPr>
                <a:t>r un</a:t>
              </a:r>
              <a:r>
                <a:rPr lang="en-US" sz="2199" strike="noStrike" u="none">
                  <a:solidFill>
                    <a:srgbClr val="006577"/>
                  </a:solidFill>
                  <a:latin typeface="Montserrat"/>
                  <a:ea typeface="Montserrat"/>
                  <a:cs typeface="Montserrat"/>
                  <a:sym typeface="Montserrat"/>
                </a:rPr>
                <a:t> reporte de seguimiento, dentro d</a:t>
              </a:r>
              <a:r>
                <a:rPr lang="en-US" sz="2199" strike="noStrike" u="none">
                  <a:solidFill>
                    <a:srgbClr val="006577"/>
                  </a:solidFill>
                  <a:latin typeface="Montserrat"/>
                  <a:ea typeface="Montserrat"/>
                  <a:cs typeface="Montserrat"/>
                  <a:sym typeface="Montserrat"/>
                </a:rPr>
                <a:t>e 12 </a:t>
              </a:r>
              <a:r>
                <a:rPr lang="en-US" sz="2199" strike="noStrike" u="none">
                  <a:solidFill>
                    <a:srgbClr val="006577"/>
                  </a:solidFill>
                  <a:latin typeface="Montserrat"/>
                  <a:ea typeface="Montserrat"/>
                  <a:cs typeface="Montserrat"/>
                  <a:sym typeface="Montserrat"/>
                </a:rPr>
                <a:t>se</a:t>
              </a:r>
              <a:r>
                <a:rPr lang="en-US" sz="2199" strike="noStrike" u="none">
                  <a:solidFill>
                    <a:srgbClr val="006577"/>
                  </a:solidFill>
                  <a:latin typeface="Montserrat"/>
                  <a:ea typeface="Montserrat"/>
                  <a:cs typeface="Montserrat"/>
                  <a:sym typeface="Montserrat"/>
                </a:rPr>
                <a:t>man</a:t>
              </a:r>
              <a:r>
                <a:rPr lang="en-US" sz="2199" strike="noStrike" u="none">
                  <a:solidFill>
                    <a:srgbClr val="006577"/>
                  </a:solidFill>
                  <a:latin typeface="Montserrat"/>
                  <a:ea typeface="Montserrat"/>
                  <a:cs typeface="Montserrat"/>
                  <a:sym typeface="Montserrat"/>
                </a:rPr>
                <a:t>as, que muestre</a:t>
              </a:r>
              <a:r>
                <a:rPr lang="en-US" sz="2199" strike="noStrike" u="none">
                  <a:solidFill>
                    <a:srgbClr val="006577"/>
                  </a:solidFill>
                  <a:latin typeface="Montserrat"/>
                  <a:ea typeface="Montserrat"/>
                  <a:cs typeface="Montserrat"/>
                  <a:sym typeface="Montserrat"/>
                </a:rPr>
                <a:t> l</a:t>
              </a:r>
              <a:r>
                <a:rPr lang="en-US" sz="2199" strike="noStrike" u="none">
                  <a:solidFill>
                    <a:srgbClr val="006577"/>
                  </a:solidFill>
                  <a:latin typeface="Montserrat"/>
                  <a:ea typeface="Montserrat"/>
                  <a:cs typeface="Montserrat"/>
                  <a:sym typeface="Montserrat"/>
                </a:rPr>
                <a:t>os</a:t>
              </a:r>
              <a:r>
                <a:rPr lang="en-US" sz="2199" strike="noStrike" u="none">
                  <a:solidFill>
                    <a:srgbClr val="006577"/>
                  </a:solidFill>
                  <a:latin typeface="Montserrat"/>
                  <a:ea typeface="Montserrat"/>
                  <a:cs typeface="Montserrat"/>
                  <a:sym typeface="Montserrat"/>
                </a:rPr>
                <a:t> v</a:t>
              </a:r>
              <a:r>
                <a:rPr lang="en-US" sz="2199" strike="noStrike" u="none">
                  <a:solidFill>
                    <a:srgbClr val="006577"/>
                  </a:solidFill>
                  <a:latin typeface="Montserrat"/>
                  <a:ea typeface="Montserrat"/>
                  <a:cs typeface="Montserrat"/>
                  <a:sym typeface="Montserrat"/>
                </a:rPr>
                <a:t>alores de cada i</a:t>
              </a:r>
              <a:r>
                <a:rPr lang="en-US" sz="2199" strike="noStrike" u="none">
                  <a:solidFill>
                    <a:srgbClr val="006577"/>
                  </a:solidFill>
                  <a:latin typeface="Montserrat"/>
                  <a:ea typeface="Montserrat"/>
                  <a:cs typeface="Montserrat"/>
                  <a:sym typeface="Montserrat"/>
                </a:rPr>
                <a:t>nd</a:t>
              </a:r>
              <a:r>
                <a:rPr lang="en-US" sz="2199" strike="noStrike" u="none">
                  <a:solidFill>
                    <a:srgbClr val="006577"/>
                  </a:solidFill>
                  <a:latin typeface="Montserrat"/>
                  <a:ea typeface="Montserrat"/>
                  <a:cs typeface="Montserrat"/>
                  <a:sym typeface="Montserrat"/>
                </a:rPr>
                <a:t>icador</a:t>
              </a:r>
              <a:r>
                <a:rPr lang="en-US" sz="2199" strike="noStrike" u="none">
                  <a:solidFill>
                    <a:srgbClr val="006577"/>
                  </a:solidFill>
                  <a:latin typeface="Montserrat"/>
                  <a:ea typeface="Montserrat"/>
                  <a:cs typeface="Montserrat"/>
                  <a:sym typeface="Montserrat"/>
                </a:rPr>
                <a:t> y</a:t>
              </a:r>
              <a:r>
                <a:rPr lang="en-US" sz="2199" strike="noStrike" u="none">
                  <a:solidFill>
                    <a:srgbClr val="006577"/>
                  </a:solidFill>
                  <a:latin typeface="Montserrat"/>
                  <a:ea typeface="Montserrat"/>
                  <a:cs typeface="Montserrat"/>
                  <a:sym typeface="Montserrat"/>
                </a:rPr>
                <a:t> evidencie al me</a:t>
              </a:r>
              <a:r>
                <a:rPr lang="en-US" sz="2199" strike="noStrike" u="none">
                  <a:solidFill>
                    <a:srgbClr val="006577"/>
                  </a:solidFill>
                  <a:latin typeface="Montserrat"/>
                  <a:ea typeface="Montserrat"/>
                  <a:cs typeface="Montserrat"/>
                  <a:sym typeface="Montserrat"/>
                </a:rPr>
                <a:t>n</a:t>
              </a:r>
              <a:r>
                <a:rPr lang="en-US" sz="2199" strike="noStrike" u="none">
                  <a:solidFill>
                    <a:srgbClr val="006577"/>
                  </a:solidFill>
                  <a:latin typeface="Montserrat"/>
                  <a:ea typeface="Montserrat"/>
                  <a:cs typeface="Montserrat"/>
                  <a:sym typeface="Montserrat"/>
                </a:rPr>
                <a:t>os una decisión tomada en base a esa información.</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1F4F6"/>
        </a:solidFill>
      </p:bgPr>
    </p:bg>
    <p:spTree>
      <p:nvGrpSpPr>
        <p:cNvPr id="1" name=""/>
        <p:cNvGrpSpPr/>
        <p:nvPr/>
      </p:nvGrpSpPr>
      <p:grpSpPr>
        <a:xfrm>
          <a:off x="0" y="0"/>
          <a:ext cx="0" cy="0"/>
          <a:chOff x="0" y="0"/>
          <a:chExt cx="0" cy="0"/>
        </a:xfrm>
      </p:grpSpPr>
      <p:sp>
        <p:nvSpPr>
          <p:cNvPr name="AutoShape 2" id="2"/>
          <p:cNvSpPr/>
          <p:nvPr/>
        </p:nvSpPr>
        <p:spPr>
          <a:xfrm flipV="true">
            <a:off x="4520999" y="3538631"/>
            <a:ext cx="9774026" cy="0"/>
          </a:xfrm>
          <a:prstGeom prst="line">
            <a:avLst/>
          </a:prstGeom>
          <a:ln cap="rnd" w="114300">
            <a:solidFill>
              <a:srgbClr val="06AFBE"/>
            </a:solidFill>
            <a:prstDash val="solid"/>
            <a:headEnd type="none" len="sm" w="sm"/>
            <a:tailEnd type="none" len="sm" w="sm"/>
          </a:ln>
        </p:spPr>
      </p:sp>
      <p:grpSp>
        <p:nvGrpSpPr>
          <p:cNvPr name="Group 3" id="3"/>
          <p:cNvGrpSpPr/>
          <p:nvPr/>
        </p:nvGrpSpPr>
        <p:grpSpPr>
          <a:xfrm rot="0">
            <a:off x="3863340" y="3086632"/>
            <a:ext cx="954435" cy="903998"/>
            <a:chOff x="0" y="0"/>
            <a:chExt cx="1272580" cy="1205331"/>
          </a:xfrm>
        </p:grpSpPr>
        <p:grpSp>
          <p:nvGrpSpPr>
            <p:cNvPr name="Group 4" id="4"/>
            <p:cNvGrpSpPr/>
            <p:nvPr/>
          </p:nvGrpSpPr>
          <p:grpSpPr>
            <a:xfrm rot="0">
              <a:off x="0" y="0"/>
              <a:ext cx="1272580" cy="1205331"/>
              <a:chOff x="0" y="0"/>
              <a:chExt cx="858149" cy="812800"/>
            </a:xfrm>
          </p:grpSpPr>
          <p:sp>
            <p:nvSpPr>
              <p:cNvPr name="Freeform 5" id="5"/>
              <p:cNvSpPr/>
              <p:nvPr/>
            </p:nvSpPr>
            <p:spPr>
              <a:xfrm flipH="false" flipV="false" rot="0">
                <a:off x="0" y="0"/>
                <a:ext cx="858149" cy="812800"/>
              </a:xfrm>
              <a:custGeom>
                <a:avLst/>
                <a:gdLst/>
                <a:ahLst/>
                <a:cxnLst/>
                <a:rect r="r" b="b" t="t" l="l"/>
                <a:pathLst>
                  <a:path h="812800" w="858149">
                    <a:moveTo>
                      <a:pt x="429074" y="0"/>
                    </a:moveTo>
                    <a:cubicBezTo>
                      <a:pt x="192103" y="0"/>
                      <a:pt x="0" y="181951"/>
                      <a:pt x="0" y="406400"/>
                    </a:cubicBezTo>
                    <a:cubicBezTo>
                      <a:pt x="0" y="630849"/>
                      <a:pt x="192103" y="812800"/>
                      <a:pt x="429074" y="812800"/>
                    </a:cubicBezTo>
                    <a:cubicBezTo>
                      <a:pt x="666046" y="812800"/>
                      <a:pt x="858149" y="630849"/>
                      <a:pt x="858149" y="406400"/>
                    </a:cubicBezTo>
                    <a:cubicBezTo>
                      <a:pt x="858149" y="181951"/>
                      <a:pt x="666046" y="0"/>
                      <a:pt x="429074" y="0"/>
                    </a:cubicBezTo>
                    <a:close/>
                  </a:path>
                </a:pathLst>
              </a:custGeom>
              <a:solidFill>
                <a:srgbClr val="1FBBD2"/>
              </a:solidFill>
            </p:spPr>
          </p:sp>
          <p:sp>
            <p:nvSpPr>
              <p:cNvPr name="TextBox 6" id="6"/>
              <p:cNvSpPr txBox="true"/>
              <p:nvPr/>
            </p:nvSpPr>
            <p:spPr>
              <a:xfrm>
                <a:off x="80451" y="76200"/>
                <a:ext cx="697246" cy="660400"/>
              </a:xfrm>
              <a:prstGeom prst="rect">
                <a:avLst/>
              </a:prstGeom>
            </p:spPr>
            <p:txBody>
              <a:bodyPr anchor="ctr" rtlCol="false" tIns="50800" lIns="50800" bIns="50800" rIns="50800"/>
              <a:lstStyle/>
              <a:p>
                <a:pPr algn="ctr">
                  <a:lnSpc>
                    <a:spcPts val="3600"/>
                  </a:lnSpc>
                </a:pPr>
              </a:p>
            </p:txBody>
          </p:sp>
        </p:grpSp>
        <p:sp>
          <p:nvSpPr>
            <p:cNvPr name="TextBox 7" id="7"/>
            <p:cNvSpPr txBox="true"/>
            <p:nvPr/>
          </p:nvSpPr>
          <p:spPr>
            <a:xfrm rot="0">
              <a:off x="477727" y="347516"/>
              <a:ext cx="414492" cy="457200"/>
            </a:xfrm>
            <a:prstGeom prst="rect">
              <a:avLst/>
            </a:prstGeom>
          </p:spPr>
          <p:txBody>
            <a:bodyPr anchor="t" rtlCol="false" tIns="0" lIns="0" bIns="0" rIns="0">
              <a:spAutoFit/>
            </a:bodyPr>
            <a:lstStyle/>
            <a:p>
              <a:pPr algn="l">
                <a:lnSpc>
                  <a:spcPts val="2759"/>
                </a:lnSpc>
              </a:pPr>
              <a:r>
                <a:rPr lang="en-US" sz="2299" b="true">
                  <a:solidFill>
                    <a:srgbClr val="006577"/>
                  </a:solidFill>
                  <a:latin typeface="Montserrat Bold"/>
                  <a:ea typeface="Montserrat Bold"/>
                  <a:cs typeface="Montserrat Bold"/>
                  <a:sym typeface="Montserrat Bold"/>
                </a:rPr>
                <a:t>4</a:t>
              </a:r>
            </a:p>
          </p:txBody>
        </p:sp>
      </p:grpSp>
      <p:grpSp>
        <p:nvGrpSpPr>
          <p:cNvPr name="Group 8" id="8"/>
          <p:cNvGrpSpPr/>
          <p:nvPr/>
        </p:nvGrpSpPr>
        <p:grpSpPr>
          <a:xfrm rot="0">
            <a:off x="14111156" y="3143770"/>
            <a:ext cx="954435" cy="903998"/>
            <a:chOff x="0" y="0"/>
            <a:chExt cx="858149" cy="812800"/>
          </a:xfrm>
        </p:grpSpPr>
        <p:sp>
          <p:nvSpPr>
            <p:cNvPr name="Freeform 9" id="9"/>
            <p:cNvSpPr/>
            <p:nvPr/>
          </p:nvSpPr>
          <p:spPr>
            <a:xfrm flipH="false" flipV="false" rot="0">
              <a:off x="0" y="0"/>
              <a:ext cx="858149" cy="812800"/>
            </a:xfrm>
            <a:custGeom>
              <a:avLst/>
              <a:gdLst/>
              <a:ahLst/>
              <a:cxnLst/>
              <a:rect r="r" b="b" t="t" l="l"/>
              <a:pathLst>
                <a:path h="812800" w="858149">
                  <a:moveTo>
                    <a:pt x="429074" y="0"/>
                  </a:moveTo>
                  <a:cubicBezTo>
                    <a:pt x="192103" y="0"/>
                    <a:pt x="0" y="181951"/>
                    <a:pt x="0" y="406400"/>
                  </a:cubicBezTo>
                  <a:cubicBezTo>
                    <a:pt x="0" y="630849"/>
                    <a:pt x="192103" y="812800"/>
                    <a:pt x="429074" y="812800"/>
                  </a:cubicBezTo>
                  <a:cubicBezTo>
                    <a:pt x="666046" y="812800"/>
                    <a:pt x="858149" y="630849"/>
                    <a:pt x="858149" y="406400"/>
                  </a:cubicBezTo>
                  <a:cubicBezTo>
                    <a:pt x="858149" y="181951"/>
                    <a:pt x="666046" y="0"/>
                    <a:pt x="429074" y="0"/>
                  </a:cubicBezTo>
                  <a:close/>
                </a:path>
              </a:pathLst>
            </a:custGeom>
            <a:solidFill>
              <a:srgbClr val="1FBBD2"/>
            </a:solidFill>
          </p:spPr>
        </p:sp>
        <p:sp>
          <p:nvSpPr>
            <p:cNvPr name="TextBox 10" id="10"/>
            <p:cNvSpPr txBox="true"/>
            <p:nvPr/>
          </p:nvSpPr>
          <p:spPr>
            <a:xfrm>
              <a:off x="80451" y="76200"/>
              <a:ext cx="697246" cy="660400"/>
            </a:xfrm>
            <a:prstGeom prst="rect">
              <a:avLst/>
            </a:prstGeom>
          </p:spPr>
          <p:txBody>
            <a:bodyPr anchor="ctr" rtlCol="false" tIns="50800" lIns="50800" bIns="50800" rIns="50800"/>
            <a:lstStyle/>
            <a:p>
              <a:pPr algn="ctr">
                <a:lnSpc>
                  <a:spcPts val="3600"/>
                </a:lnSpc>
              </a:pPr>
            </a:p>
          </p:txBody>
        </p:sp>
      </p:grpSp>
      <p:sp>
        <p:nvSpPr>
          <p:cNvPr name="Freeform 11" id="11"/>
          <p:cNvSpPr/>
          <p:nvPr/>
        </p:nvSpPr>
        <p:spPr>
          <a:xfrm flipH="false" flipV="false" rot="0">
            <a:off x="14666264" y="640074"/>
            <a:ext cx="2791846" cy="777252"/>
          </a:xfrm>
          <a:custGeom>
            <a:avLst/>
            <a:gdLst/>
            <a:ahLst/>
            <a:cxnLst/>
            <a:rect r="r" b="b" t="t" l="l"/>
            <a:pathLst>
              <a:path h="777252" w="2791846">
                <a:moveTo>
                  <a:pt x="0" y="0"/>
                </a:moveTo>
                <a:lnTo>
                  <a:pt x="2791845" y="0"/>
                </a:lnTo>
                <a:lnTo>
                  <a:pt x="2791845" y="777252"/>
                </a:lnTo>
                <a:lnTo>
                  <a:pt x="0" y="777252"/>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12" id="12"/>
          <p:cNvSpPr/>
          <p:nvPr/>
        </p:nvSpPr>
        <p:spPr>
          <a:xfrm flipH="false" flipV="false" rot="0">
            <a:off x="12505294" y="8497961"/>
            <a:ext cx="7720398" cy="2149365"/>
          </a:xfrm>
          <a:custGeom>
            <a:avLst/>
            <a:gdLst/>
            <a:ahLst/>
            <a:cxnLst/>
            <a:rect r="r" b="b" t="t" l="l"/>
            <a:pathLst>
              <a:path h="2149365" w="7720398">
                <a:moveTo>
                  <a:pt x="0" y="0"/>
                </a:moveTo>
                <a:lnTo>
                  <a:pt x="7720398" y="0"/>
                </a:lnTo>
                <a:lnTo>
                  <a:pt x="7720398" y="2149365"/>
                </a:lnTo>
                <a:lnTo>
                  <a:pt x="0" y="2149365"/>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13" id="13"/>
          <p:cNvSpPr/>
          <p:nvPr/>
        </p:nvSpPr>
        <p:spPr>
          <a:xfrm flipH="false" flipV="false" rot="0">
            <a:off x="16543569" y="5717494"/>
            <a:ext cx="3502718" cy="975160"/>
          </a:xfrm>
          <a:custGeom>
            <a:avLst/>
            <a:gdLst/>
            <a:ahLst/>
            <a:cxnLst/>
            <a:rect r="r" b="b" t="t" l="l"/>
            <a:pathLst>
              <a:path h="975160" w="3502718">
                <a:moveTo>
                  <a:pt x="0" y="0"/>
                </a:moveTo>
                <a:lnTo>
                  <a:pt x="3502718" y="0"/>
                </a:lnTo>
                <a:lnTo>
                  <a:pt x="3502718" y="975160"/>
                </a:lnTo>
                <a:lnTo>
                  <a:pt x="0" y="975160"/>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14" id="14"/>
          <p:cNvSpPr/>
          <p:nvPr/>
        </p:nvSpPr>
        <p:spPr>
          <a:xfrm flipH="false" flipV="true" rot="0">
            <a:off x="-3769927" y="-874865"/>
            <a:ext cx="10183980" cy="2835228"/>
          </a:xfrm>
          <a:custGeom>
            <a:avLst/>
            <a:gdLst/>
            <a:ahLst/>
            <a:cxnLst/>
            <a:rect r="r" b="b" t="t" l="l"/>
            <a:pathLst>
              <a:path h="2835228" w="10183980">
                <a:moveTo>
                  <a:pt x="0" y="2835228"/>
                </a:moveTo>
                <a:lnTo>
                  <a:pt x="10183980" y="2835228"/>
                </a:lnTo>
                <a:lnTo>
                  <a:pt x="10183980" y="0"/>
                </a:lnTo>
                <a:lnTo>
                  <a:pt x="0" y="0"/>
                </a:lnTo>
                <a:lnTo>
                  <a:pt x="0" y="2835228"/>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15" id="15"/>
          <p:cNvSpPr/>
          <p:nvPr/>
        </p:nvSpPr>
        <p:spPr>
          <a:xfrm flipH="false" flipV="false" rot="0">
            <a:off x="0" y="9509748"/>
            <a:ext cx="2791846" cy="777252"/>
          </a:xfrm>
          <a:custGeom>
            <a:avLst/>
            <a:gdLst/>
            <a:ahLst/>
            <a:cxnLst/>
            <a:rect r="r" b="b" t="t" l="l"/>
            <a:pathLst>
              <a:path h="777252" w="2791846">
                <a:moveTo>
                  <a:pt x="0" y="0"/>
                </a:moveTo>
                <a:lnTo>
                  <a:pt x="2791846" y="0"/>
                </a:lnTo>
                <a:lnTo>
                  <a:pt x="2791846" y="777252"/>
                </a:lnTo>
                <a:lnTo>
                  <a:pt x="0" y="777252"/>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grpSp>
        <p:nvGrpSpPr>
          <p:cNvPr name="Group 16" id="16"/>
          <p:cNvGrpSpPr/>
          <p:nvPr/>
        </p:nvGrpSpPr>
        <p:grpSpPr>
          <a:xfrm rot="0">
            <a:off x="1322063" y="4141426"/>
            <a:ext cx="4987470" cy="3689833"/>
            <a:chOff x="0" y="0"/>
            <a:chExt cx="2156922" cy="1595735"/>
          </a:xfrm>
        </p:grpSpPr>
        <p:sp>
          <p:nvSpPr>
            <p:cNvPr name="Freeform 17" id="17"/>
            <p:cNvSpPr/>
            <p:nvPr/>
          </p:nvSpPr>
          <p:spPr>
            <a:xfrm flipH="false" flipV="false" rot="0">
              <a:off x="0" y="0"/>
              <a:ext cx="2156922" cy="1595735"/>
            </a:xfrm>
            <a:custGeom>
              <a:avLst/>
              <a:gdLst/>
              <a:ahLst/>
              <a:cxnLst/>
              <a:rect r="r" b="b" t="t" l="l"/>
              <a:pathLst>
                <a:path h="1595735" w="2156922">
                  <a:moveTo>
                    <a:pt x="43464" y="0"/>
                  </a:moveTo>
                  <a:lnTo>
                    <a:pt x="2113458" y="0"/>
                  </a:lnTo>
                  <a:cubicBezTo>
                    <a:pt x="2137463" y="0"/>
                    <a:pt x="2156922" y="19459"/>
                    <a:pt x="2156922" y="43464"/>
                  </a:cubicBezTo>
                  <a:lnTo>
                    <a:pt x="2156922" y="1552272"/>
                  </a:lnTo>
                  <a:cubicBezTo>
                    <a:pt x="2156922" y="1576276"/>
                    <a:pt x="2137463" y="1595735"/>
                    <a:pt x="2113458" y="1595735"/>
                  </a:cubicBezTo>
                  <a:lnTo>
                    <a:pt x="43464" y="1595735"/>
                  </a:lnTo>
                  <a:cubicBezTo>
                    <a:pt x="19459" y="1595735"/>
                    <a:pt x="0" y="1576276"/>
                    <a:pt x="0" y="1552272"/>
                  </a:cubicBezTo>
                  <a:lnTo>
                    <a:pt x="0" y="43464"/>
                  </a:lnTo>
                  <a:cubicBezTo>
                    <a:pt x="0" y="19459"/>
                    <a:pt x="19459" y="0"/>
                    <a:pt x="43464" y="0"/>
                  </a:cubicBezTo>
                  <a:close/>
                </a:path>
              </a:pathLst>
            </a:custGeom>
            <a:solidFill>
              <a:srgbClr val="B1F4F6"/>
            </a:solidFill>
            <a:ln w="57150" cap="rnd">
              <a:solidFill>
                <a:srgbClr val="06AFBE"/>
              </a:solidFill>
              <a:prstDash val="solid"/>
              <a:round/>
            </a:ln>
          </p:spPr>
        </p:sp>
        <p:sp>
          <p:nvSpPr>
            <p:cNvPr name="TextBox 18" id="18"/>
            <p:cNvSpPr txBox="true"/>
            <p:nvPr/>
          </p:nvSpPr>
          <p:spPr>
            <a:xfrm>
              <a:off x="0" y="-85725"/>
              <a:ext cx="2156922" cy="1681460"/>
            </a:xfrm>
            <a:prstGeom prst="rect">
              <a:avLst/>
            </a:prstGeom>
          </p:spPr>
          <p:txBody>
            <a:bodyPr anchor="ctr" rtlCol="false" tIns="50800" lIns="50800" bIns="50800" rIns="50800"/>
            <a:lstStyle/>
            <a:p>
              <a:pPr algn="just" marL="0" indent="0" lvl="0">
                <a:lnSpc>
                  <a:spcPts val="3519"/>
                </a:lnSpc>
                <a:spcBef>
                  <a:spcPct val="0"/>
                </a:spcBef>
              </a:pPr>
              <a:r>
                <a:rPr lang="en-US" sz="2199" strike="noStrike" u="none">
                  <a:solidFill>
                    <a:srgbClr val="006577"/>
                  </a:solidFill>
                  <a:latin typeface="Montserrat"/>
                  <a:ea typeface="Montserrat"/>
                  <a:cs typeface="Montserrat"/>
                  <a:sym typeface="Montserrat"/>
                </a:rPr>
                <a:t>C</a:t>
              </a:r>
              <a:r>
                <a:rPr lang="en-US" sz="2199" strike="noStrike" u="none">
                  <a:solidFill>
                    <a:srgbClr val="006577"/>
                  </a:solidFill>
                  <a:latin typeface="Montserrat"/>
                  <a:ea typeface="Montserrat"/>
                  <a:cs typeface="Montserrat"/>
                  <a:sym typeface="Montserrat"/>
                </a:rPr>
                <a:t>ap</a:t>
              </a:r>
              <a:r>
                <a:rPr lang="en-US" sz="2199" strike="noStrike" u="none">
                  <a:solidFill>
                    <a:srgbClr val="006577"/>
                  </a:solidFill>
                  <a:latin typeface="Montserrat"/>
                  <a:ea typeface="Montserrat"/>
                  <a:cs typeface="Montserrat"/>
                  <a:sym typeface="Montserrat"/>
                </a:rPr>
                <a:t>a</a:t>
              </a:r>
              <a:r>
                <a:rPr lang="en-US" sz="2199" strike="noStrike" u="none">
                  <a:solidFill>
                    <a:srgbClr val="006577"/>
                  </a:solidFill>
                  <a:latin typeface="Montserrat"/>
                  <a:ea typeface="Montserrat"/>
                  <a:cs typeface="Montserrat"/>
                  <a:sym typeface="Montserrat"/>
                </a:rPr>
                <a:t>c</a:t>
              </a:r>
              <a:r>
                <a:rPr lang="en-US" sz="2199" strike="noStrike" u="none">
                  <a:solidFill>
                    <a:srgbClr val="006577"/>
                  </a:solidFill>
                  <a:latin typeface="Montserrat"/>
                  <a:ea typeface="Montserrat"/>
                  <a:cs typeface="Montserrat"/>
                  <a:sym typeface="Montserrat"/>
                </a:rPr>
                <a:t>i</a:t>
              </a:r>
              <a:r>
                <a:rPr lang="en-US" sz="2199" strike="noStrike" u="none">
                  <a:solidFill>
                    <a:srgbClr val="006577"/>
                  </a:solidFill>
                  <a:latin typeface="Montserrat"/>
                  <a:ea typeface="Montserrat"/>
                  <a:cs typeface="Montserrat"/>
                  <a:sym typeface="Montserrat"/>
                </a:rPr>
                <a:t>t</a:t>
              </a:r>
              <a:r>
                <a:rPr lang="en-US" sz="2199" strike="noStrike" u="none">
                  <a:solidFill>
                    <a:srgbClr val="006577"/>
                  </a:solidFill>
                  <a:latin typeface="Montserrat"/>
                  <a:ea typeface="Montserrat"/>
                  <a:cs typeface="Montserrat"/>
                  <a:sym typeface="Montserrat"/>
                </a:rPr>
                <a:t>ar a los co</a:t>
              </a:r>
              <a:r>
                <a:rPr lang="en-US" sz="2199" strike="noStrike" u="none">
                  <a:solidFill>
                    <a:srgbClr val="006577"/>
                  </a:solidFill>
                  <a:latin typeface="Montserrat"/>
                  <a:ea typeface="Montserrat"/>
                  <a:cs typeface="Montserrat"/>
                  <a:sym typeface="Montserrat"/>
                </a:rPr>
                <a:t>n</a:t>
              </a:r>
              <a:r>
                <a:rPr lang="en-US" sz="2199" strike="noStrike" u="none">
                  <a:solidFill>
                    <a:srgbClr val="006577"/>
                  </a:solidFill>
                  <a:latin typeface="Montserrat"/>
                  <a:ea typeface="Montserrat"/>
                  <a:cs typeface="Montserrat"/>
                  <a:sym typeface="Montserrat"/>
                </a:rPr>
                <a:t>s</a:t>
              </a:r>
              <a:r>
                <a:rPr lang="en-US" sz="2199" strike="noStrike" u="none">
                  <a:solidFill>
                    <a:srgbClr val="006577"/>
                  </a:solidFill>
                  <a:latin typeface="Montserrat"/>
                  <a:ea typeface="Montserrat"/>
                  <a:cs typeface="Montserrat"/>
                  <a:sym typeface="Montserrat"/>
                </a:rPr>
                <a:t>ult</a:t>
              </a:r>
              <a:r>
                <a:rPr lang="en-US" sz="2199" strike="noStrike" u="none">
                  <a:solidFill>
                    <a:srgbClr val="006577"/>
                  </a:solidFill>
                  <a:latin typeface="Montserrat"/>
                  <a:ea typeface="Montserrat"/>
                  <a:cs typeface="Montserrat"/>
                  <a:sym typeface="Montserrat"/>
                </a:rPr>
                <a:t>o</a:t>
              </a:r>
              <a:r>
                <a:rPr lang="en-US" sz="2199" strike="noStrike" u="none">
                  <a:solidFill>
                    <a:srgbClr val="006577"/>
                  </a:solidFill>
                  <a:latin typeface="Montserrat"/>
                  <a:ea typeface="Montserrat"/>
                  <a:cs typeface="Montserrat"/>
                  <a:sym typeface="Montserrat"/>
                </a:rPr>
                <a:t>r</a:t>
              </a:r>
              <a:r>
                <a:rPr lang="en-US" sz="2199" strike="noStrike" u="none">
                  <a:solidFill>
                    <a:srgbClr val="006577"/>
                  </a:solidFill>
                  <a:latin typeface="Montserrat"/>
                  <a:ea typeface="Montserrat"/>
                  <a:cs typeface="Montserrat"/>
                  <a:sym typeface="Montserrat"/>
                </a:rPr>
                <a:t>es </a:t>
              </a:r>
              <a:r>
                <a:rPr lang="en-US" sz="2199" strike="noStrike" u="none">
                  <a:solidFill>
                    <a:srgbClr val="006577"/>
                  </a:solidFill>
                  <a:latin typeface="Montserrat"/>
                  <a:ea typeface="Montserrat"/>
                  <a:cs typeface="Montserrat"/>
                  <a:sym typeface="Montserrat"/>
                </a:rPr>
                <a:t>definid</a:t>
              </a:r>
              <a:r>
                <a:rPr lang="en-US" sz="2199" strike="noStrike" u="none">
                  <a:solidFill>
                    <a:srgbClr val="006577"/>
                  </a:solidFill>
                  <a:latin typeface="Montserrat"/>
                  <a:ea typeface="Montserrat"/>
                  <a:cs typeface="Montserrat"/>
                  <a:sym typeface="Montserrat"/>
                </a:rPr>
                <a:t>o</a:t>
              </a:r>
              <a:r>
                <a:rPr lang="en-US" sz="2199" strike="noStrike" u="none">
                  <a:solidFill>
                    <a:srgbClr val="006577"/>
                  </a:solidFill>
                  <a:latin typeface="Montserrat"/>
                  <a:ea typeface="Montserrat"/>
                  <a:cs typeface="Montserrat"/>
                  <a:sym typeface="Montserrat"/>
                </a:rPr>
                <a:t>s </a:t>
              </a:r>
              <a:r>
                <a:rPr lang="en-US" sz="2199" strike="noStrike" u="none">
                  <a:solidFill>
                    <a:srgbClr val="006577"/>
                  </a:solidFill>
                  <a:latin typeface="Montserrat"/>
                  <a:ea typeface="Montserrat"/>
                  <a:cs typeface="Montserrat"/>
                  <a:sym typeface="Montserrat"/>
                </a:rPr>
                <a:t>po</a:t>
              </a:r>
              <a:r>
                <a:rPr lang="en-US" sz="2199" strike="noStrike" u="none">
                  <a:solidFill>
                    <a:srgbClr val="006577"/>
                  </a:solidFill>
                  <a:latin typeface="Montserrat"/>
                  <a:ea typeface="Montserrat"/>
                  <a:cs typeface="Montserrat"/>
                  <a:sym typeface="Montserrat"/>
                </a:rPr>
                <a:t>r</a:t>
              </a:r>
              <a:r>
                <a:rPr lang="en-US" sz="2199" strike="noStrike" u="none">
                  <a:solidFill>
                    <a:srgbClr val="006577"/>
                  </a:solidFill>
                  <a:latin typeface="Montserrat"/>
                  <a:ea typeface="Montserrat"/>
                  <a:cs typeface="Montserrat"/>
                  <a:sym typeface="Montserrat"/>
                </a:rPr>
                <a:t> L</a:t>
              </a:r>
              <a:r>
                <a:rPr lang="en-US" sz="2199" strike="noStrike" u="none">
                  <a:solidFill>
                    <a:srgbClr val="006577"/>
                  </a:solidFill>
                  <a:latin typeface="Montserrat"/>
                  <a:ea typeface="Montserrat"/>
                  <a:cs typeface="Montserrat"/>
                  <a:sym typeface="Montserrat"/>
                </a:rPr>
                <a:t>L C</a:t>
              </a:r>
              <a:r>
                <a:rPr lang="en-US" sz="2199" strike="noStrike" u="none">
                  <a:solidFill>
                    <a:srgbClr val="006577"/>
                  </a:solidFill>
                  <a:latin typeface="Montserrat"/>
                  <a:ea typeface="Montserrat"/>
                  <a:cs typeface="Montserrat"/>
                  <a:sym typeface="Montserrat"/>
                </a:rPr>
                <a:t>ons</a:t>
              </a:r>
              <a:r>
                <a:rPr lang="en-US" sz="2199" strike="noStrike" u="none">
                  <a:solidFill>
                    <a:srgbClr val="006577"/>
                  </a:solidFill>
                  <a:latin typeface="Montserrat"/>
                  <a:ea typeface="Montserrat"/>
                  <a:cs typeface="Montserrat"/>
                  <a:sym typeface="Montserrat"/>
                </a:rPr>
                <a:t>ul</a:t>
              </a:r>
              <a:r>
                <a:rPr lang="en-US" sz="2199" strike="noStrike" u="none">
                  <a:solidFill>
                    <a:srgbClr val="006577"/>
                  </a:solidFill>
                  <a:latin typeface="Montserrat"/>
                  <a:ea typeface="Montserrat"/>
                  <a:cs typeface="Montserrat"/>
                  <a:sym typeface="Montserrat"/>
                </a:rPr>
                <a:t>t</a:t>
              </a:r>
              <a:r>
                <a:rPr lang="en-US" sz="2199" strike="noStrike" u="none">
                  <a:solidFill>
                    <a:srgbClr val="006577"/>
                  </a:solidFill>
                  <a:latin typeface="Montserrat"/>
                  <a:ea typeface="Montserrat"/>
                  <a:cs typeface="Montserrat"/>
                  <a:sym typeface="Montserrat"/>
                </a:rPr>
                <a:t>ing</a:t>
              </a:r>
              <a:r>
                <a:rPr lang="en-US" sz="2199" strike="noStrike" u="none">
                  <a:solidFill>
                    <a:srgbClr val="006577"/>
                  </a:solidFill>
                  <a:latin typeface="Montserrat"/>
                  <a:ea typeface="Montserrat"/>
                  <a:cs typeface="Montserrat"/>
                  <a:sym typeface="Montserrat"/>
                </a:rPr>
                <a:t> y lo</a:t>
              </a:r>
              <a:r>
                <a:rPr lang="en-US" sz="2199" strike="noStrike" u="none">
                  <a:solidFill>
                    <a:srgbClr val="006577"/>
                  </a:solidFill>
                  <a:latin typeface="Montserrat"/>
                  <a:ea typeface="Montserrat"/>
                  <a:cs typeface="Montserrat"/>
                  <a:sym typeface="Montserrat"/>
                </a:rPr>
                <a:t>gr</a:t>
              </a:r>
              <a:r>
                <a:rPr lang="en-US" sz="2199" strike="noStrike" u="none">
                  <a:solidFill>
                    <a:srgbClr val="006577"/>
                  </a:solidFill>
                  <a:latin typeface="Montserrat"/>
                  <a:ea typeface="Montserrat"/>
                  <a:cs typeface="Montserrat"/>
                  <a:sym typeface="Montserrat"/>
                </a:rPr>
                <a:t>ar</a:t>
              </a:r>
              <a:r>
                <a:rPr lang="en-US" sz="2199" strike="noStrike" u="none">
                  <a:solidFill>
                    <a:srgbClr val="006577"/>
                  </a:solidFill>
                  <a:latin typeface="Montserrat"/>
                  <a:ea typeface="Montserrat"/>
                  <a:cs typeface="Montserrat"/>
                  <a:sym typeface="Montserrat"/>
                </a:rPr>
                <a:t> que </a:t>
              </a:r>
              <a:r>
                <a:rPr lang="en-US" sz="2199" strike="noStrike" u="none">
                  <a:solidFill>
                    <a:srgbClr val="006577"/>
                  </a:solidFill>
                  <a:latin typeface="Montserrat"/>
                  <a:ea typeface="Montserrat"/>
                  <a:cs typeface="Montserrat"/>
                  <a:sym typeface="Montserrat"/>
                </a:rPr>
                <a:t>al </a:t>
              </a:r>
              <a:r>
                <a:rPr lang="en-US" sz="2199" strike="noStrike" u="none">
                  <a:solidFill>
                    <a:srgbClr val="006577"/>
                  </a:solidFill>
                  <a:latin typeface="Montserrat"/>
                  <a:ea typeface="Montserrat"/>
                  <a:cs typeface="Montserrat"/>
                  <a:sym typeface="Montserrat"/>
                </a:rPr>
                <a:t>m</a:t>
              </a:r>
              <a:r>
                <a:rPr lang="en-US" sz="2199" strike="noStrike" u="none">
                  <a:solidFill>
                    <a:srgbClr val="006577"/>
                  </a:solidFill>
                  <a:latin typeface="Montserrat"/>
                  <a:ea typeface="Montserrat"/>
                  <a:cs typeface="Montserrat"/>
                  <a:sym typeface="Montserrat"/>
                </a:rPr>
                <a:t>en</a:t>
              </a:r>
              <a:r>
                <a:rPr lang="en-US" sz="2199" strike="noStrike" u="none">
                  <a:solidFill>
                    <a:srgbClr val="006577"/>
                  </a:solidFill>
                  <a:latin typeface="Montserrat"/>
                  <a:ea typeface="Montserrat"/>
                  <a:cs typeface="Montserrat"/>
                  <a:sym typeface="Montserrat"/>
                </a:rPr>
                <a:t>os</a:t>
              </a:r>
              <a:r>
                <a:rPr lang="en-US" sz="2199" strike="noStrike" u="none">
                  <a:solidFill>
                    <a:srgbClr val="006577"/>
                  </a:solidFill>
                  <a:latin typeface="Montserrat"/>
                  <a:ea typeface="Montserrat"/>
                  <a:cs typeface="Montserrat"/>
                  <a:sym typeface="Montserrat"/>
                </a:rPr>
                <a:t> </a:t>
              </a:r>
              <a:r>
                <a:rPr lang="en-US" sz="2199" strike="noStrike" u="none">
                  <a:solidFill>
                    <a:srgbClr val="006577"/>
                  </a:solidFill>
                  <a:latin typeface="Montserrat"/>
                  <a:ea typeface="Montserrat"/>
                  <a:cs typeface="Montserrat"/>
                  <a:sym typeface="Montserrat"/>
                </a:rPr>
                <a:t>e</a:t>
              </a:r>
              <a:r>
                <a:rPr lang="en-US" sz="2199" strike="noStrike" u="none">
                  <a:solidFill>
                    <a:srgbClr val="006577"/>
                  </a:solidFill>
                  <a:latin typeface="Montserrat"/>
                  <a:ea typeface="Montserrat"/>
                  <a:cs typeface="Montserrat"/>
                  <a:sym typeface="Montserrat"/>
                </a:rPr>
                <a:t>l </a:t>
              </a:r>
              <a:r>
                <a:rPr lang="en-US" sz="2199" strike="noStrike" u="none">
                  <a:solidFill>
                    <a:srgbClr val="006577"/>
                  </a:solidFill>
                  <a:latin typeface="Montserrat"/>
                  <a:ea typeface="Montserrat"/>
                  <a:cs typeface="Montserrat"/>
                  <a:sym typeface="Montserrat"/>
                </a:rPr>
                <a:t>90%</a:t>
              </a:r>
              <a:r>
                <a:rPr lang="en-US" sz="2199" strike="noStrike" u="none">
                  <a:solidFill>
                    <a:srgbClr val="006577"/>
                  </a:solidFill>
                  <a:latin typeface="Montserrat"/>
                  <a:ea typeface="Montserrat"/>
                  <a:cs typeface="Montserrat"/>
                  <a:sym typeface="Montserrat"/>
                </a:rPr>
                <a:t> </a:t>
              </a:r>
              <a:r>
                <a:rPr lang="en-US" sz="2199" strike="noStrike" u="none">
                  <a:solidFill>
                    <a:srgbClr val="006577"/>
                  </a:solidFill>
                  <a:latin typeface="Montserrat"/>
                  <a:ea typeface="Montserrat"/>
                  <a:cs typeface="Montserrat"/>
                  <a:sym typeface="Montserrat"/>
                </a:rPr>
                <a:t>de</a:t>
              </a:r>
              <a:r>
                <a:rPr lang="en-US" sz="2199" strike="noStrike" u="none">
                  <a:solidFill>
                    <a:srgbClr val="006577"/>
                  </a:solidFill>
                  <a:latin typeface="Montserrat"/>
                  <a:ea typeface="Montserrat"/>
                  <a:cs typeface="Montserrat"/>
                  <a:sym typeface="Montserrat"/>
                </a:rPr>
                <a:t> l</a:t>
              </a:r>
              <a:r>
                <a:rPr lang="en-US" sz="2199" strike="noStrike" u="none">
                  <a:solidFill>
                    <a:srgbClr val="006577"/>
                  </a:solidFill>
                  <a:latin typeface="Montserrat"/>
                  <a:ea typeface="Montserrat"/>
                  <a:cs typeface="Montserrat"/>
                  <a:sym typeface="Montserrat"/>
                </a:rPr>
                <a:t>os</a:t>
              </a:r>
              <a:r>
                <a:rPr lang="en-US" sz="2199" strike="noStrike" u="none">
                  <a:solidFill>
                    <a:srgbClr val="006577"/>
                  </a:solidFill>
                  <a:latin typeface="Montserrat"/>
                  <a:ea typeface="Montserrat"/>
                  <a:cs typeface="Montserrat"/>
                  <a:sym typeface="Montserrat"/>
                </a:rPr>
                <a:t> </a:t>
              </a:r>
              <a:r>
                <a:rPr lang="en-US" sz="2199" strike="noStrike" u="none">
                  <a:solidFill>
                    <a:srgbClr val="006577"/>
                  </a:solidFill>
                  <a:latin typeface="Montserrat"/>
                  <a:ea typeface="Montserrat"/>
                  <a:cs typeface="Montserrat"/>
                  <a:sym typeface="Montserrat"/>
                </a:rPr>
                <a:t>e</a:t>
              </a:r>
              <a:r>
                <a:rPr lang="en-US" sz="2199" strike="noStrike" u="none">
                  <a:solidFill>
                    <a:srgbClr val="006577"/>
                  </a:solidFill>
                  <a:latin typeface="Montserrat"/>
                  <a:ea typeface="Montserrat"/>
                  <a:cs typeface="Montserrat"/>
                  <a:sym typeface="Montserrat"/>
                </a:rPr>
                <a:t>m</a:t>
              </a:r>
              <a:r>
                <a:rPr lang="en-US" sz="2199" strike="noStrike" u="none">
                  <a:solidFill>
                    <a:srgbClr val="006577"/>
                  </a:solidFill>
                  <a:latin typeface="Montserrat"/>
                  <a:ea typeface="Montserrat"/>
                  <a:cs typeface="Montserrat"/>
                  <a:sym typeface="Montserrat"/>
                </a:rPr>
                <a:t>pl</a:t>
              </a:r>
              <a:r>
                <a:rPr lang="en-US" sz="2199" strike="noStrike" u="none">
                  <a:solidFill>
                    <a:srgbClr val="006577"/>
                  </a:solidFill>
                  <a:latin typeface="Montserrat"/>
                  <a:ea typeface="Montserrat"/>
                  <a:cs typeface="Montserrat"/>
                  <a:sym typeface="Montserrat"/>
                </a:rPr>
                <a:t>e</a:t>
              </a:r>
              <a:r>
                <a:rPr lang="en-US" sz="2199" strike="noStrike" u="none">
                  <a:solidFill>
                    <a:srgbClr val="006577"/>
                  </a:solidFill>
                  <a:latin typeface="Montserrat"/>
                  <a:ea typeface="Montserrat"/>
                  <a:cs typeface="Montserrat"/>
                  <a:sym typeface="Montserrat"/>
                </a:rPr>
                <a:t>ad</a:t>
              </a:r>
              <a:r>
                <a:rPr lang="en-US" sz="2199" strike="noStrike" u="none">
                  <a:solidFill>
                    <a:srgbClr val="006577"/>
                  </a:solidFill>
                  <a:latin typeface="Montserrat"/>
                  <a:ea typeface="Montserrat"/>
                  <a:cs typeface="Montserrat"/>
                  <a:sym typeface="Montserrat"/>
                </a:rPr>
                <a:t>os c</a:t>
              </a:r>
              <a:r>
                <a:rPr lang="en-US" sz="2199" strike="noStrike" u="none">
                  <a:solidFill>
                    <a:srgbClr val="006577"/>
                  </a:solidFill>
                  <a:latin typeface="Montserrat"/>
                  <a:ea typeface="Montserrat"/>
                  <a:cs typeface="Montserrat"/>
                  <a:sym typeface="Montserrat"/>
                </a:rPr>
                <a:t>omplete</a:t>
              </a:r>
              <a:r>
                <a:rPr lang="en-US" sz="2199" strike="noStrike" u="none">
                  <a:solidFill>
                    <a:srgbClr val="006577"/>
                  </a:solidFill>
                  <a:latin typeface="Montserrat"/>
                  <a:ea typeface="Montserrat"/>
                  <a:cs typeface="Montserrat"/>
                  <a:sym typeface="Montserrat"/>
                </a:rPr>
                <a:t>n </a:t>
              </a:r>
              <a:r>
                <a:rPr lang="en-US" sz="2199" strike="noStrike" u="none">
                  <a:solidFill>
                    <a:srgbClr val="006577"/>
                  </a:solidFill>
                  <a:latin typeface="Montserrat"/>
                  <a:ea typeface="Montserrat"/>
                  <a:cs typeface="Montserrat"/>
                  <a:sym typeface="Montserrat"/>
                </a:rPr>
                <a:t>l</a:t>
              </a:r>
              <a:r>
                <a:rPr lang="en-US" sz="2199" strike="noStrike" u="none">
                  <a:solidFill>
                    <a:srgbClr val="006577"/>
                  </a:solidFill>
                  <a:latin typeface="Montserrat"/>
                  <a:ea typeface="Montserrat"/>
                  <a:cs typeface="Montserrat"/>
                  <a:sym typeface="Montserrat"/>
                </a:rPr>
                <a:t>os </a:t>
              </a:r>
              <a:r>
                <a:rPr lang="en-US" sz="2199" strike="noStrike" u="none">
                  <a:solidFill>
                    <a:srgbClr val="006577"/>
                  </a:solidFill>
                  <a:latin typeface="Montserrat"/>
                  <a:ea typeface="Montserrat"/>
                  <a:cs typeface="Montserrat"/>
                  <a:sym typeface="Montserrat"/>
                </a:rPr>
                <a:t>fluj</a:t>
              </a:r>
              <a:r>
                <a:rPr lang="en-US" sz="2199" strike="noStrike" u="none">
                  <a:solidFill>
                    <a:srgbClr val="006577"/>
                  </a:solidFill>
                  <a:latin typeface="Montserrat"/>
                  <a:ea typeface="Montserrat"/>
                  <a:cs typeface="Montserrat"/>
                  <a:sym typeface="Montserrat"/>
                </a:rPr>
                <a:t>os</a:t>
              </a:r>
              <a:r>
                <a:rPr lang="en-US" sz="2199" strike="noStrike" u="none">
                  <a:solidFill>
                    <a:srgbClr val="006577"/>
                  </a:solidFill>
                  <a:latin typeface="Montserrat"/>
                  <a:ea typeface="Montserrat"/>
                  <a:cs typeface="Montserrat"/>
                  <a:sym typeface="Montserrat"/>
                </a:rPr>
                <a:t> </a:t>
              </a:r>
              <a:r>
                <a:rPr lang="en-US" sz="2199" strike="noStrike" u="none">
                  <a:solidFill>
                    <a:srgbClr val="006577"/>
                  </a:solidFill>
                  <a:latin typeface="Montserrat"/>
                  <a:ea typeface="Montserrat"/>
                  <a:cs typeface="Montserrat"/>
                  <a:sym typeface="Montserrat"/>
                </a:rPr>
                <a:t>co</a:t>
              </a:r>
              <a:r>
                <a:rPr lang="en-US" sz="2199" strike="noStrike" u="none">
                  <a:solidFill>
                    <a:srgbClr val="006577"/>
                  </a:solidFill>
                  <a:latin typeface="Montserrat"/>
                  <a:ea typeface="Montserrat"/>
                  <a:cs typeface="Montserrat"/>
                  <a:sym typeface="Montserrat"/>
                </a:rPr>
                <a:t>mpl</a:t>
              </a:r>
              <a:r>
                <a:rPr lang="en-US" sz="2199" strike="noStrike" u="none">
                  <a:solidFill>
                    <a:srgbClr val="006577"/>
                  </a:solidFill>
                  <a:latin typeface="Montserrat"/>
                  <a:ea typeface="Montserrat"/>
                  <a:cs typeface="Montserrat"/>
                  <a:sym typeface="Montserrat"/>
                </a:rPr>
                <a:t>eto</a:t>
              </a:r>
              <a:r>
                <a:rPr lang="en-US" sz="2199" strike="noStrike" u="none">
                  <a:solidFill>
                    <a:srgbClr val="006577"/>
                  </a:solidFill>
                  <a:latin typeface="Montserrat"/>
                  <a:ea typeface="Montserrat"/>
                  <a:cs typeface="Montserrat"/>
                  <a:sym typeface="Montserrat"/>
                </a:rPr>
                <a:t>s</a:t>
              </a:r>
              <a:r>
                <a:rPr lang="en-US" sz="2199" strike="noStrike" u="none">
                  <a:solidFill>
                    <a:srgbClr val="006577"/>
                  </a:solidFill>
                  <a:latin typeface="Montserrat"/>
                  <a:ea typeface="Montserrat"/>
                  <a:cs typeface="Montserrat"/>
                  <a:sym typeface="Montserrat"/>
                </a:rPr>
                <a:t> </a:t>
              </a:r>
              <a:r>
                <a:rPr lang="en-US" sz="2199" strike="noStrike" u="none">
                  <a:solidFill>
                    <a:srgbClr val="006577"/>
                  </a:solidFill>
                  <a:latin typeface="Montserrat"/>
                  <a:ea typeface="Montserrat"/>
                  <a:cs typeface="Montserrat"/>
                  <a:sym typeface="Montserrat"/>
                </a:rPr>
                <a:t>sin</a:t>
              </a:r>
              <a:r>
                <a:rPr lang="en-US" sz="2199" strike="noStrike" u="none">
                  <a:solidFill>
                    <a:srgbClr val="006577"/>
                  </a:solidFill>
                  <a:latin typeface="Montserrat"/>
                  <a:ea typeface="Montserrat"/>
                  <a:cs typeface="Montserrat"/>
                  <a:sym typeface="Montserrat"/>
                </a:rPr>
                <a:t> </a:t>
              </a:r>
              <a:r>
                <a:rPr lang="en-US" sz="2199" strike="noStrike" u="none">
                  <a:solidFill>
                    <a:srgbClr val="006577"/>
                  </a:solidFill>
                  <a:latin typeface="Montserrat"/>
                  <a:ea typeface="Montserrat"/>
                  <a:cs typeface="Montserrat"/>
                  <a:sym typeface="Montserrat"/>
                </a:rPr>
                <a:t>a</a:t>
              </a:r>
              <a:r>
                <a:rPr lang="en-US" sz="2199" strike="noStrike" u="none">
                  <a:solidFill>
                    <a:srgbClr val="006577"/>
                  </a:solidFill>
                  <a:latin typeface="Montserrat"/>
                  <a:ea typeface="Montserrat"/>
                  <a:cs typeface="Montserrat"/>
                  <a:sym typeface="Montserrat"/>
                </a:rPr>
                <a:t>s</a:t>
              </a:r>
              <a:r>
                <a:rPr lang="en-US" sz="2199" strike="noStrike" u="none">
                  <a:solidFill>
                    <a:srgbClr val="006577"/>
                  </a:solidFill>
                  <a:latin typeface="Montserrat"/>
                  <a:ea typeface="Montserrat"/>
                  <a:cs typeface="Montserrat"/>
                  <a:sym typeface="Montserrat"/>
                </a:rPr>
                <a:t>ist</a:t>
              </a:r>
              <a:r>
                <a:rPr lang="en-US" sz="2199" strike="noStrike" u="none">
                  <a:solidFill>
                    <a:srgbClr val="006577"/>
                  </a:solidFill>
                  <a:latin typeface="Montserrat"/>
                  <a:ea typeface="Montserrat"/>
                  <a:cs typeface="Montserrat"/>
                  <a:sym typeface="Montserrat"/>
                </a:rPr>
                <a:t>e</a:t>
              </a:r>
              <a:r>
                <a:rPr lang="en-US" sz="2199" strike="noStrike" u="none">
                  <a:solidFill>
                    <a:srgbClr val="006577"/>
                  </a:solidFill>
                  <a:latin typeface="Montserrat"/>
                  <a:ea typeface="Montserrat"/>
                  <a:cs typeface="Montserrat"/>
                  <a:sym typeface="Montserrat"/>
                </a:rPr>
                <a:t>ncia </a:t>
              </a:r>
              <a:r>
                <a:rPr lang="en-US" sz="2199" strike="noStrike" u="none">
                  <a:solidFill>
                    <a:srgbClr val="006577"/>
                  </a:solidFill>
                  <a:latin typeface="Montserrat"/>
                  <a:ea typeface="Montserrat"/>
                  <a:cs typeface="Montserrat"/>
                  <a:sym typeface="Montserrat"/>
                </a:rPr>
                <a:t>an</a:t>
              </a:r>
              <a:r>
                <a:rPr lang="en-US" sz="2199" strike="noStrike" u="none">
                  <a:solidFill>
                    <a:srgbClr val="006577"/>
                  </a:solidFill>
                  <a:latin typeface="Montserrat"/>
                  <a:ea typeface="Montserrat"/>
                  <a:cs typeface="Montserrat"/>
                  <a:sym typeface="Montserrat"/>
                </a:rPr>
                <a:t>te</a:t>
              </a:r>
              <a:r>
                <a:rPr lang="en-US" sz="2199" strike="noStrike" u="none">
                  <a:solidFill>
                    <a:srgbClr val="006577"/>
                  </a:solidFill>
                  <a:latin typeface="Montserrat"/>
                  <a:ea typeface="Montserrat"/>
                  <a:cs typeface="Montserrat"/>
                  <a:sym typeface="Montserrat"/>
                </a:rPr>
                <a:t>s de </a:t>
              </a:r>
              <a:r>
                <a:rPr lang="en-US" sz="2199" strike="noStrike" u="none">
                  <a:solidFill>
                    <a:srgbClr val="006577"/>
                  </a:solidFill>
                  <a:latin typeface="Montserrat"/>
                  <a:ea typeface="Montserrat"/>
                  <a:cs typeface="Montserrat"/>
                  <a:sym typeface="Montserrat"/>
                </a:rPr>
                <a:t>la </a:t>
              </a:r>
              <a:r>
                <a:rPr lang="en-US" sz="2199" strike="noStrike" u="none">
                  <a:solidFill>
                    <a:srgbClr val="006577"/>
                  </a:solidFill>
                  <a:latin typeface="Montserrat"/>
                  <a:ea typeface="Montserrat"/>
                  <a:cs typeface="Montserrat"/>
                  <a:sym typeface="Montserrat"/>
                </a:rPr>
                <a:t>implementación.</a:t>
              </a:r>
            </a:p>
          </p:txBody>
        </p:sp>
      </p:grpSp>
      <p:grpSp>
        <p:nvGrpSpPr>
          <p:cNvPr name="Group 19" id="19"/>
          <p:cNvGrpSpPr/>
          <p:nvPr/>
        </p:nvGrpSpPr>
        <p:grpSpPr>
          <a:xfrm rot="0">
            <a:off x="11987109" y="4141426"/>
            <a:ext cx="4987470" cy="3689833"/>
            <a:chOff x="0" y="0"/>
            <a:chExt cx="2156922" cy="1595735"/>
          </a:xfrm>
        </p:grpSpPr>
        <p:sp>
          <p:nvSpPr>
            <p:cNvPr name="Freeform 20" id="20"/>
            <p:cNvSpPr/>
            <p:nvPr/>
          </p:nvSpPr>
          <p:spPr>
            <a:xfrm flipH="false" flipV="false" rot="0">
              <a:off x="0" y="0"/>
              <a:ext cx="2156922" cy="1595735"/>
            </a:xfrm>
            <a:custGeom>
              <a:avLst/>
              <a:gdLst/>
              <a:ahLst/>
              <a:cxnLst/>
              <a:rect r="r" b="b" t="t" l="l"/>
              <a:pathLst>
                <a:path h="1595735" w="2156922">
                  <a:moveTo>
                    <a:pt x="43464" y="0"/>
                  </a:moveTo>
                  <a:lnTo>
                    <a:pt x="2113458" y="0"/>
                  </a:lnTo>
                  <a:cubicBezTo>
                    <a:pt x="2137463" y="0"/>
                    <a:pt x="2156922" y="19459"/>
                    <a:pt x="2156922" y="43464"/>
                  </a:cubicBezTo>
                  <a:lnTo>
                    <a:pt x="2156922" y="1552272"/>
                  </a:lnTo>
                  <a:cubicBezTo>
                    <a:pt x="2156922" y="1576276"/>
                    <a:pt x="2137463" y="1595735"/>
                    <a:pt x="2113458" y="1595735"/>
                  </a:cubicBezTo>
                  <a:lnTo>
                    <a:pt x="43464" y="1595735"/>
                  </a:lnTo>
                  <a:cubicBezTo>
                    <a:pt x="19459" y="1595735"/>
                    <a:pt x="0" y="1576276"/>
                    <a:pt x="0" y="1552272"/>
                  </a:cubicBezTo>
                  <a:lnTo>
                    <a:pt x="0" y="43464"/>
                  </a:lnTo>
                  <a:cubicBezTo>
                    <a:pt x="0" y="19459"/>
                    <a:pt x="19459" y="0"/>
                    <a:pt x="43464" y="0"/>
                  </a:cubicBezTo>
                  <a:close/>
                </a:path>
              </a:pathLst>
            </a:custGeom>
            <a:solidFill>
              <a:srgbClr val="B1F4F6"/>
            </a:solidFill>
            <a:ln w="57150" cap="rnd">
              <a:solidFill>
                <a:srgbClr val="06AFBE"/>
              </a:solidFill>
              <a:prstDash val="solid"/>
              <a:round/>
            </a:ln>
          </p:spPr>
        </p:sp>
        <p:sp>
          <p:nvSpPr>
            <p:cNvPr name="TextBox 21" id="21"/>
            <p:cNvSpPr txBox="true"/>
            <p:nvPr/>
          </p:nvSpPr>
          <p:spPr>
            <a:xfrm>
              <a:off x="0" y="-85725"/>
              <a:ext cx="2156922" cy="1681460"/>
            </a:xfrm>
            <a:prstGeom prst="rect">
              <a:avLst/>
            </a:prstGeom>
          </p:spPr>
          <p:txBody>
            <a:bodyPr anchor="ctr" rtlCol="false" tIns="50800" lIns="50800" bIns="50800" rIns="50800"/>
            <a:lstStyle/>
            <a:p>
              <a:pPr algn="just" marL="0" indent="0" lvl="0">
                <a:lnSpc>
                  <a:spcPts val="3519"/>
                </a:lnSpc>
                <a:spcBef>
                  <a:spcPct val="0"/>
                </a:spcBef>
              </a:pPr>
              <a:r>
                <a:rPr lang="en-US" sz="2199">
                  <a:solidFill>
                    <a:srgbClr val="006577"/>
                  </a:solidFill>
                  <a:latin typeface="Montserrat"/>
                  <a:ea typeface="Montserrat"/>
                  <a:cs typeface="Montserrat"/>
                  <a:sym typeface="Montserrat"/>
                </a:rPr>
                <a:t>Alc</a:t>
              </a:r>
              <a:r>
                <a:rPr lang="en-US" sz="2199" strike="noStrike" u="none">
                  <a:solidFill>
                    <a:srgbClr val="006577"/>
                  </a:solidFill>
                  <a:latin typeface="Montserrat"/>
                  <a:ea typeface="Montserrat"/>
                  <a:cs typeface="Montserrat"/>
                  <a:sym typeface="Montserrat"/>
                </a:rPr>
                <a:t>a</a:t>
              </a:r>
              <a:r>
                <a:rPr lang="en-US" sz="2199" strike="noStrike" u="none">
                  <a:solidFill>
                    <a:srgbClr val="006577"/>
                  </a:solidFill>
                  <a:latin typeface="Montserrat"/>
                  <a:ea typeface="Montserrat"/>
                  <a:cs typeface="Montserrat"/>
                  <a:sym typeface="Montserrat"/>
                </a:rPr>
                <a:t>nz</a:t>
              </a:r>
              <a:r>
                <a:rPr lang="en-US" sz="2199" strike="noStrike" u="none">
                  <a:solidFill>
                    <a:srgbClr val="006577"/>
                  </a:solidFill>
                  <a:latin typeface="Montserrat"/>
                  <a:ea typeface="Montserrat"/>
                  <a:cs typeface="Montserrat"/>
                  <a:sym typeface="Montserrat"/>
                </a:rPr>
                <a:t>ar adopción ini</a:t>
              </a:r>
              <a:r>
                <a:rPr lang="en-US" sz="2199" strike="noStrike" u="none">
                  <a:solidFill>
                    <a:srgbClr val="006577"/>
                  </a:solidFill>
                  <a:latin typeface="Montserrat"/>
                  <a:ea typeface="Montserrat"/>
                  <a:cs typeface="Montserrat"/>
                  <a:sym typeface="Montserrat"/>
                </a:rPr>
                <a:t>c</a:t>
              </a:r>
              <a:r>
                <a:rPr lang="en-US" sz="2199" strike="noStrike" u="none">
                  <a:solidFill>
                    <a:srgbClr val="006577"/>
                  </a:solidFill>
                  <a:latin typeface="Montserrat"/>
                  <a:ea typeface="Montserrat"/>
                  <a:cs typeface="Montserrat"/>
                  <a:sym typeface="Montserrat"/>
                </a:rPr>
                <a:t>i</a:t>
              </a:r>
              <a:r>
                <a:rPr lang="en-US" sz="2199" strike="noStrike" u="none">
                  <a:solidFill>
                    <a:srgbClr val="006577"/>
                  </a:solidFill>
                  <a:latin typeface="Montserrat"/>
                  <a:ea typeface="Montserrat"/>
                  <a:cs typeface="Montserrat"/>
                  <a:sym typeface="Montserrat"/>
                </a:rPr>
                <a:t>a</a:t>
              </a:r>
              <a:r>
                <a:rPr lang="en-US" sz="2199" strike="noStrike" u="none">
                  <a:solidFill>
                    <a:srgbClr val="006577"/>
                  </a:solidFill>
                  <a:latin typeface="Montserrat"/>
                  <a:ea typeface="Montserrat"/>
                  <a:cs typeface="Montserrat"/>
                  <a:sym typeface="Montserrat"/>
                </a:rPr>
                <a:t>l con al menos 80% de los usua</a:t>
              </a:r>
              <a:r>
                <a:rPr lang="en-US" sz="2199" strike="noStrike" u="none">
                  <a:solidFill>
                    <a:srgbClr val="006577"/>
                  </a:solidFill>
                  <a:latin typeface="Montserrat"/>
                  <a:ea typeface="Montserrat"/>
                  <a:cs typeface="Montserrat"/>
                  <a:sym typeface="Montserrat"/>
                </a:rPr>
                <a:t>ri</a:t>
              </a:r>
              <a:r>
                <a:rPr lang="en-US" sz="2199" strike="noStrike" u="none">
                  <a:solidFill>
                    <a:srgbClr val="006577"/>
                  </a:solidFill>
                  <a:latin typeface="Montserrat"/>
                  <a:ea typeface="Montserrat"/>
                  <a:cs typeface="Montserrat"/>
                  <a:sym typeface="Montserrat"/>
                </a:rPr>
                <a:t>os ingre</a:t>
              </a:r>
              <a:r>
                <a:rPr lang="en-US" sz="2199" strike="noStrike" u="none">
                  <a:solidFill>
                    <a:srgbClr val="006577"/>
                  </a:solidFill>
                  <a:latin typeface="Montserrat"/>
                  <a:ea typeface="Montserrat"/>
                  <a:cs typeface="Montserrat"/>
                  <a:sym typeface="Montserrat"/>
                </a:rPr>
                <a:t>sa</a:t>
              </a:r>
              <a:r>
                <a:rPr lang="en-US" sz="2199" strike="noStrike" u="none">
                  <a:solidFill>
                    <a:srgbClr val="006577"/>
                  </a:solidFill>
                  <a:latin typeface="Montserrat"/>
                  <a:ea typeface="Montserrat"/>
                  <a:cs typeface="Montserrat"/>
                  <a:sym typeface="Montserrat"/>
                </a:rPr>
                <a:t>ndo y real</a:t>
              </a:r>
              <a:r>
                <a:rPr lang="en-US" sz="2199" strike="noStrike" u="none">
                  <a:solidFill>
                    <a:srgbClr val="006577"/>
                  </a:solidFill>
                  <a:latin typeface="Montserrat"/>
                  <a:ea typeface="Montserrat"/>
                  <a:cs typeface="Montserrat"/>
                  <a:sym typeface="Montserrat"/>
                </a:rPr>
                <a:t>izand</a:t>
              </a:r>
              <a:r>
                <a:rPr lang="en-US" sz="2199" strike="noStrike" u="none">
                  <a:solidFill>
                    <a:srgbClr val="006577"/>
                  </a:solidFill>
                  <a:latin typeface="Montserrat"/>
                  <a:ea typeface="Montserrat"/>
                  <a:cs typeface="Montserrat"/>
                  <a:sym typeface="Montserrat"/>
                </a:rPr>
                <a:t>o u</a:t>
              </a:r>
              <a:r>
                <a:rPr lang="en-US" sz="2199" strike="noStrike" u="none">
                  <a:solidFill>
                    <a:srgbClr val="006577"/>
                  </a:solidFill>
                  <a:latin typeface="Montserrat"/>
                  <a:ea typeface="Montserrat"/>
                  <a:cs typeface="Montserrat"/>
                  <a:sym typeface="Montserrat"/>
                </a:rPr>
                <a:t>na</a:t>
              </a:r>
              <a:r>
                <a:rPr lang="en-US" sz="2199" strike="noStrike" u="none">
                  <a:solidFill>
                    <a:srgbClr val="006577"/>
                  </a:solidFill>
                  <a:latin typeface="Montserrat"/>
                  <a:ea typeface="Montserrat"/>
                  <a:cs typeface="Montserrat"/>
                  <a:sym typeface="Montserrat"/>
                </a:rPr>
                <a:t> op</a:t>
              </a:r>
              <a:r>
                <a:rPr lang="en-US" sz="2199" strike="noStrike" u="none">
                  <a:solidFill>
                    <a:srgbClr val="006577"/>
                  </a:solidFill>
                  <a:latin typeface="Montserrat"/>
                  <a:ea typeface="Montserrat"/>
                  <a:cs typeface="Montserrat"/>
                  <a:sym typeface="Montserrat"/>
                </a:rPr>
                <a:t>eración rea</a:t>
              </a:r>
              <a:r>
                <a:rPr lang="en-US" sz="2199" strike="noStrike" u="none">
                  <a:solidFill>
                    <a:srgbClr val="006577"/>
                  </a:solidFill>
                  <a:latin typeface="Montserrat"/>
                  <a:ea typeface="Montserrat"/>
                  <a:cs typeface="Montserrat"/>
                  <a:sym typeface="Montserrat"/>
                </a:rPr>
                <a:t>l</a:t>
              </a:r>
              <a:r>
                <a:rPr lang="en-US" sz="2199" strike="noStrike" u="none">
                  <a:solidFill>
                    <a:srgbClr val="006577"/>
                  </a:solidFill>
                  <a:latin typeface="Montserrat"/>
                  <a:ea typeface="Montserrat"/>
                  <a:cs typeface="Montserrat"/>
                  <a:sym typeface="Montserrat"/>
                </a:rPr>
                <a:t> d</a:t>
              </a:r>
              <a:r>
                <a:rPr lang="en-US" sz="2199" strike="noStrike" u="none">
                  <a:solidFill>
                    <a:srgbClr val="006577"/>
                  </a:solidFill>
                  <a:latin typeface="Montserrat"/>
                  <a:ea typeface="Montserrat"/>
                  <a:cs typeface="Montserrat"/>
                  <a:sym typeface="Montserrat"/>
                </a:rPr>
                <a:t>entro de 3 meses posteri</a:t>
              </a:r>
              <a:r>
                <a:rPr lang="en-US" sz="2199" strike="noStrike" u="none">
                  <a:solidFill>
                    <a:srgbClr val="006577"/>
                  </a:solidFill>
                  <a:latin typeface="Montserrat"/>
                  <a:ea typeface="Montserrat"/>
                  <a:cs typeface="Montserrat"/>
                  <a:sym typeface="Montserrat"/>
                </a:rPr>
                <a:t>or</a:t>
              </a:r>
              <a:r>
                <a:rPr lang="en-US" sz="2199" strike="noStrike" u="none">
                  <a:solidFill>
                    <a:srgbClr val="006577"/>
                  </a:solidFill>
                  <a:latin typeface="Montserrat"/>
                  <a:ea typeface="Montserrat"/>
                  <a:cs typeface="Montserrat"/>
                  <a:sym typeface="Montserrat"/>
                </a:rPr>
                <a:t>es a la </a:t>
              </a:r>
              <a:r>
                <a:rPr lang="en-US" sz="2199" strike="noStrike" u="none">
                  <a:solidFill>
                    <a:srgbClr val="006577"/>
                  </a:solidFill>
                  <a:latin typeface="Montserrat"/>
                  <a:ea typeface="Montserrat"/>
                  <a:cs typeface="Montserrat"/>
                  <a:sym typeface="Montserrat"/>
                </a:rPr>
                <a:t>ca</a:t>
              </a:r>
              <a:r>
                <a:rPr lang="en-US" sz="2199" strike="noStrike" u="none">
                  <a:solidFill>
                    <a:srgbClr val="006577"/>
                  </a:solidFill>
                  <a:latin typeface="Montserrat"/>
                  <a:ea typeface="Montserrat"/>
                  <a:cs typeface="Montserrat"/>
                  <a:sym typeface="Montserrat"/>
                </a:rPr>
                <a:t>pacitación.</a:t>
              </a:r>
            </a:p>
          </p:txBody>
        </p:sp>
      </p:grpSp>
      <p:sp>
        <p:nvSpPr>
          <p:cNvPr name="Freeform 22" id="22"/>
          <p:cNvSpPr/>
          <p:nvPr/>
        </p:nvSpPr>
        <p:spPr>
          <a:xfrm flipH="false" flipV="false" rot="0">
            <a:off x="6584104" y="6098686"/>
            <a:ext cx="5119792" cy="3411062"/>
          </a:xfrm>
          <a:custGeom>
            <a:avLst/>
            <a:gdLst/>
            <a:ahLst/>
            <a:cxnLst/>
            <a:rect r="r" b="b" t="t" l="l"/>
            <a:pathLst>
              <a:path h="3411062" w="5119792">
                <a:moveTo>
                  <a:pt x="0" y="0"/>
                </a:moveTo>
                <a:lnTo>
                  <a:pt x="5119792" y="0"/>
                </a:lnTo>
                <a:lnTo>
                  <a:pt x="5119792" y="3411062"/>
                </a:lnTo>
                <a:lnTo>
                  <a:pt x="0" y="34110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3" id="23"/>
          <p:cNvSpPr txBox="true"/>
          <p:nvPr/>
        </p:nvSpPr>
        <p:spPr>
          <a:xfrm rot="0">
            <a:off x="14480843" y="3413548"/>
            <a:ext cx="310869" cy="342900"/>
          </a:xfrm>
          <a:prstGeom prst="rect">
            <a:avLst/>
          </a:prstGeom>
        </p:spPr>
        <p:txBody>
          <a:bodyPr anchor="t" rtlCol="false" tIns="0" lIns="0" bIns="0" rIns="0">
            <a:spAutoFit/>
          </a:bodyPr>
          <a:lstStyle/>
          <a:p>
            <a:pPr algn="l">
              <a:lnSpc>
                <a:spcPts val="2759"/>
              </a:lnSpc>
            </a:pPr>
            <a:r>
              <a:rPr lang="en-US" sz="2299" b="true">
                <a:solidFill>
                  <a:srgbClr val="006577"/>
                </a:solidFill>
                <a:latin typeface="Montserrat Bold"/>
                <a:ea typeface="Montserrat Bold"/>
                <a:cs typeface="Montserrat Bold"/>
                <a:sym typeface="Montserrat Bold"/>
              </a:rPr>
              <a:t>5</a:t>
            </a:r>
          </a:p>
        </p:txBody>
      </p:sp>
      <p:sp>
        <p:nvSpPr>
          <p:cNvPr name="TextBox 24" id="24"/>
          <p:cNvSpPr txBox="true"/>
          <p:nvPr/>
        </p:nvSpPr>
        <p:spPr>
          <a:xfrm rot="0">
            <a:off x="3621736" y="1310476"/>
            <a:ext cx="11044527" cy="1152461"/>
          </a:xfrm>
          <a:prstGeom prst="rect">
            <a:avLst/>
          </a:prstGeom>
        </p:spPr>
        <p:txBody>
          <a:bodyPr anchor="t" rtlCol="false" tIns="0" lIns="0" bIns="0" rIns="0">
            <a:spAutoFit/>
          </a:bodyPr>
          <a:lstStyle/>
          <a:p>
            <a:pPr algn="l" marL="0" indent="0" lvl="0">
              <a:lnSpc>
                <a:spcPts val="9135"/>
              </a:lnSpc>
              <a:spcBef>
                <a:spcPct val="0"/>
              </a:spcBef>
            </a:pPr>
            <a:r>
              <a:rPr lang="en-US" b="true" sz="7550">
                <a:solidFill>
                  <a:srgbClr val="006577"/>
                </a:solidFill>
                <a:latin typeface="Montserrat Ultra-Bold"/>
                <a:ea typeface="Montserrat Ultra-Bold"/>
                <a:cs typeface="Montserrat Ultra-Bold"/>
                <a:sym typeface="Montserrat Ultra-Bold"/>
              </a:rPr>
              <a:t>Objetivos Específicos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1F4F6"/>
        </a:solidFill>
      </p:bgPr>
    </p:bg>
    <p:spTree>
      <p:nvGrpSpPr>
        <p:cNvPr id="1" name=""/>
        <p:cNvGrpSpPr/>
        <p:nvPr/>
      </p:nvGrpSpPr>
      <p:grpSpPr>
        <a:xfrm>
          <a:off x="0" y="0"/>
          <a:ext cx="0" cy="0"/>
          <a:chOff x="0" y="0"/>
          <a:chExt cx="0" cy="0"/>
        </a:xfrm>
      </p:grpSpPr>
      <p:sp>
        <p:nvSpPr>
          <p:cNvPr name="Freeform 2" id="2"/>
          <p:cNvSpPr/>
          <p:nvPr/>
        </p:nvSpPr>
        <p:spPr>
          <a:xfrm flipH="false" flipV="false" rot="4684952">
            <a:off x="-6151545" y="5414158"/>
            <a:ext cx="13926000" cy="3877010"/>
          </a:xfrm>
          <a:custGeom>
            <a:avLst/>
            <a:gdLst/>
            <a:ahLst/>
            <a:cxnLst/>
            <a:rect r="r" b="b" t="t" l="l"/>
            <a:pathLst>
              <a:path h="3877010" w="13926000">
                <a:moveTo>
                  <a:pt x="0" y="0"/>
                </a:moveTo>
                <a:lnTo>
                  <a:pt x="13926000" y="0"/>
                </a:lnTo>
                <a:lnTo>
                  <a:pt x="13926000" y="3877009"/>
                </a:lnTo>
                <a:lnTo>
                  <a:pt x="0" y="3877009"/>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3" id="3"/>
          <p:cNvSpPr/>
          <p:nvPr/>
        </p:nvSpPr>
        <p:spPr>
          <a:xfrm flipH="false" flipV="true" rot="0">
            <a:off x="9259338" y="-1189736"/>
            <a:ext cx="13997034" cy="3896786"/>
          </a:xfrm>
          <a:custGeom>
            <a:avLst/>
            <a:gdLst/>
            <a:ahLst/>
            <a:cxnLst/>
            <a:rect r="r" b="b" t="t" l="l"/>
            <a:pathLst>
              <a:path h="3896786" w="13997034">
                <a:moveTo>
                  <a:pt x="0" y="3896785"/>
                </a:moveTo>
                <a:lnTo>
                  <a:pt x="13997033" y="3896785"/>
                </a:lnTo>
                <a:lnTo>
                  <a:pt x="13997033" y="0"/>
                </a:lnTo>
                <a:lnTo>
                  <a:pt x="0" y="0"/>
                </a:lnTo>
                <a:lnTo>
                  <a:pt x="0" y="3896785"/>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grpSp>
        <p:nvGrpSpPr>
          <p:cNvPr name="Group 4" id="4"/>
          <p:cNvGrpSpPr/>
          <p:nvPr/>
        </p:nvGrpSpPr>
        <p:grpSpPr>
          <a:xfrm rot="0">
            <a:off x="995225" y="1390767"/>
            <a:ext cx="8011511" cy="4361311"/>
            <a:chOff x="0" y="0"/>
            <a:chExt cx="10682014" cy="5815082"/>
          </a:xfrm>
        </p:grpSpPr>
        <p:grpSp>
          <p:nvGrpSpPr>
            <p:cNvPr name="Group 5" id="5"/>
            <p:cNvGrpSpPr/>
            <p:nvPr/>
          </p:nvGrpSpPr>
          <p:grpSpPr>
            <a:xfrm rot="0">
              <a:off x="0" y="0"/>
              <a:ext cx="10682014" cy="5541318"/>
              <a:chOff x="0" y="0"/>
              <a:chExt cx="1186208" cy="615348"/>
            </a:xfrm>
          </p:grpSpPr>
          <p:sp>
            <p:nvSpPr>
              <p:cNvPr name="Freeform 6" id="6"/>
              <p:cNvSpPr/>
              <p:nvPr/>
            </p:nvSpPr>
            <p:spPr>
              <a:xfrm flipH="false" flipV="false" rot="0">
                <a:off x="0" y="0"/>
                <a:ext cx="1186208" cy="615348"/>
              </a:xfrm>
              <a:custGeom>
                <a:avLst/>
                <a:gdLst/>
                <a:ahLst/>
                <a:cxnLst/>
                <a:rect r="r" b="b" t="t" l="l"/>
                <a:pathLst>
                  <a:path h="615348" w="1186208">
                    <a:moveTo>
                      <a:pt x="27058" y="0"/>
                    </a:moveTo>
                    <a:lnTo>
                      <a:pt x="1159150" y="0"/>
                    </a:lnTo>
                    <a:cubicBezTo>
                      <a:pt x="1174094" y="0"/>
                      <a:pt x="1186208" y="12114"/>
                      <a:pt x="1186208" y="27058"/>
                    </a:cubicBezTo>
                    <a:lnTo>
                      <a:pt x="1186208" y="588290"/>
                    </a:lnTo>
                    <a:cubicBezTo>
                      <a:pt x="1186208" y="603234"/>
                      <a:pt x="1174094" y="615348"/>
                      <a:pt x="1159150" y="615348"/>
                    </a:cubicBezTo>
                    <a:lnTo>
                      <a:pt x="27058" y="615348"/>
                    </a:lnTo>
                    <a:cubicBezTo>
                      <a:pt x="12114" y="615348"/>
                      <a:pt x="0" y="603234"/>
                      <a:pt x="0" y="588290"/>
                    </a:cubicBezTo>
                    <a:lnTo>
                      <a:pt x="0" y="27058"/>
                    </a:lnTo>
                    <a:cubicBezTo>
                      <a:pt x="0" y="12114"/>
                      <a:pt x="12114" y="0"/>
                      <a:pt x="27058" y="0"/>
                    </a:cubicBezTo>
                    <a:close/>
                  </a:path>
                </a:pathLst>
              </a:custGeom>
              <a:solidFill>
                <a:srgbClr val="B1F4F6"/>
              </a:solidFill>
              <a:ln w="57150" cap="rnd">
                <a:solidFill>
                  <a:srgbClr val="06AFBE"/>
                </a:solidFill>
                <a:prstDash val="solid"/>
                <a:round/>
              </a:ln>
            </p:spPr>
          </p:sp>
          <p:sp>
            <p:nvSpPr>
              <p:cNvPr name="TextBox 7" id="7"/>
              <p:cNvSpPr txBox="true"/>
              <p:nvPr/>
            </p:nvSpPr>
            <p:spPr>
              <a:xfrm>
                <a:off x="0" y="-104775"/>
                <a:ext cx="1186208" cy="720123"/>
              </a:xfrm>
              <a:prstGeom prst="rect">
                <a:avLst/>
              </a:prstGeom>
            </p:spPr>
            <p:txBody>
              <a:bodyPr anchor="ctr" rtlCol="false" tIns="50800" lIns="50800" bIns="50800" rIns="50800"/>
              <a:lstStyle/>
              <a:p>
                <a:pPr algn="ctr" marL="0" indent="0" lvl="0">
                  <a:lnSpc>
                    <a:spcPts val="4079"/>
                  </a:lnSpc>
                  <a:spcBef>
                    <a:spcPct val="0"/>
                  </a:spcBef>
                </a:pPr>
              </a:p>
            </p:txBody>
          </p:sp>
        </p:grpSp>
        <p:sp>
          <p:nvSpPr>
            <p:cNvPr name="TextBox 8" id="8"/>
            <p:cNvSpPr txBox="true"/>
            <p:nvPr/>
          </p:nvSpPr>
          <p:spPr>
            <a:xfrm rot="0">
              <a:off x="897463" y="369110"/>
              <a:ext cx="8887089" cy="5445972"/>
            </a:xfrm>
            <a:prstGeom prst="rect">
              <a:avLst/>
            </a:prstGeom>
          </p:spPr>
          <p:txBody>
            <a:bodyPr anchor="t" rtlCol="false" tIns="0" lIns="0" bIns="0" rIns="0">
              <a:spAutoFit/>
            </a:bodyPr>
            <a:lstStyle/>
            <a:p>
              <a:pPr algn="l" marL="561341" indent="-280670" lvl="1">
                <a:lnSpc>
                  <a:spcPts val="3640"/>
                </a:lnSpc>
                <a:spcBef>
                  <a:spcPct val="0"/>
                </a:spcBef>
                <a:buFont typeface="Arial"/>
                <a:buChar char="•"/>
              </a:pPr>
              <a:r>
                <a:rPr lang="en-US" sz="2600" spc="106">
                  <a:solidFill>
                    <a:srgbClr val="006577"/>
                  </a:solidFill>
                  <a:latin typeface="Montserrat"/>
                  <a:ea typeface="Montserrat"/>
                  <a:cs typeface="Montserrat"/>
                  <a:sym typeface="Montserrat"/>
                </a:rPr>
                <a:t>Desarroll</a:t>
              </a:r>
              <a:r>
                <a:rPr lang="en-US" sz="2600" spc="106" strike="noStrike" u="none">
                  <a:solidFill>
                    <a:srgbClr val="006577"/>
                  </a:solidFill>
                  <a:latin typeface="Montserrat"/>
                  <a:ea typeface="Montserrat"/>
                  <a:cs typeface="Montserrat"/>
                  <a:sym typeface="Montserrat"/>
                </a:rPr>
                <a:t>o de una plataforma web modular.</a:t>
              </a:r>
            </a:p>
            <a:p>
              <a:pPr algn="l" marL="561341" indent="-280670" lvl="1">
                <a:lnSpc>
                  <a:spcPts val="3640"/>
                </a:lnSpc>
                <a:spcBef>
                  <a:spcPct val="0"/>
                </a:spcBef>
                <a:buFont typeface="Arial"/>
                <a:buChar char="•"/>
              </a:pPr>
              <a:r>
                <a:rPr lang="en-US" sz="2600" spc="106" strike="noStrike" u="none">
                  <a:solidFill>
                    <a:srgbClr val="006577"/>
                  </a:solidFill>
                  <a:latin typeface="Montserrat"/>
                  <a:ea typeface="Montserrat"/>
                  <a:cs typeface="Montserrat"/>
                  <a:sym typeface="Montserrat"/>
                </a:rPr>
                <a:t>Gestión integral de los procesos de la empresa.</a:t>
              </a:r>
            </a:p>
            <a:p>
              <a:pPr algn="l" marL="561341" indent="-280670" lvl="1">
                <a:lnSpc>
                  <a:spcPts val="3640"/>
                </a:lnSpc>
                <a:spcBef>
                  <a:spcPct val="0"/>
                </a:spcBef>
                <a:buFont typeface="Arial"/>
                <a:buChar char="•"/>
              </a:pPr>
              <a:r>
                <a:rPr lang="en-US" sz="2600" spc="106" strike="noStrike" u="none">
                  <a:solidFill>
                    <a:srgbClr val="006577"/>
                  </a:solidFill>
                  <a:latin typeface="Montserrat"/>
                  <a:ea typeface="Montserrat"/>
                  <a:cs typeface="Montserrat"/>
                  <a:sym typeface="Montserrat"/>
                </a:rPr>
                <a:t>Generación de reportes estratégicos.</a:t>
              </a:r>
            </a:p>
            <a:p>
              <a:pPr algn="l" marL="561341" indent="-280670" lvl="1">
                <a:lnSpc>
                  <a:spcPts val="3640"/>
                </a:lnSpc>
                <a:spcBef>
                  <a:spcPct val="0"/>
                </a:spcBef>
                <a:buFont typeface="Arial"/>
                <a:buChar char="•"/>
              </a:pPr>
              <a:r>
                <a:rPr lang="en-US" sz="2600" spc="106" strike="noStrike" u="none">
                  <a:solidFill>
                    <a:srgbClr val="006577"/>
                  </a:solidFill>
                  <a:latin typeface="Montserrat"/>
                  <a:ea typeface="Montserrat"/>
                  <a:cs typeface="Montserrat"/>
                  <a:sym typeface="Montserrat"/>
                </a:rPr>
                <a:t>Subsistema de notificaciones para consultores y clientes.</a:t>
              </a:r>
            </a:p>
            <a:p>
              <a:pPr algn="l" marL="0" indent="0" lvl="0">
                <a:lnSpc>
                  <a:spcPts val="3640"/>
                </a:lnSpc>
                <a:spcBef>
                  <a:spcPct val="0"/>
                </a:spcBef>
              </a:pPr>
            </a:p>
          </p:txBody>
        </p:sp>
      </p:grpSp>
      <p:sp>
        <p:nvSpPr>
          <p:cNvPr name="Freeform 9" id="9"/>
          <p:cNvSpPr/>
          <p:nvPr/>
        </p:nvSpPr>
        <p:spPr>
          <a:xfrm flipH="false" flipV="false" rot="0">
            <a:off x="10849963" y="7912202"/>
            <a:ext cx="10815783" cy="3011123"/>
          </a:xfrm>
          <a:custGeom>
            <a:avLst/>
            <a:gdLst/>
            <a:ahLst/>
            <a:cxnLst/>
            <a:rect r="r" b="b" t="t" l="l"/>
            <a:pathLst>
              <a:path h="3011123" w="10815783">
                <a:moveTo>
                  <a:pt x="0" y="0"/>
                </a:moveTo>
                <a:lnTo>
                  <a:pt x="10815783" y="0"/>
                </a:lnTo>
                <a:lnTo>
                  <a:pt x="10815783" y="3011122"/>
                </a:lnTo>
                <a:lnTo>
                  <a:pt x="0" y="3011122"/>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TextBox 10" id="10"/>
          <p:cNvSpPr txBox="true"/>
          <p:nvPr/>
        </p:nvSpPr>
        <p:spPr>
          <a:xfrm rot="0">
            <a:off x="1162436" y="483987"/>
            <a:ext cx="3735133" cy="906780"/>
          </a:xfrm>
          <a:prstGeom prst="rect">
            <a:avLst/>
          </a:prstGeom>
        </p:spPr>
        <p:txBody>
          <a:bodyPr anchor="t" rtlCol="false" tIns="0" lIns="0" bIns="0" rIns="0">
            <a:spAutoFit/>
          </a:bodyPr>
          <a:lstStyle/>
          <a:p>
            <a:pPr algn="l" marL="0" indent="0" lvl="0">
              <a:lnSpc>
                <a:spcPts val="7259"/>
              </a:lnSpc>
              <a:spcBef>
                <a:spcPct val="0"/>
              </a:spcBef>
            </a:pPr>
            <a:r>
              <a:rPr lang="en-US" b="true" sz="6000">
                <a:solidFill>
                  <a:srgbClr val="006577"/>
                </a:solidFill>
                <a:latin typeface="Montserrat Ultra-Bold"/>
                <a:ea typeface="Montserrat Ultra-Bold"/>
                <a:cs typeface="Montserrat Ultra-Bold"/>
                <a:sym typeface="Montserrat Ultra-Bold"/>
              </a:rPr>
              <a:t>Alcance </a:t>
            </a:r>
          </a:p>
        </p:txBody>
      </p:sp>
      <p:grpSp>
        <p:nvGrpSpPr>
          <p:cNvPr name="Group 11" id="11"/>
          <p:cNvGrpSpPr/>
          <p:nvPr/>
        </p:nvGrpSpPr>
        <p:grpSpPr>
          <a:xfrm rot="0">
            <a:off x="9938751" y="5340452"/>
            <a:ext cx="8011511" cy="3797864"/>
            <a:chOff x="0" y="0"/>
            <a:chExt cx="10682014" cy="5063818"/>
          </a:xfrm>
        </p:grpSpPr>
        <p:grpSp>
          <p:nvGrpSpPr>
            <p:cNvPr name="Group 12" id="12"/>
            <p:cNvGrpSpPr/>
            <p:nvPr/>
          </p:nvGrpSpPr>
          <p:grpSpPr>
            <a:xfrm rot="0">
              <a:off x="0" y="0"/>
              <a:ext cx="10682014" cy="5063818"/>
              <a:chOff x="0" y="0"/>
              <a:chExt cx="1186208" cy="562323"/>
            </a:xfrm>
          </p:grpSpPr>
          <p:sp>
            <p:nvSpPr>
              <p:cNvPr name="Freeform 13" id="13"/>
              <p:cNvSpPr/>
              <p:nvPr/>
            </p:nvSpPr>
            <p:spPr>
              <a:xfrm flipH="false" flipV="false" rot="0">
                <a:off x="0" y="0"/>
                <a:ext cx="1186208" cy="562323"/>
              </a:xfrm>
              <a:custGeom>
                <a:avLst/>
                <a:gdLst/>
                <a:ahLst/>
                <a:cxnLst/>
                <a:rect r="r" b="b" t="t" l="l"/>
                <a:pathLst>
                  <a:path h="562323" w="1186208">
                    <a:moveTo>
                      <a:pt x="27058" y="0"/>
                    </a:moveTo>
                    <a:lnTo>
                      <a:pt x="1159150" y="0"/>
                    </a:lnTo>
                    <a:cubicBezTo>
                      <a:pt x="1174094" y="0"/>
                      <a:pt x="1186208" y="12114"/>
                      <a:pt x="1186208" y="27058"/>
                    </a:cubicBezTo>
                    <a:lnTo>
                      <a:pt x="1186208" y="535265"/>
                    </a:lnTo>
                    <a:cubicBezTo>
                      <a:pt x="1186208" y="550209"/>
                      <a:pt x="1174094" y="562323"/>
                      <a:pt x="1159150" y="562323"/>
                    </a:cubicBezTo>
                    <a:lnTo>
                      <a:pt x="27058" y="562323"/>
                    </a:lnTo>
                    <a:cubicBezTo>
                      <a:pt x="12114" y="562323"/>
                      <a:pt x="0" y="550209"/>
                      <a:pt x="0" y="535265"/>
                    </a:cubicBezTo>
                    <a:lnTo>
                      <a:pt x="0" y="27058"/>
                    </a:lnTo>
                    <a:cubicBezTo>
                      <a:pt x="0" y="12114"/>
                      <a:pt x="12114" y="0"/>
                      <a:pt x="27058" y="0"/>
                    </a:cubicBezTo>
                    <a:close/>
                  </a:path>
                </a:pathLst>
              </a:custGeom>
              <a:solidFill>
                <a:srgbClr val="000000">
                  <a:alpha val="0"/>
                </a:srgbClr>
              </a:solidFill>
              <a:ln w="57150" cap="rnd">
                <a:solidFill>
                  <a:srgbClr val="06AFBE"/>
                </a:solidFill>
                <a:prstDash val="solid"/>
                <a:round/>
              </a:ln>
            </p:spPr>
          </p:sp>
          <p:sp>
            <p:nvSpPr>
              <p:cNvPr name="TextBox 14" id="14"/>
              <p:cNvSpPr txBox="true"/>
              <p:nvPr/>
            </p:nvSpPr>
            <p:spPr>
              <a:xfrm>
                <a:off x="0" y="-104775"/>
                <a:ext cx="1186208" cy="667098"/>
              </a:xfrm>
              <a:prstGeom prst="rect">
                <a:avLst/>
              </a:prstGeom>
            </p:spPr>
            <p:txBody>
              <a:bodyPr anchor="ctr" rtlCol="false" tIns="50800" lIns="50800" bIns="50800" rIns="50800"/>
              <a:lstStyle/>
              <a:p>
                <a:pPr algn="ctr" marL="0" indent="0" lvl="0">
                  <a:lnSpc>
                    <a:spcPts val="4079"/>
                  </a:lnSpc>
                  <a:spcBef>
                    <a:spcPct val="0"/>
                  </a:spcBef>
                </a:pPr>
              </a:p>
            </p:txBody>
          </p:sp>
        </p:grpSp>
        <p:sp>
          <p:nvSpPr>
            <p:cNvPr name="TextBox 15" id="15"/>
            <p:cNvSpPr txBox="true"/>
            <p:nvPr/>
          </p:nvSpPr>
          <p:spPr>
            <a:xfrm rot="0">
              <a:off x="873643" y="89911"/>
              <a:ext cx="8887089" cy="4836372"/>
            </a:xfrm>
            <a:prstGeom prst="rect">
              <a:avLst/>
            </a:prstGeom>
          </p:spPr>
          <p:txBody>
            <a:bodyPr anchor="t" rtlCol="false" tIns="0" lIns="0" bIns="0" rIns="0">
              <a:spAutoFit/>
            </a:bodyPr>
            <a:lstStyle/>
            <a:p>
              <a:pPr algn="l" marL="561341" indent="-280670" lvl="1">
                <a:lnSpc>
                  <a:spcPts val="3640"/>
                </a:lnSpc>
                <a:spcBef>
                  <a:spcPct val="0"/>
                </a:spcBef>
                <a:buFont typeface="Arial"/>
                <a:buChar char="•"/>
              </a:pPr>
              <a:r>
                <a:rPr lang="en-US" sz="2600" spc="106">
                  <a:solidFill>
                    <a:srgbClr val="006577"/>
                  </a:solidFill>
                  <a:latin typeface="Montserrat"/>
                  <a:ea typeface="Montserrat"/>
                  <a:cs typeface="Montserrat"/>
                  <a:sym typeface="Montserrat"/>
                </a:rPr>
                <a:t>Tiempo restringido al</a:t>
              </a:r>
              <a:r>
                <a:rPr lang="en-US" sz="2600" spc="106" strike="noStrike" u="none">
                  <a:solidFill>
                    <a:srgbClr val="006577"/>
                  </a:solidFill>
                  <a:latin typeface="Montserrat"/>
                  <a:ea typeface="Montserrat"/>
                  <a:cs typeface="Montserrat"/>
                  <a:sym typeface="Montserrat"/>
                </a:rPr>
                <a:t> semestre académico.</a:t>
              </a:r>
            </a:p>
            <a:p>
              <a:pPr algn="l" marL="561341" indent="-280670" lvl="1">
                <a:lnSpc>
                  <a:spcPts val="3640"/>
                </a:lnSpc>
                <a:spcBef>
                  <a:spcPct val="0"/>
                </a:spcBef>
                <a:buFont typeface="Arial"/>
                <a:buChar char="•"/>
              </a:pPr>
              <a:r>
                <a:rPr lang="en-US" sz="2600" spc="106" strike="noStrike" u="none">
                  <a:solidFill>
                    <a:srgbClr val="006577"/>
                  </a:solidFill>
                  <a:latin typeface="Montserrat"/>
                  <a:ea typeface="Montserrat"/>
                  <a:cs typeface="Montserrat"/>
                  <a:sym typeface="Montserrat"/>
                </a:rPr>
                <a:t>R</a:t>
              </a:r>
              <a:r>
                <a:rPr lang="en-US" sz="2600" spc="106" strike="noStrike" u="none">
                  <a:solidFill>
                    <a:srgbClr val="006577"/>
                  </a:solidFill>
                  <a:latin typeface="Montserrat"/>
                  <a:ea typeface="Montserrat"/>
                  <a:cs typeface="Montserrat"/>
                  <a:sym typeface="Montserrat"/>
                </a:rPr>
                <a:t>ecursos limitados a tecnologías disponibles por el equipo.</a:t>
              </a:r>
            </a:p>
            <a:p>
              <a:pPr algn="l" marL="561341" indent="-280670" lvl="1">
                <a:lnSpc>
                  <a:spcPts val="3640"/>
                </a:lnSpc>
                <a:spcBef>
                  <a:spcPct val="0"/>
                </a:spcBef>
                <a:buFont typeface="Arial"/>
                <a:buChar char="•"/>
              </a:pPr>
              <a:r>
                <a:rPr lang="en-US" sz="2600" spc="106" strike="noStrike" u="none">
                  <a:solidFill>
                    <a:srgbClr val="006577"/>
                  </a:solidFill>
                  <a:latin typeface="Montserrat"/>
                  <a:ea typeface="Montserrat"/>
                  <a:cs typeface="Montserrat"/>
                  <a:sym typeface="Montserrat"/>
                </a:rPr>
                <a:t>No se contempla integración con plataformas externas en esta primera versión.</a:t>
              </a:r>
            </a:p>
            <a:p>
              <a:pPr algn="l" marL="0" indent="0" lvl="0">
                <a:lnSpc>
                  <a:spcPts val="3640"/>
                </a:lnSpc>
                <a:spcBef>
                  <a:spcPct val="0"/>
                </a:spcBef>
              </a:pPr>
            </a:p>
          </p:txBody>
        </p:sp>
      </p:grpSp>
      <p:sp>
        <p:nvSpPr>
          <p:cNvPr name="TextBox 16" id="16"/>
          <p:cNvSpPr txBox="true"/>
          <p:nvPr/>
        </p:nvSpPr>
        <p:spPr>
          <a:xfrm rot="0">
            <a:off x="10114671" y="4094878"/>
            <a:ext cx="5446862" cy="906780"/>
          </a:xfrm>
          <a:prstGeom prst="rect">
            <a:avLst/>
          </a:prstGeom>
        </p:spPr>
        <p:txBody>
          <a:bodyPr anchor="t" rtlCol="false" tIns="0" lIns="0" bIns="0" rIns="0">
            <a:spAutoFit/>
          </a:bodyPr>
          <a:lstStyle/>
          <a:p>
            <a:pPr algn="l" marL="0" indent="0" lvl="0">
              <a:lnSpc>
                <a:spcPts val="7259"/>
              </a:lnSpc>
              <a:spcBef>
                <a:spcPct val="0"/>
              </a:spcBef>
            </a:pPr>
            <a:r>
              <a:rPr lang="en-US" b="true" sz="5999">
                <a:solidFill>
                  <a:srgbClr val="006577"/>
                </a:solidFill>
                <a:latin typeface="Montserrat Ultra-Bold"/>
                <a:ea typeface="Montserrat Ultra-Bold"/>
                <a:cs typeface="Montserrat Ultra-Bold"/>
                <a:sym typeface="Montserrat Ultra-Bold"/>
              </a:rPr>
              <a:t>Limitaciones</a:t>
            </a:r>
          </a:p>
        </p:txBody>
      </p:sp>
      <p:sp>
        <p:nvSpPr>
          <p:cNvPr name="Freeform 17" id="17"/>
          <p:cNvSpPr/>
          <p:nvPr/>
        </p:nvSpPr>
        <p:spPr>
          <a:xfrm flipH="false" flipV="false" rot="0">
            <a:off x="3030003" y="6254278"/>
            <a:ext cx="5532707" cy="3686166"/>
          </a:xfrm>
          <a:custGeom>
            <a:avLst/>
            <a:gdLst/>
            <a:ahLst/>
            <a:cxnLst/>
            <a:rect r="r" b="b" t="t" l="l"/>
            <a:pathLst>
              <a:path h="3686166" w="5532707">
                <a:moveTo>
                  <a:pt x="0" y="0"/>
                </a:moveTo>
                <a:lnTo>
                  <a:pt x="5532707" y="0"/>
                </a:lnTo>
                <a:lnTo>
                  <a:pt x="5532707" y="3686166"/>
                </a:lnTo>
                <a:lnTo>
                  <a:pt x="0" y="36861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1F4F6"/>
        </a:solidFill>
      </p:bgPr>
    </p:bg>
    <p:spTree>
      <p:nvGrpSpPr>
        <p:cNvPr id="1" name=""/>
        <p:cNvGrpSpPr/>
        <p:nvPr/>
      </p:nvGrpSpPr>
      <p:grpSpPr>
        <a:xfrm>
          <a:off x="0" y="0"/>
          <a:ext cx="0" cy="0"/>
          <a:chOff x="0" y="0"/>
          <a:chExt cx="0" cy="0"/>
        </a:xfrm>
      </p:grpSpPr>
      <p:sp>
        <p:nvSpPr>
          <p:cNvPr name="Freeform 2" id="2"/>
          <p:cNvSpPr/>
          <p:nvPr/>
        </p:nvSpPr>
        <p:spPr>
          <a:xfrm flipH="false" flipV="false" rot="0">
            <a:off x="13371055" y="212412"/>
            <a:ext cx="7152606" cy="1991291"/>
          </a:xfrm>
          <a:custGeom>
            <a:avLst/>
            <a:gdLst/>
            <a:ahLst/>
            <a:cxnLst/>
            <a:rect r="r" b="b" t="t" l="l"/>
            <a:pathLst>
              <a:path h="1991291" w="7152606">
                <a:moveTo>
                  <a:pt x="0" y="0"/>
                </a:moveTo>
                <a:lnTo>
                  <a:pt x="7152606" y="0"/>
                </a:lnTo>
                <a:lnTo>
                  <a:pt x="7152606" y="1991292"/>
                </a:lnTo>
                <a:lnTo>
                  <a:pt x="0" y="1991292"/>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3" id="3"/>
          <p:cNvSpPr/>
          <p:nvPr/>
        </p:nvSpPr>
        <p:spPr>
          <a:xfrm flipH="false" flipV="false" rot="0">
            <a:off x="6826371" y="344432"/>
            <a:ext cx="3607744" cy="1004399"/>
          </a:xfrm>
          <a:custGeom>
            <a:avLst/>
            <a:gdLst/>
            <a:ahLst/>
            <a:cxnLst/>
            <a:rect r="r" b="b" t="t" l="l"/>
            <a:pathLst>
              <a:path h="1004399" w="3607744">
                <a:moveTo>
                  <a:pt x="0" y="0"/>
                </a:moveTo>
                <a:lnTo>
                  <a:pt x="3607744" y="0"/>
                </a:lnTo>
                <a:lnTo>
                  <a:pt x="3607744" y="1004399"/>
                </a:lnTo>
                <a:lnTo>
                  <a:pt x="0" y="1004399"/>
                </a:lnTo>
                <a:lnTo>
                  <a:pt x="0" y="0"/>
                </a:lnTo>
                <a:close/>
              </a:path>
            </a:pathLst>
          </a:custGeom>
          <a:blipFill>
            <a:blip r:embed="rId2">
              <a:extLst>
                <a:ext uri="{96DAC541-7B7A-43D3-8B79-37D633B846F1}">
                  <asvg:svgBlip xmlns:asvg="http://schemas.microsoft.com/office/drawing/2016/SVG/main" r:embed="rId3"/>
                </a:ext>
              </a:extLst>
            </a:blip>
            <a:stretch>
              <a:fillRect l="-108388" t="0" r="0" b="-715220"/>
            </a:stretch>
          </a:blipFill>
          <a:ln cap="sq">
            <a:noFill/>
            <a:prstDash val="solid"/>
            <a:miter/>
          </a:ln>
        </p:spPr>
      </p:sp>
      <p:sp>
        <p:nvSpPr>
          <p:cNvPr name="Freeform 4" id="4"/>
          <p:cNvSpPr/>
          <p:nvPr/>
        </p:nvSpPr>
        <p:spPr>
          <a:xfrm flipH="false" flipV="false" rot="0">
            <a:off x="9509539" y="3245955"/>
            <a:ext cx="8303881" cy="4266035"/>
          </a:xfrm>
          <a:custGeom>
            <a:avLst/>
            <a:gdLst/>
            <a:ahLst/>
            <a:cxnLst/>
            <a:rect r="r" b="b" t="t" l="l"/>
            <a:pathLst>
              <a:path h="4266035" w="8303881">
                <a:moveTo>
                  <a:pt x="0" y="0"/>
                </a:moveTo>
                <a:lnTo>
                  <a:pt x="8303881" y="0"/>
                </a:lnTo>
                <a:lnTo>
                  <a:pt x="8303881" y="4266034"/>
                </a:lnTo>
                <a:lnTo>
                  <a:pt x="0" y="4266034"/>
                </a:lnTo>
                <a:lnTo>
                  <a:pt x="0" y="0"/>
                </a:lnTo>
                <a:close/>
              </a:path>
            </a:pathLst>
          </a:custGeom>
          <a:blipFill>
            <a:blip r:embed="rId4"/>
            <a:stretch>
              <a:fillRect l="-7323" t="-39406" r="-2787" b="-3392"/>
            </a:stretch>
          </a:blipFill>
        </p:spPr>
      </p:sp>
      <p:sp>
        <p:nvSpPr>
          <p:cNvPr name="TextBox 5" id="5"/>
          <p:cNvSpPr txBox="true"/>
          <p:nvPr/>
        </p:nvSpPr>
        <p:spPr>
          <a:xfrm rot="0">
            <a:off x="777110" y="1750314"/>
            <a:ext cx="5269662" cy="906780"/>
          </a:xfrm>
          <a:prstGeom prst="rect">
            <a:avLst/>
          </a:prstGeom>
        </p:spPr>
        <p:txBody>
          <a:bodyPr anchor="t" rtlCol="false" tIns="0" lIns="0" bIns="0" rIns="0">
            <a:spAutoFit/>
          </a:bodyPr>
          <a:lstStyle/>
          <a:p>
            <a:pPr algn="l" marL="0" indent="0" lvl="0">
              <a:lnSpc>
                <a:spcPts val="7259"/>
              </a:lnSpc>
              <a:spcBef>
                <a:spcPct val="0"/>
              </a:spcBef>
            </a:pPr>
            <a:r>
              <a:rPr lang="en-US" b="true" sz="6000">
                <a:solidFill>
                  <a:srgbClr val="006577"/>
                </a:solidFill>
                <a:latin typeface="Montserrat Ultra-Bold"/>
                <a:ea typeface="Montserrat Ultra-Bold"/>
                <a:cs typeface="Montserrat Ultra-Bold"/>
                <a:sym typeface="Montserrat Ultra-Bold"/>
              </a:rPr>
              <a:t>Metodología</a:t>
            </a:r>
          </a:p>
        </p:txBody>
      </p:sp>
      <p:sp>
        <p:nvSpPr>
          <p:cNvPr name="TextBox 6" id="6"/>
          <p:cNvSpPr txBox="true"/>
          <p:nvPr/>
        </p:nvSpPr>
        <p:spPr>
          <a:xfrm rot="0">
            <a:off x="777110" y="3522147"/>
            <a:ext cx="7853133" cy="3185555"/>
          </a:xfrm>
          <a:prstGeom prst="rect">
            <a:avLst/>
          </a:prstGeom>
        </p:spPr>
        <p:txBody>
          <a:bodyPr anchor="t" rtlCol="false" tIns="0" lIns="0" bIns="0" rIns="0">
            <a:spAutoFit/>
          </a:bodyPr>
          <a:lstStyle/>
          <a:p>
            <a:pPr algn="just" marL="0" indent="0" lvl="1">
              <a:lnSpc>
                <a:spcPts val="3659"/>
              </a:lnSpc>
              <a:spcBef>
                <a:spcPct val="0"/>
              </a:spcBef>
            </a:pPr>
            <a:r>
              <a:rPr lang="en-US" sz="2576">
                <a:solidFill>
                  <a:srgbClr val="006577"/>
                </a:solidFill>
                <a:latin typeface="Montserrat"/>
                <a:ea typeface="Montserrat"/>
                <a:cs typeface="Montserrat"/>
                <a:sym typeface="Montserrat"/>
              </a:rPr>
              <a:t>Pa</a:t>
            </a:r>
            <a:r>
              <a:rPr lang="en-US" sz="2576" strike="noStrike" u="none">
                <a:solidFill>
                  <a:srgbClr val="006577"/>
                </a:solidFill>
                <a:latin typeface="Montserrat"/>
                <a:ea typeface="Montserrat"/>
                <a:cs typeface="Montserrat"/>
                <a:sym typeface="Montserrat"/>
              </a:rPr>
              <a:t>ra el desarrollo del Proyecto APT se adoptará una metodología mixta, que combina elementos de gestión tradicional con prácticas ágiles, lo que permite equilibrar la formalidad requerida por el ámbito académico con la flexibilidad necesaria en el desarrollo de software.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DAGxmdGE8kw</dc:identifier>
  <dcterms:modified xsi:type="dcterms:W3CDTF">2011-08-01T06:04:30Z</dcterms:modified>
  <cp:revision>1</cp:revision>
  <dc:title>Presentación Proyecto Startup Tecnológico Ilustrado Verde</dc:title>
</cp:coreProperties>
</file>