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2" r:id="rId10"/>
    <p:sldId id="263" r:id="rId11"/>
    <p:sldId id="264" r:id="rId12"/>
    <p:sldId id="270" r:id="rId13"/>
    <p:sldId id="271" r:id="rId14"/>
    <p:sldId id="265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" initials="L" lastIdx="1" clrIdx="0">
    <p:extLst>
      <p:ext uri="{19B8F6BF-5375-455C-9EA6-DF929625EA0E}">
        <p15:presenceInfo xmlns:p15="http://schemas.microsoft.com/office/powerpoint/2012/main" userId="La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B2B"/>
    <a:srgbClr val="0E1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A0450-4B14-49E4-847F-0DE752403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329BD-3E75-4CF3-A20D-E7F01E459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30AC47-81EA-47FD-A316-31A0B73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B7958E-3ECE-4B97-9581-AE3504C6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D7DC7-D10C-421D-9DBE-37317ECD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46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FD11-5069-46DE-8E45-D77945CC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7A6121-83FB-43FF-8E78-8DF623C2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EA02F-435B-4EE3-B32A-D94ECEC6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4D47E6-C487-437D-AC4A-1FA2CFB9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D096D-B06B-46B2-80A3-44709A35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08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A538C5-FF99-451C-832F-E96800E14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597055-BEE4-4DD6-AF9B-1B3C28E09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6DE6D-F336-4810-9C00-353B603B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17B56-FE34-4FCF-A401-5DB7F8E8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57D983-5098-4A26-8406-3E78A65F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62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D12FD-D876-497A-B3BA-C53C601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7D85A9-4612-48B9-9EC9-B1583EBB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AB88CC-D6CA-47D5-B566-437EFD8A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0A871A-8F0D-4BAF-A249-633BEF5A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4036E-A3CD-4E77-B424-B9AA9CB8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EC9B-A8C7-48D1-874C-9913F7EE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329512-8F14-4AC6-AE24-0D4BE01E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5E9C30-AC28-4A33-8615-5F3AA5F0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BFC62-1D61-4ED0-ACED-FC51E000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C4B737-5068-4DED-AD6E-64F8F5F5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62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0B268-07E6-4D58-BBCE-D8BFDAB9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F22195-41DC-4423-B106-51C34F970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05B66-F6B6-449B-97A6-3EC2AF95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AF51E-C6F9-4612-8CB6-0FE31332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218028-4980-45F8-9FBD-D2A40C60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51469D-555A-43FC-B5C0-6A2980A9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04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E0DA4-2CB5-4428-A09B-82AECD09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FD463-AE8B-42C2-91DF-41903768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51C5B-7A37-45E3-82AD-3B7C81D8F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594DE8-D479-4BD3-9F07-53E36D9D5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351924-219B-4347-ACCE-26F5D5AD1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35FDC63-0F22-468C-9852-617E523B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733FB4-D38B-469A-A801-10BB30B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A7FDA8-499B-456B-8649-2EABEEF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49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F8C31-8856-47FC-830D-E522953D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F04FA6-337B-40E1-B389-218F40C6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0CD1AF-B414-4BBB-89EC-A0C2AC6E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B57512-CF2C-4D58-816C-7695093B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98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70960D-143F-4792-BFF0-C851DE20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16ADB8-0A96-440C-98B9-2E5208F1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83CF75-7918-49FB-8DAC-EFE8CB01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0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13427-768E-4B31-9E25-E62B331D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3D78D-FFB1-49D7-B82E-AA91DD474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2AB49D-790C-4FDA-8933-66D6FC06E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10D8E8-9D6A-4474-B763-EDC6002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EAB717-3D63-41CD-B74E-5D3E243A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2EE77A-5AA3-47F7-87DA-F6DBCDC2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43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90C12-1A5A-4F0E-B4F3-423CBA87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9C5CEF-0472-4D85-A78D-0B3E34441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4B77E0-9717-419E-9C9D-CE65DB7AB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7C538E-9A19-4412-B8DA-A36EB519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BD3A8B-09AB-496D-B06B-E93150C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F524AA-9341-424F-974E-7B7B92DF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27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BD1AD4-D330-4E94-A242-7730DC73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0EF874-7E98-47AA-BF0C-EC07186B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6FE0B3-595C-492B-8FAC-79A9CCFAC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932B9-8C66-4D06-9493-E0559AD16F46}" type="datetimeFigureOut">
              <a:rPr lang="pt-BR" smtClean="0"/>
              <a:t>30/10/2024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391941-7E01-40E2-8163-CC9FDA128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3B6A93-11CD-4A12-87EE-EF6D8E12F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E86A9-A388-43C1-A15C-75A6BF1D6A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01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27428D-0234-4928-A7AE-ED3063A0A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pt-BR" sz="11500"/>
              <a:t>Web Crawler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BCCEA-416E-4CBD-9367-40C916CEC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MVP – Produto mínimo viável</a:t>
            </a:r>
          </a:p>
        </p:txBody>
      </p:sp>
    </p:spTree>
    <p:extLst>
      <p:ext uri="{BB962C8B-B14F-4D97-AF65-F5344CB8AC3E}">
        <p14:creationId xmlns:p14="http://schemas.microsoft.com/office/powerpoint/2010/main" val="3526202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30C1-0404-4E76-9CEE-0397385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202953"/>
            <a:ext cx="10575792" cy="750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Nível</a:t>
            </a:r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esforço</a:t>
            </a:r>
            <a:r>
              <a:rPr lang="en-US" sz="4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x Valor de </a:t>
            </a:r>
            <a:r>
              <a:rPr lang="en-US" sz="4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negócio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1C2819-E89C-444D-AB15-EF9C4054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71655"/>
              </p:ext>
            </p:extLst>
          </p:nvPr>
        </p:nvGraphicFramePr>
        <p:xfrm>
          <a:off x="840441" y="996182"/>
          <a:ext cx="10717200" cy="5064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200">
                  <a:extLst>
                    <a:ext uri="{9D8B030D-6E8A-4147-A177-3AD203B41FA5}">
                      <a16:colId xmlns:a16="http://schemas.microsoft.com/office/drawing/2014/main" val="8207412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5341815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58465077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72214718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$$$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1944"/>
                  </a:ext>
                </a:extLst>
              </a:tr>
              <a:tr h="1380947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EEE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Estrutura gráfica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Estrutura de dados HTML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Programação em </a:t>
                      </a:r>
                      <a:r>
                        <a:rPr lang="pt-BR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python</a:t>
                      </a:r>
                      <a:br>
                        <a:rPr lang="pt-BR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</a:br>
                      <a:endParaRPr lang="pt-B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Web-</a:t>
                      </a:r>
                      <a:r>
                        <a:rPr lang="pt-BR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crawler</a:t>
                      </a:r>
                      <a:endParaRPr lang="pt-BR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728432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b="1" dirty="0">
                        <a:solidFill>
                          <a:srgbClr val="F92B2B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Procura de produtos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Alocação de dados em planilha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82537"/>
                  </a:ext>
                </a:extLst>
              </a:tr>
              <a:tr h="1272036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Criação de arquivo .</a:t>
                      </a:r>
                      <a:r>
                        <a:rPr lang="pt-BR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exe</a:t>
                      </a:r>
                      <a:endParaRPr lang="pt-BR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t-BR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86193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D303A5-EFDE-4F1A-AF8D-A83BB90921F9}"/>
              </a:ext>
            </a:extLst>
          </p:cNvPr>
          <p:cNvCxnSpPr>
            <a:cxnSpLocks/>
          </p:cNvCxnSpPr>
          <p:nvPr/>
        </p:nvCxnSpPr>
        <p:spPr>
          <a:xfrm flipH="1" flipV="1">
            <a:off x="988064" y="995765"/>
            <a:ext cx="1906138" cy="964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EE3098-4822-4150-861F-CB28AA1CE385}"/>
              </a:ext>
            </a:extLst>
          </p:cNvPr>
          <p:cNvSpPr txBox="1"/>
          <p:nvPr/>
        </p:nvSpPr>
        <p:spPr>
          <a:xfrm>
            <a:off x="1307749" y="1629896"/>
            <a:ext cx="10555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Esforço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53C67D-A2DC-4207-A1EA-6134394A7659}"/>
              </a:ext>
            </a:extLst>
          </p:cNvPr>
          <p:cNvSpPr txBox="1"/>
          <p:nvPr/>
        </p:nvSpPr>
        <p:spPr>
          <a:xfrm>
            <a:off x="1835537" y="849914"/>
            <a:ext cx="118641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Valor de negócio</a:t>
            </a:r>
          </a:p>
        </p:txBody>
      </p:sp>
    </p:spTree>
    <p:extLst>
      <p:ext uri="{BB962C8B-B14F-4D97-AF65-F5344CB8AC3E}">
        <p14:creationId xmlns:p14="http://schemas.microsoft.com/office/powerpoint/2010/main" val="75077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2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/>
              <a:t>Representante</a:t>
            </a:r>
            <a:r>
              <a:rPr lang="en-US" sz="2000" dirty="0"/>
              <a:t> da </a:t>
            </a:r>
            <a:r>
              <a:rPr lang="en-US" sz="2000" dirty="0" err="1"/>
              <a:t>TekGiant</a:t>
            </a:r>
            <a:r>
              <a:rPr lang="en-US" sz="2000" dirty="0"/>
              <a:t> Corp. Nome: Ricardo, </a:t>
            </a:r>
            <a:r>
              <a:rPr lang="en-US" sz="2000" dirty="0" err="1"/>
              <a:t>Analista</a:t>
            </a:r>
            <a:r>
              <a:rPr lang="en-US" sz="2000" dirty="0"/>
              <a:t> de </a:t>
            </a:r>
            <a:r>
              <a:rPr lang="en-US" sz="2000" dirty="0" err="1"/>
              <a:t>Compras</a:t>
            </a:r>
            <a:endParaRPr lang="en-US" sz="2000" b="1" dirty="0"/>
          </a:p>
          <a:p>
            <a:endParaRPr lang="en-US" sz="2000" b="1" dirty="0"/>
          </a:p>
          <a:p>
            <a:pPr marL="0"/>
            <a:endParaRPr lang="en-US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5645020" y="365125"/>
            <a:ext cx="5708779" cy="5763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6:00 - Ricardo </a:t>
            </a:r>
            <a:r>
              <a:rPr lang="en-US" sz="1400" dirty="0" err="1"/>
              <a:t>acorda</a:t>
            </a:r>
            <a:r>
              <a:rPr lang="en-US" sz="1400" dirty="0"/>
              <a:t> e </a:t>
            </a:r>
            <a:r>
              <a:rPr lang="en-US" sz="1400" dirty="0" err="1"/>
              <a:t>toma</a:t>
            </a:r>
            <a:r>
              <a:rPr lang="en-US" sz="1400" dirty="0"/>
              <a:t> café da </a:t>
            </a:r>
            <a:r>
              <a:rPr lang="en-US" sz="1400" dirty="0" err="1"/>
              <a:t>manhã</a:t>
            </a:r>
            <a:r>
              <a:rPr lang="en-US" sz="1400" dirty="0"/>
              <a:t> </a:t>
            </a:r>
            <a:r>
              <a:rPr lang="en-US" sz="1400" dirty="0" err="1"/>
              <a:t>enquanto</a:t>
            </a:r>
            <a:r>
              <a:rPr lang="en-US" sz="1400" dirty="0"/>
              <a:t> </a:t>
            </a:r>
            <a:r>
              <a:rPr lang="en-US" sz="1400" dirty="0" err="1"/>
              <a:t>revisa</a:t>
            </a:r>
            <a:r>
              <a:rPr lang="en-US" sz="1400" dirty="0"/>
              <a:t> as </a:t>
            </a:r>
            <a:r>
              <a:rPr lang="en-US" sz="1400" dirty="0" err="1"/>
              <a:t>notícias</a:t>
            </a:r>
            <a:r>
              <a:rPr lang="en-US" sz="1400" dirty="0"/>
              <a:t> do </a:t>
            </a:r>
            <a:r>
              <a:rPr lang="en-US" sz="1400" dirty="0" err="1"/>
              <a:t>setor</a:t>
            </a:r>
            <a:r>
              <a:rPr lang="en-US" sz="1400" dirty="0"/>
              <a:t> no </a:t>
            </a:r>
            <a:r>
              <a:rPr lang="en-US" sz="1400" dirty="0" err="1"/>
              <a:t>seu</a:t>
            </a:r>
            <a:r>
              <a:rPr lang="en-US" sz="1400" dirty="0"/>
              <a:t> tablet.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6:30 -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faz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breve </a:t>
            </a:r>
            <a:r>
              <a:rPr lang="en-US" sz="1400" dirty="0" err="1"/>
              <a:t>análise</a:t>
            </a:r>
            <a:r>
              <a:rPr lang="en-US" sz="1400" dirty="0"/>
              <a:t> dos </a:t>
            </a:r>
            <a:r>
              <a:rPr lang="en-US" sz="1400" dirty="0" err="1"/>
              <a:t>relatórios</a:t>
            </a:r>
            <a:r>
              <a:rPr lang="en-US" sz="1400" dirty="0"/>
              <a:t> </a:t>
            </a:r>
            <a:r>
              <a:rPr lang="en-US" sz="1400" dirty="0" err="1"/>
              <a:t>financeiros</a:t>
            </a:r>
            <a:r>
              <a:rPr lang="en-US" sz="1400" dirty="0"/>
              <a:t> e </a:t>
            </a:r>
            <a:r>
              <a:rPr lang="en-US" sz="1400" dirty="0" err="1"/>
              <a:t>ajusta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planejamento</a:t>
            </a:r>
            <a:r>
              <a:rPr lang="en-US" sz="1400" dirty="0"/>
              <a:t> para o dia.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7:00 - Ricardo se </a:t>
            </a:r>
            <a:r>
              <a:rPr lang="en-US" sz="1400" dirty="0" err="1"/>
              <a:t>prepara</a:t>
            </a:r>
            <a:r>
              <a:rPr lang="en-US" sz="1400" dirty="0"/>
              <a:t> para o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sai</a:t>
            </a:r>
            <a:r>
              <a:rPr lang="en-US" sz="1400" dirty="0"/>
              <a:t> de casa.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8:00 - </a:t>
            </a:r>
            <a:r>
              <a:rPr lang="en-US" sz="1400" dirty="0" err="1"/>
              <a:t>Chega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escritório</a:t>
            </a:r>
            <a:r>
              <a:rPr lang="en-US" sz="1400" dirty="0"/>
              <a:t> e </a:t>
            </a:r>
            <a:r>
              <a:rPr lang="en-US" sz="1400" dirty="0" err="1"/>
              <a:t>começa</a:t>
            </a:r>
            <a:r>
              <a:rPr lang="en-US" sz="1400" dirty="0"/>
              <a:t> a </a:t>
            </a:r>
            <a:r>
              <a:rPr lang="en-US" sz="1400" dirty="0" err="1"/>
              <a:t>revisar</a:t>
            </a:r>
            <a:r>
              <a:rPr lang="en-US" sz="1400" dirty="0"/>
              <a:t> e-mails </a:t>
            </a:r>
            <a:r>
              <a:rPr lang="en-US" sz="1400" dirty="0" err="1"/>
              <a:t>importantes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9:00 - </a:t>
            </a:r>
            <a:r>
              <a:rPr lang="en-US" sz="1400" dirty="0" err="1"/>
              <a:t>Inicia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reunião</a:t>
            </a:r>
            <a:r>
              <a:rPr lang="en-US" sz="1400" dirty="0"/>
              <a:t> com a </a:t>
            </a:r>
            <a:r>
              <a:rPr lang="en-US" sz="1400" dirty="0" err="1"/>
              <a:t>equipe</a:t>
            </a:r>
            <a:r>
              <a:rPr lang="en-US" sz="1400" dirty="0"/>
              <a:t> para </a:t>
            </a:r>
            <a:r>
              <a:rPr lang="en-US" sz="1400" dirty="0" err="1"/>
              <a:t>discutir</a:t>
            </a:r>
            <a:r>
              <a:rPr lang="en-US" sz="1400" dirty="0"/>
              <a:t> </a:t>
            </a:r>
            <a:r>
              <a:rPr lang="en-US" sz="1400" dirty="0" err="1"/>
              <a:t>estratégias</a:t>
            </a:r>
            <a:r>
              <a:rPr lang="en-US" sz="1400" dirty="0"/>
              <a:t> de </a:t>
            </a:r>
            <a:r>
              <a:rPr lang="en-US" sz="1400" dirty="0" err="1"/>
              <a:t>compras</a:t>
            </a:r>
            <a:r>
              <a:rPr lang="en-US" sz="1400" dirty="0"/>
              <a:t> e </a:t>
            </a:r>
            <a:r>
              <a:rPr lang="en-US" sz="1400" dirty="0" err="1"/>
              <a:t>definir</a:t>
            </a:r>
            <a:r>
              <a:rPr lang="en-US" sz="1400" dirty="0"/>
              <a:t> </a:t>
            </a:r>
            <a:r>
              <a:rPr lang="en-US" sz="1400" dirty="0" err="1"/>
              <a:t>prioridades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10:00 - Ricardo </a:t>
            </a:r>
            <a:r>
              <a:rPr lang="en-US" sz="1400" dirty="0" err="1"/>
              <a:t>acessa</a:t>
            </a:r>
            <a:r>
              <a:rPr lang="en-US" sz="1400" dirty="0"/>
              <a:t> o </a:t>
            </a:r>
            <a:r>
              <a:rPr lang="en-US" sz="1400" dirty="0" err="1"/>
              <a:t>sistema</a:t>
            </a:r>
            <a:r>
              <a:rPr lang="en-US" sz="1400" dirty="0"/>
              <a:t> </a:t>
            </a:r>
            <a:r>
              <a:rPr lang="en-US" sz="1400" dirty="0" err="1"/>
              <a:t>interno</a:t>
            </a:r>
            <a:r>
              <a:rPr lang="en-US" sz="1400" dirty="0"/>
              <a:t> da </a:t>
            </a:r>
            <a:r>
              <a:rPr lang="en-US" sz="1400" dirty="0" err="1"/>
              <a:t>empresa</a:t>
            </a:r>
            <a:r>
              <a:rPr lang="en-US" sz="1400" dirty="0"/>
              <a:t> para </a:t>
            </a:r>
            <a:r>
              <a:rPr lang="en-US" sz="1400" dirty="0" err="1"/>
              <a:t>verificar</a:t>
            </a:r>
            <a:r>
              <a:rPr lang="en-US" sz="1400" dirty="0"/>
              <a:t> o </a:t>
            </a:r>
            <a:r>
              <a:rPr lang="en-US" sz="1400" dirty="0" err="1"/>
              <a:t>estoque</a:t>
            </a:r>
            <a:r>
              <a:rPr lang="en-US" sz="1400" dirty="0"/>
              <a:t> </a:t>
            </a:r>
            <a:r>
              <a:rPr lang="en-US" sz="1400" dirty="0" err="1"/>
              <a:t>atual</a:t>
            </a:r>
            <a:r>
              <a:rPr lang="en-US" sz="1400" dirty="0"/>
              <a:t> e </a:t>
            </a:r>
            <a:r>
              <a:rPr lang="en-US" sz="1400" dirty="0" err="1"/>
              <a:t>identificar</a:t>
            </a:r>
            <a:r>
              <a:rPr lang="en-US" sz="1400" dirty="0"/>
              <a:t> </a:t>
            </a:r>
            <a:r>
              <a:rPr lang="en-US" sz="1400" dirty="0" err="1"/>
              <a:t>quais</a:t>
            </a:r>
            <a:r>
              <a:rPr lang="en-US" sz="1400" dirty="0"/>
              <a:t> </a:t>
            </a:r>
            <a:r>
              <a:rPr lang="en-US" sz="1400" dirty="0" err="1"/>
              <a:t>produtos</a:t>
            </a:r>
            <a:r>
              <a:rPr lang="en-US" sz="1400" dirty="0"/>
              <a:t> </a:t>
            </a:r>
            <a:r>
              <a:rPr lang="en-US" sz="1400" dirty="0" err="1"/>
              <a:t>precisam</a:t>
            </a:r>
            <a:r>
              <a:rPr lang="en-US" sz="1400" dirty="0"/>
              <a:t> ser </a:t>
            </a:r>
            <a:r>
              <a:rPr lang="en-US" sz="1400" dirty="0" err="1"/>
              <a:t>comprados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</a:rPr>
              <a:t>11:00 - </a:t>
            </a:r>
            <a:r>
              <a:rPr lang="en-US" sz="1400" dirty="0" err="1">
                <a:solidFill>
                  <a:srgbClr val="FF0000"/>
                </a:solidFill>
              </a:rPr>
              <a:t>Ele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configura</a:t>
            </a:r>
            <a:r>
              <a:rPr lang="en-US" sz="1400" dirty="0">
                <a:solidFill>
                  <a:srgbClr val="FF0000"/>
                </a:solidFill>
              </a:rPr>
              <a:t> o Web Crawler para </a:t>
            </a:r>
            <a:r>
              <a:rPr lang="en-US" sz="1400" dirty="0" err="1">
                <a:solidFill>
                  <a:srgbClr val="FF0000"/>
                </a:solidFill>
              </a:rPr>
              <a:t>procurar</a:t>
            </a:r>
            <a:r>
              <a:rPr lang="en-US" sz="1400" dirty="0">
                <a:solidFill>
                  <a:srgbClr val="FF0000"/>
                </a:solidFill>
              </a:rPr>
              <a:t> por </a:t>
            </a:r>
            <a:r>
              <a:rPr lang="en-US" sz="1400" dirty="0" err="1">
                <a:solidFill>
                  <a:srgbClr val="FF0000"/>
                </a:solidFill>
              </a:rPr>
              <a:t>promoções</a:t>
            </a:r>
            <a:r>
              <a:rPr lang="en-US" sz="1400" dirty="0">
                <a:solidFill>
                  <a:srgbClr val="FF0000"/>
                </a:solidFill>
              </a:rPr>
              <a:t> de </a:t>
            </a:r>
            <a:r>
              <a:rPr lang="en-US" sz="1400" dirty="0" err="1">
                <a:solidFill>
                  <a:srgbClr val="FF0000"/>
                </a:solidFill>
              </a:rPr>
              <a:t>produtos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específicos</a:t>
            </a:r>
            <a:r>
              <a:rPr lang="en-US" sz="1400" dirty="0">
                <a:solidFill>
                  <a:srgbClr val="FF0000"/>
                </a:solidFill>
              </a:rPr>
              <a:t> que a </a:t>
            </a:r>
            <a:r>
              <a:rPr lang="en-US" sz="1400" dirty="0" err="1">
                <a:solidFill>
                  <a:srgbClr val="FF0000"/>
                </a:solidFill>
              </a:rPr>
              <a:t>empresa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está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interessada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adquirir</a:t>
            </a:r>
            <a:r>
              <a:rPr lang="en-US" sz="1400" dirty="0">
                <a:solidFill>
                  <a:srgbClr val="FF0000"/>
                </a:solidFill>
              </a:rPr>
              <a:t>. O Crawler </a:t>
            </a:r>
            <a:r>
              <a:rPr lang="en-US" sz="1400" dirty="0" err="1">
                <a:solidFill>
                  <a:srgbClr val="FF0000"/>
                </a:solidFill>
              </a:rPr>
              <a:t>vai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buscar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informações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diversos</a:t>
            </a:r>
            <a:r>
              <a:rPr lang="en-US" sz="1400" dirty="0">
                <a:solidFill>
                  <a:srgbClr val="FF0000"/>
                </a:solidFill>
              </a:rPr>
              <a:t> sites de e-commerce.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12:00 - </a:t>
            </a:r>
            <a:r>
              <a:rPr lang="en-US" sz="1400" dirty="0" err="1"/>
              <a:t>Almoça</a:t>
            </a:r>
            <a:r>
              <a:rPr lang="en-US" sz="1400" dirty="0"/>
              <a:t> com </a:t>
            </a:r>
            <a:r>
              <a:rPr lang="en-US" sz="1400" dirty="0" err="1"/>
              <a:t>colegas</a:t>
            </a:r>
            <a:r>
              <a:rPr lang="en-US" sz="1400" dirty="0"/>
              <a:t> de </a:t>
            </a:r>
            <a:r>
              <a:rPr lang="en-US" sz="1400" dirty="0" err="1"/>
              <a:t>trabalho</a:t>
            </a:r>
            <a:r>
              <a:rPr lang="en-US" sz="1400" dirty="0"/>
              <a:t> e </a:t>
            </a:r>
            <a:r>
              <a:rPr lang="en-US" sz="1400" dirty="0" err="1"/>
              <a:t>discute</a:t>
            </a:r>
            <a:r>
              <a:rPr lang="en-US" sz="1400" dirty="0"/>
              <a:t> </a:t>
            </a:r>
            <a:r>
              <a:rPr lang="en-US" sz="1400" dirty="0" err="1"/>
              <a:t>novas</a:t>
            </a:r>
            <a:r>
              <a:rPr lang="en-US" sz="1400" dirty="0"/>
              <a:t> </a:t>
            </a:r>
            <a:r>
              <a:rPr lang="en-US" sz="1400" dirty="0" err="1"/>
              <a:t>oportunidades</a:t>
            </a:r>
            <a:r>
              <a:rPr lang="en-US" sz="1400" dirty="0"/>
              <a:t> de </a:t>
            </a:r>
            <a:r>
              <a:rPr lang="en-US" sz="1400" dirty="0" err="1"/>
              <a:t>negócios</a:t>
            </a:r>
            <a:r>
              <a:rPr lang="en-US" sz="1400" dirty="0"/>
              <a:t>. 13:00 - Ricardo </a:t>
            </a:r>
            <a:r>
              <a:rPr lang="en-US" sz="1400" dirty="0" err="1"/>
              <a:t>volta</a:t>
            </a:r>
            <a:r>
              <a:rPr lang="en-US" sz="1400" dirty="0"/>
              <a:t> </a:t>
            </a:r>
            <a:r>
              <a:rPr lang="en-US" sz="1400" dirty="0" err="1"/>
              <a:t>ao</a:t>
            </a:r>
            <a:r>
              <a:rPr lang="en-US" sz="1400" dirty="0"/>
              <a:t> </a:t>
            </a:r>
            <a:r>
              <a:rPr lang="en-US" sz="1400" dirty="0" err="1"/>
              <a:t>escritório</a:t>
            </a:r>
            <a:r>
              <a:rPr lang="en-US" sz="1400" dirty="0"/>
              <a:t> e </a:t>
            </a:r>
            <a:r>
              <a:rPr lang="en-US" sz="1400" dirty="0" err="1"/>
              <a:t>analisa</a:t>
            </a:r>
            <a:r>
              <a:rPr lang="en-US" sz="1400" dirty="0"/>
              <a:t> </a:t>
            </a:r>
            <a:r>
              <a:rPr lang="en-US" sz="1400" dirty="0" err="1"/>
              <a:t>os</a:t>
            </a:r>
            <a:r>
              <a:rPr lang="en-US" sz="1400" dirty="0"/>
              <a:t> </a:t>
            </a:r>
            <a:r>
              <a:rPr lang="en-US" sz="1400" dirty="0" err="1"/>
              <a:t>relatórios</a:t>
            </a:r>
            <a:r>
              <a:rPr lang="en-US" sz="1400" dirty="0"/>
              <a:t> </a:t>
            </a:r>
            <a:r>
              <a:rPr lang="en-US" sz="1400" dirty="0" err="1"/>
              <a:t>gerados</a:t>
            </a:r>
            <a:r>
              <a:rPr lang="en-US" sz="1400" dirty="0"/>
              <a:t> </a:t>
            </a:r>
            <a:r>
              <a:rPr lang="en-US" sz="1400" dirty="0" err="1"/>
              <a:t>pelo</a:t>
            </a:r>
            <a:r>
              <a:rPr lang="en-US" sz="1400" dirty="0"/>
              <a:t> Web Crawler.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compara</a:t>
            </a:r>
            <a:r>
              <a:rPr lang="en-US" sz="1400" dirty="0"/>
              <a:t> as </a:t>
            </a:r>
            <a:r>
              <a:rPr lang="en-US" sz="1400" dirty="0" err="1"/>
              <a:t>promoções</a:t>
            </a:r>
            <a:r>
              <a:rPr lang="en-US" sz="1400" dirty="0"/>
              <a:t> </a:t>
            </a:r>
            <a:r>
              <a:rPr lang="en-US" sz="1400" dirty="0" err="1"/>
              <a:t>encontradas</a:t>
            </a:r>
            <a:r>
              <a:rPr lang="en-US" sz="1400" dirty="0"/>
              <a:t> com as </a:t>
            </a:r>
            <a:r>
              <a:rPr lang="en-US" sz="1400" dirty="0" err="1"/>
              <a:t>necessidades</a:t>
            </a:r>
            <a:r>
              <a:rPr lang="en-US" sz="1400" dirty="0"/>
              <a:t> da </a:t>
            </a:r>
            <a:r>
              <a:rPr lang="en-US" sz="1400" dirty="0" err="1"/>
              <a:t>empresa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14:00 - </a:t>
            </a:r>
            <a:r>
              <a:rPr lang="en-US" sz="1400" dirty="0" err="1"/>
              <a:t>Ele</a:t>
            </a:r>
            <a:r>
              <a:rPr lang="en-US" sz="1400" dirty="0"/>
              <a:t> </a:t>
            </a:r>
            <a:r>
              <a:rPr lang="en-US" sz="1400" dirty="0" err="1"/>
              <a:t>envia</a:t>
            </a:r>
            <a:r>
              <a:rPr lang="en-US" sz="1400" dirty="0"/>
              <a:t> </a:t>
            </a:r>
            <a:r>
              <a:rPr lang="en-US" sz="1400" dirty="0" err="1"/>
              <a:t>relatórios</a:t>
            </a:r>
            <a:r>
              <a:rPr lang="en-US" sz="1400" dirty="0"/>
              <a:t> de </a:t>
            </a:r>
            <a:r>
              <a:rPr lang="en-US" sz="1400" dirty="0" err="1"/>
              <a:t>promoções</a:t>
            </a:r>
            <a:r>
              <a:rPr lang="en-US" sz="1400" dirty="0"/>
              <a:t> e </a:t>
            </a:r>
            <a:r>
              <a:rPr lang="en-US" sz="1400" dirty="0" err="1"/>
              <a:t>oportunidades</a:t>
            </a:r>
            <a:r>
              <a:rPr lang="en-US" sz="1400" dirty="0"/>
              <a:t> de </a:t>
            </a:r>
            <a:r>
              <a:rPr lang="en-US" sz="1400" dirty="0" err="1"/>
              <a:t>economia</a:t>
            </a:r>
            <a:r>
              <a:rPr lang="en-US" sz="1400" dirty="0"/>
              <a:t> para o </a:t>
            </a:r>
            <a:r>
              <a:rPr lang="en-US" sz="1400" dirty="0" err="1"/>
              <a:t>departamento</a:t>
            </a:r>
            <a:r>
              <a:rPr lang="en-US" sz="1400" dirty="0"/>
              <a:t> </a:t>
            </a:r>
            <a:r>
              <a:rPr lang="en-US" sz="1400" dirty="0" err="1"/>
              <a:t>financeiro</a:t>
            </a:r>
            <a:r>
              <a:rPr lang="en-US" sz="1400" dirty="0"/>
              <a:t> e para a </a:t>
            </a:r>
            <a:r>
              <a:rPr lang="en-US" sz="1400" dirty="0" err="1"/>
              <a:t>equipe</a:t>
            </a:r>
            <a:r>
              <a:rPr lang="en-US" sz="1400" dirty="0"/>
              <a:t> de </a:t>
            </a:r>
            <a:r>
              <a:rPr lang="en-US" sz="1400" dirty="0" err="1"/>
              <a:t>compras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15:00 - </a:t>
            </a:r>
            <a:r>
              <a:rPr lang="en-US" sz="1400" dirty="0" err="1"/>
              <a:t>Participa</a:t>
            </a:r>
            <a:r>
              <a:rPr lang="en-US" sz="1400" dirty="0"/>
              <a:t> de </a:t>
            </a:r>
            <a:r>
              <a:rPr lang="en-US" sz="1400" dirty="0" err="1"/>
              <a:t>uma</a:t>
            </a:r>
            <a:r>
              <a:rPr lang="en-US" sz="1400" dirty="0"/>
              <a:t> </a:t>
            </a:r>
            <a:r>
              <a:rPr lang="en-US" sz="1400" dirty="0" err="1"/>
              <a:t>reunião</a:t>
            </a:r>
            <a:r>
              <a:rPr lang="en-US" sz="1400" dirty="0"/>
              <a:t> com </a:t>
            </a:r>
            <a:r>
              <a:rPr lang="en-US" sz="1400" dirty="0" err="1"/>
              <a:t>fornecedores</a:t>
            </a:r>
            <a:r>
              <a:rPr lang="en-US" sz="1400" dirty="0"/>
              <a:t> para </a:t>
            </a:r>
            <a:r>
              <a:rPr lang="en-US" sz="1400" dirty="0" err="1"/>
              <a:t>discutir</a:t>
            </a:r>
            <a:r>
              <a:rPr lang="en-US" sz="1400" dirty="0"/>
              <a:t> </a:t>
            </a:r>
            <a:r>
              <a:rPr lang="en-US" sz="1400" dirty="0" err="1"/>
              <a:t>preços</a:t>
            </a:r>
            <a:r>
              <a:rPr lang="en-US" sz="1400" dirty="0"/>
              <a:t> e </a:t>
            </a:r>
            <a:r>
              <a:rPr lang="en-US" sz="1400" dirty="0" err="1"/>
              <a:t>condições</a:t>
            </a:r>
            <a:r>
              <a:rPr lang="en-US" sz="1400" dirty="0"/>
              <a:t> de </a:t>
            </a:r>
            <a:r>
              <a:rPr lang="en-US" sz="1400" dirty="0" err="1"/>
              <a:t>compra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16:00 - Ricardo </a:t>
            </a:r>
            <a:r>
              <a:rPr lang="en-US" sz="1400" dirty="0" err="1"/>
              <a:t>atualiza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plano</a:t>
            </a:r>
            <a:r>
              <a:rPr lang="en-US" sz="1400" dirty="0"/>
              <a:t> de </a:t>
            </a:r>
            <a:r>
              <a:rPr lang="en-US" sz="1400" dirty="0" err="1"/>
              <a:t>compras</a:t>
            </a:r>
            <a:r>
              <a:rPr lang="en-US" sz="1400" dirty="0"/>
              <a:t> com base </a:t>
            </a:r>
            <a:r>
              <a:rPr lang="en-US" sz="1400" dirty="0" err="1"/>
              <a:t>nas</a:t>
            </a:r>
            <a:r>
              <a:rPr lang="en-US" sz="1400" dirty="0"/>
              <a:t> </a:t>
            </a:r>
            <a:r>
              <a:rPr lang="en-US" sz="1400" dirty="0" err="1"/>
              <a:t>promoções</a:t>
            </a:r>
            <a:r>
              <a:rPr lang="en-US" sz="1400" dirty="0"/>
              <a:t> </a:t>
            </a:r>
            <a:r>
              <a:rPr lang="en-US" sz="1400" dirty="0" err="1"/>
              <a:t>encontradas</a:t>
            </a:r>
            <a:r>
              <a:rPr lang="en-US" sz="1400" dirty="0"/>
              <a:t> e </a:t>
            </a:r>
            <a:r>
              <a:rPr lang="en-US" sz="1400" dirty="0" err="1"/>
              <a:t>ajusta</a:t>
            </a:r>
            <a:r>
              <a:rPr lang="en-US" sz="1400" dirty="0"/>
              <a:t> o </a:t>
            </a:r>
            <a:r>
              <a:rPr lang="en-US" sz="1400" dirty="0" err="1"/>
              <a:t>orçamento</a:t>
            </a:r>
            <a:r>
              <a:rPr lang="en-US" sz="1400" dirty="0"/>
              <a:t> da </a:t>
            </a:r>
            <a:r>
              <a:rPr lang="en-US" sz="1400" dirty="0" err="1"/>
              <a:t>empresa</a:t>
            </a:r>
            <a:r>
              <a:rPr lang="en-US" sz="1400" dirty="0"/>
              <a:t> </a:t>
            </a:r>
            <a:r>
              <a:rPr lang="en-US" sz="1400" dirty="0" err="1"/>
              <a:t>conforme</a:t>
            </a:r>
            <a:r>
              <a:rPr lang="en-US" sz="1400" dirty="0"/>
              <a:t> </a:t>
            </a:r>
            <a:r>
              <a:rPr lang="en-US" sz="1400" dirty="0" err="1"/>
              <a:t>necessário</a:t>
            </a:r>
            <a:r>
              <a:rPr lang="en-US" sz="1400" dirty="0"/>
              <a:t>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17:00 - </a:t>
            </a:r>
            <a:r>
              <a:rPr lang="en-US" sz="1400" dirty="0" err="1"/>
              <a:t>Prepara</a:t>
            </a:r>
            <a:r>
              <a:rPr lang="en-US" sz="1400" dirty="0"/>
              <a:t> um </a:t>
            </a:r>
            <a:r>
              <a:rPr lang="en-US" sz="1400" dirty="0" err="1"/>
              <a:t>relatório</a:t>
            </a:r>
            <a:r>
              <a:rPr lang="en-US" sz="1400" dirty="0"/>
              <a:t> final </a:t>
            </a:r>
            <a:r>
              <a:rPr lang="en-US" sz="1400" dirty="0" err="1"/>
              <a:t>sobre</a:t>
            </a:r>
            <a:r>
              <a:rPr lang="en-US" sz="1400" dirty="0"/>
              <a:t> as </a:t>
            </a:r>
            <a:r>
              <a:rPr lang="en-US" sz="1400" dirty="0" err="1"/>
              <a:t>promoções</a:t>
            </a:r>
            <a:r>
              <a:rPr lang="en-US" sz="1400" dirty="0"/>
              <a:t> </a:t>
            </a:r>
            <a:r>
              <a:rPr lang="en-US" sz="1400" dirty="0" err="1"/>
              <a:t>encontradas</a:t>
            </a:r>
            <a:r>
              <a:rPr lang="en-US" sz="1400" dirty="0"/>
              <a:t> e </a:t>
            </a:r>
            <a:r>
              <a:rPr lang="en-US" sz="1400" dirty="0" err="1"/>
              <a:t>envia</a:t>
            </a:r>
            <a:r>
              <a:rPr lang="en-US" sz="1400" dirty="0"/>
              <a:t> para o </a:t>
            </a:r>
            <a:r>
              <a:rPr lang="en-US" sz="1400" dirty="0" err="1"/>
              <a:t>gerente</a:t>
            </a:r>
            <a:r>
              <a:rPr lang="en-US" sz="1400" dirty="0"/>
              <a:t> </a:t>
            </a:r>
            <a:r>
              <a:rPr lang="en-US" sz="1400" dirty="0" err="1"/>
              <a:t>sênior</a:t>
            </a:r>
            <a:r>
              <a:rPr lang="en-US" sz="1400" dirty="0"/>
              <a:t>.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18:00 - Ricardo </a:t>
            </a:r>
            <a:r>
              <a:rPr lang="en-US" sz="1400" dirty="0" err="1"/>
              <a:t>encerra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expediente</a:t>
            </a:r>
            <a:r>
              <a:rPr lang="en-US" sz="1400" dirty="0"/>
              <a:t> e </a:t>
            </a:r>
            <a:r>
              <a:rPr lang="en-US" sz="1400" dirty="0" err="1"/>
              <a:t>vai</a:t>
            </a:r>
            <a:r>
              <a:rPr lang="en-US" sz="1400" dirty="0"/>
              <a:t> para casa.</a:t>
            </a:r>
          </a:p>
        </p:txBody>
      </p:sp>
    </p:spTree>
    <p:extLst>
      <p:ext uri="{BB962C8B-B14F-4D97-AF65-F5344CB8AC3E}">
        <p14:creationId xmlns:p14="http://schemas.microsoft.com/office/powerpoint/2010/main" val="256323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800" dirty="0"/>
              <a:t>Proprietária da </a:t>
            </a:r>
            <a:r>
              <a:rPr lang="pt-BR" sz="1800" dirty="0" err="1"/>
              <a:t>EletruniX</a:t>
            </a:r>
            <a:r>
              <a:rPr lang="pt-BR" sz="1800" dirty="0"/>
              <a:t> Ltda. Nome: Ana, Fundadora e CEO da </a:t>
            </a:r>
            <a:r>
              <a:rPr lang="pt-BR" sz="1800" dirty="0" err="1"/>
              <a:t>EletruniX</a:t>
            </a:r>
            <a:r>
              <a:rPr lang="pt-BR" sz="1800" dirty="0"/>
              <a:t> Ltda.</a:t>
            </a:r>
            <a:endParaRPr lang="en-US" sz="1400" b="1" dirty="0"/>
          </a:p>
          <a:p>
            <a:pPr marL="0"/>
            <a:endParaRPr lang="en-US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5645020" y="365125"/>
            <a:ext cx="5708779" cy="57639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6:30 - Ana acorda e começa o dia com um café da manhã rápido enquanto verifica as notícias de tecnologia no seu tablet.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7:00 - Ela revisa as vendas e o progresso do desenvolvimento de produtos do dia anterior e atualiza o plano de projetos da empresa.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 8:00 - Ana prepara sua equipe para o trabalho e verifica os e-mails de fornecedores e parceiros.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9:00 - A equipe da startup começa a trabalhar e Ana lidera uma reunião para discutir o progresso dos projetos e planejar novas funcionalidades.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11:00 - Durante uma pausa, Ana decide usar o Web </a:t>
            </a:r>
            <a:r>
              <a:rPr lang="pt-BR" dirty="0" err="1">
                <a:solidFill>
                  <a:srgbClr val="FF0000"/>
                </a:solidFill>
              </a:rPr>
              <a:t>Crawler</a:t>
            </a:r>
            <a:r>
              <a:rPr lang="pt-BR" dirty="0">
                <a:solidFill>
                  <a:srgbClr val="FF0000"/>
                </a:solidFill>
              </a:rPr>
              <a:t> para buscar promoções em equipamentos e softwares que possam beneficiar a startup.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12:00 - Ela analisa rapidamente as promoções encontradas pelo </a:t>
            </a:r>
            <a:r>
              <a:rPr lang="pt-BR" dirty="0" err="1"/>
              <a:t>Crawler</a:t>
            </a:r>
            <a:r>
              <a:rPr lang="pt-BR" dirty="0"/>
              <a:t> e identifica quais produtos e serviços são mais vantajosos para a empresa.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 13:00 - Ana almoça e reflete sobre como as promoções podem ser integradas ao plano de tecnologia da startup para melhorar a eficiência ou reduzir custos.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 14:00 - De volta ao trabalho, Ana atualiza o orçamento da empresa e faz ajustes no planejamento de compras com base nas promoções encontradas.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15:00 - Ela coordena com a equipe para adquirir os produtos e serviços identificados e planeja como integrá-los nas operações da empresa.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 16:00 - Ana revisa e prioriza novos projetos com base nas oportunidades de economia e nas melhorias tecnológicas possíveis.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18:00 - Ela encerra o expediente, revisa o progresso do dia e planeja as tarefas para o próximo dia.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19:00 - Depois de um jantar, Ana revisa novamente o Web </a:t>
            </a:r>
            <a:r>
              <a:rPr lang="pt-BR" dirty="0" err="1"/>
              <a:t>Crawler</a:t>
            </a:r>
            <a:r>
              <a:rPr lang="pt-BR" dirty="0"/>
              <a:t> para verificar se surgiram novas promoções que possam ser relevantes para a startup.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4973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Jornadas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1E14DB-060D-406A-9284-798ABA4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000" dirty="0"/>
              <a:t>Pessoa Comum Nome: Mariana Souza, Funcionária de Escritório</a:t>
            </a:r>
            <a:endParaRPr lang="en-US" sz="1600" b="1" dirty="0"/>
          </a:p>
          <a:p>
            <a:pPr marL="0"/>
            <a:endParaRPr lang="en-US" sz="20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2A059B8-5AC4-4C55-B6B8-5A40E3DD697F}"/>
              </a:ext>
            </a:extLst>
          </p:cNvPr>
          <p:cNvSpPr txBox="1"/>
          <p:nvPr/>
        </p:nvSpPr>
        <p:spPr>
          <a:xfrm>
            <a:off x="5645020" y="365125"/>
            <a:ext cx="5708779" cy="57639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7:00 - João acorda e toma café da manhã enquanto assiste às notícias matinais.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8:00 - Ele se prepara para o trabalho e sai de casa.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9:00 - Chega ao escritório e começa o dia de trabalho.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12:00 - Durante o intervalo para o almoço, João decide procurar promoções em produtos que ele deseja comprar, como eletrônicos e roupas.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FF0000"/>
                </a:solidFill>
              </a:rPr>
              <a:t>13:00 - Ele usa o Web </a:t>
            </a:r>
            <a:r>
              <a:rPr lang="pt-BR" dirty="0" err="1">
                <a:solidFill>
                  <a:srgbClr val="FF0000"/>
                </a:solidFill>
              </a:rPr>
              <a:t>Crawler</a:t>
            </a:r>
            <a:r>
              <a:rPr lang="pt-BR" dirty="0">
                <a:solidFill>
                  <a:srgbClr val="FF0000"/>
                </a:solidFill>
              </a:rPr>
              <a:t> para encontrar promoções em sites de e-commerce. João configura o </a:t>
            </a:r>
            <a:r>
              <a:rPr lang="pt-BR" dirty="0" err="1">
                <a:solidFill>
                  <a:srgbClr val="FF0000"/>
                </a:solidFill>
              </a:rPr>
              <a:t>Crawler</a:t>
            </a:r>
            <a:r>
              <a:rPr lang="pt-BR" dirty="0">
                <a:solidFill>
                  <a:srgbClr val="FF0000"/>
                </a:solidFill>
              </a:rPr>
              <a:t> para buscar ofertas em itens específicos que está interessado.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14:00 - João revisa os resultados do </a:t>
            </a:r>
            <a:r>
              <a:rPr lang="pt-BR" dirty="0" err="1"/>
              <a:t>Crawler</a:t>
            </a:r>
            <a:r>
              <a:rPr lang="pt-BR" dirty="0"/>
              <a:t> e encontra algumas boas ofertas. Ele compara com os preços de outros sites e decide quais produtos comprar.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15:00 - Ele realiza as compras online com base nas promoções encontradas e planeja quando irá utilizar os novos produtos.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17:00 - João encerra seu expediente e volta para casa.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18:00 - Em casa, ele confirma as compras realizadas e acompanha o status das entregas. </a:t>
            </a:r>
          </a:p>
          <a:p>
            <a:pPr marL="285750" indent="-22860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pt-BR" dirty="0"/>
              <a:t>20:00 - João passa o tempo livre revisando outras promoções e planeja futuras compras.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823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7089E4-C4B8-47AC-BDA4-294EFA7C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EB1F-7B21-4A4A-B893-34FFEB5E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63" y="205856"/>
            <a:ext cx="6092859" cy="826318"/>
          </a:xfrm>
        </p:spPr>
        <p:txBody>
          <a:bodyPr anchor="b">
            <a:normAutofit fontScale="90000"/>
          </a:bodyPr>
          <a:lstStyle/>
          <a:p>
            <a:r>
              <a:rPr lang="pt-BR" sz="5400" dirty="0">
                <a:solidFill>
                  <a:schemeClr val="tx2"/>
                </a:solidFill>
              </a:rPr>
              <a:t>Ondas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FF925-4C7C-4B71-96F4-8FA90681B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238031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C820-2172-42C6-B50F-FD47A634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C534FC-C775-4490-AC5A-26BD39750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C3ACAC-BA31-4E67-A233-03EF1A10C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5509C2-092A-4956-8523-79AEC9F4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4B9204-F74D-4578-8B3C-3DDC87E86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DAACF838-7D23-44FE-806A-109BD3171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0139"/>
              </p:ext>
            </p:extLst>
          </p:nvPr>
        </p:nvGraphicFramePr>
        <p:xfrm>
          <a:off x="838200" y="1825624"/>
          <a:ext cx="10080000" cy="43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170794851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61015759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7616788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921789489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1ª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Programação em 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Web-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crawler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Estrutura de dados HTML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242064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Procura de produtos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Alocação de dados em planilha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378515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3ª Onda: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Interface gráfica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Criação de arquivo .</a:t>
                      </a:r>
                      <a:r>
                        <a:rPr lang="pt-BR" b="1" dirty="0" err="1">
                          <a:solidFill>
                            <a:schemeClr val="tx1"/>
                          </a:solidFill>
                        </a:rPr>
                        <a:t>exe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962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8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666D4-CBBB-443C-8DDB-4572A000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pt-BR" sz="7200"/>
              <a:t>Visão do produto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FD87B-7D1C-4461-9064-A9836BAA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72613"/>
            <a:ext cx="9314336" cy="3297252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Nosso Web </a:t>
            </a:r>
            <a:r>
              <a:rPr lang="pt-BR" dirty="0" err="1"/>
              <a:t>Crawler</a:t>
            </a:r>
            <a:r>
              <a:rPr lang="pt-BR" dirty="0"/>
              <a:t> oferece uma visão inovadora para a otimização de estratégias de precificação e compras corporativas. Projetado para vasculhar e analisar automaticamente múltiplos sites de e-commerce, este produto identifica e compila os melhores preços disponíveis para um determinado item, proporcionando uma visão clara e atualizada das opções mais econômicas. Através de algoritmos avançados e técnicas de </a:t>
            </a:r>
            <a:r>
              <a:rPr lang="pt-BR" dirty="0" err="1"/>
              <a:t>scraping</a:t>
            </a:r>
            <a:r>
              <a:rPr lang="pt-BR" dirty="0"/>
              <a:t> eficientes, o Web </a:t>
            </a:r>
            <a:r>
              <a:rPr lang="pt-BR" dirty="0" err="1"/>
              <a:t>Crawler</a:t>
            </a:r>
            <a:r>
              <a:rPr lang="pt-BR" dirty="0"/>
              <a:t> não só economiza tempo e esforço na busca por preços, mas também capacita as empresas a tomar decisões de compra mais informadas e estratégicas, garantindo assim uma vantagem competitiva significativa no mercado.</a:t>
            </a:r>
          </a:p>
        </p:txBody>
      </p:sp>
    </p:spTree>
    <p:extLst>
      <p:ext uri="{BB962C8B-B14F-4D97-AF65-F5344CB8AC3E}">
        <p14:creationId xmlns:p14="http://schemas.microsoft.com/office/powerpoint/2010/main" val="244773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412915-2CFE-42DE-A2B3-2704EBFF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É / Não é – Faz / Não faz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C969727-E335-4874-9EFC-6572C757D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74266"/>
              </p:ext>
            </p:extLst>
          </p:nvPr>
        </p:nvGraphicFramePr>
        <p:xfrm>
          <a:off x="1193237" y="1675227"/>
          <a:ext cx="9805528" cy="4464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2764">
                  <a:extLst>
                    <a:ext uri="{9D8B030D-6E8A-4147-A177-3AD203B41FA5}">
                      <a16:colId xmlns:a16="http://schemas.microsoft.com/office/drawing/2014/main" val="717886930"/>
                    </a:ext>
                  </a:extLst>
                </a:gridCol>
                <a:gridCol w="4902764">
                  <a:extLst>
                    <a:ext uri="{9D8B030D-6E8A-4147-A177-3AD203B41FA5}">
                      <a16:colId xmlns:a16="http://schemas.microsoft.com/office/drawing/2014/main" val="888031434"/>
                    </a:ext>
                  </a:extLst>
                </a:gridCol>
              </a:tblGrid>
              <a:tr h="204157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2600" b="1" dirty="0"/>
                        <a:t>É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7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pt-B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Crawler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eficiente;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Busca e compara preços de produtos em diversos sites de e-commerce;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Atualizado para Fornecer informações em tempo real;</a:t>
                      </a:r>
                      <a:endParaRPr lang="pt-BR" sz="1700" dirty="0"/>
                    </a:p>
                  </a:txBody>
                  <a:tcPr marL="84830" marR="84830" marT="42415" marB="42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600" b="1" dirty="0"/>
                        <a:t>Não é</a:t>
                      </a:r>
                      <a:endParaRPr lang="pt-BR" sz="1700" dirty="0"/>
                    </a:p>
                    <a:p>
                      <a:endParaRPr lang="pt-BR" sz="17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 ferramenta estática;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 produto físico;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é limitado a uma única fonte;</a:t>
                      </a:r>
                      <a:endParaRPr lang="pt-BR" sz="1700" dirty="0"/>
                    </a:p>
                  </a:txBody>
                  <a:tcPr marL="84830" marR="84830" marT="42415" marB="42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937933"/>
                  </a:ext>
                </a:extLst>
              </a:tr>
              <a:tr h="2352622">
                <a:tc>
                  <a:txBody>
                    <a:bodyPr/>
                    <a:lstStyle/>
                    <a:p>
                      <a:r>
                        <a:rPr lang="pt-BR" sz="3000" b="1" dirty="0"/>
                        <a:t>Faz</a:t>
                      </a:r>
                    </a:p>
                    <a:p>
                      <a:endParaRPr lang="pt-BR" sz="17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Coleta automatizada de dados atualizados;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Analisa e compara as ofertas disponíveis;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Estrutura e filtra os dados coletados;</a:t>
                      </a:r>
                      <a:endParaRPr lang="pt-BR" sz="1700" b="0" dirty="0"/>
                    </a:p>
                  </a:txBody>
                  <a:tcPr marL="84830" marR="84830" marT="42415" marB="4241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3000" b="1" dirty="0"/>
                        <a:t>Não faz</a:t>
                      </a:r>
                    </a:p>
                    <a:p>
                      <a:endParaRPr lang="pt-BR" sz="17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faz análises qualitativas;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Não faz ajustes de preços ou negociações com os fornecedores;</a:t>
                      </a:r>
                      <a:endParaRPr lang="pt-BR" sz="1700" dirty="0"/>
                    </a:p>
                  </a:txBody>
                  <a:tcPr marL="84830" marR="84830" marT="42415" marB="424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64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7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25EF72-2169-469B-ADEB-1769E87F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5600"/>
              <a:t>Objetivos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1E86B-F141-4C38-9430-286C8D44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Diminuir o tempo gasto em pesquisa de preços, aumentando a produtividade Agrupar um tipo de produto mostrando seus varios preços alternativos e lojas que o oferecem Abrir o leque de fornecedores de produtos e prestadores de serviços para a empresa</a:t>
            </a:r>
          </a:p>
        </p:txBody>
      </p:sp>
    </p:spTree>
    <p:extLst>
      <p:ext uri="{BB962C8B-B14F-4D97-AF65-F5344CB8AC3E}">
        <p14:creationId xmlns:p14="http://schemas.microsoft.com/office/powerpoint/2010/main" val="198621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211909"/>
              </p:ext>
            </p:extLst>
          </p:nvPr>
        </p:nvGraphicFramePr>
        <p:xfrm>
          <a:off x="643467" y="2134063"/>
          <a:ext cx="10905066" cy="3476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8529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386537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1738264">
                <a:tc>
                  <a:txBody>
                    <a:bodyPr/>
                    <a:lstStyle/>
                    <a:p>
                      <a:r>
                        <a:rPr lang="pt-BR" sz="1300" b="1" dirty="0"/>
                        <a:t>Nome: </a:t>
                      </a:r>
                      <a:r>
                        <a:rPr lang="pt-BR" sz="1300" b="1" dirty="0" err="1"/>
                        <a:t>TekGiant</a:t>
                      </a:r>
                      <a:r>
                        <a:rPr lang="pt-BR" sz="1300" b="1" dirty="0"/>
                        <a:t> </a:t>
                      </a:r>
                      <a:r>
                        <a:rPr lang="pt-BR" sz="1300" b="1" dirty="0" err="1"/>
                        <a:t>Corp</a:t>
                      </a:r>
                      <a:r>
                        <a:rPr lang="pt-BR" sz="1300" b="1" dirty="0"/>
                        <a:t>.</a:t>
                      </a:r>
                    </a:p>
                  </a:txBody>
                  <a:tcPr marL="68436" marR="68436" marT="34218" marB="342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Indústria: Tecnologia e Eletrônicos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Tamanho: Grande empresa com mais de 10.000 funcionários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Localização: Escritórios em diversas cidades globais, com sede em São Francisco, EUA Ano de Fundação: 1995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Visão e Missão: Fornecer tecnologia inovadora que simplifique a vida das pessoas e impulsione o avanço tecnológico global.</a:t>
                      </a:r>
                      <a:endParaRPr lang="pt-BR" sz="1300" b="1"/>
                    </a:p>
                  </a:txBody>
                  <a:tcPr marL="68436" marR="68436" marT="34218" marB="342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1738264">
                <a:tc>
                  <a:txBody>
                    <a:bodyPr/>
                    <a:lstStyle/>
                    <a:p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Objetivos Principais</a:t>
                      </a:r>
                      <a:r>
                        <a:rPr lang="pt-BR" sz="1300" b="1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Monitoração de Preços: Acompanhar a variação de preços de produtos em diversos sites de e-commerce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Análise de Concorrência: Obter dados sobre as ofertas e estratégias de concorrentes para identificar tendências e oportunidades no mercado.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Otimização de Compras: Encontrar as melhores ofertas e descontos em produtos eletrônicos.</a:t>
                      </a:r>
                      <a:endParaRPr lang="pt-BR" sz="1300" b="1"/>
                    </a:p>
                  </a:txBody>
                  <a:tcPr marL="68436" marR="68436" marT="34218" marB="34218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Cenário de Uso</a:t>
                      </a:r>
                      <a:r>
                        <a:rPr lang="pt-BR" sz="1300" b="1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 o web </a:t>
                      </a:r>
                      <a:r>
                        <a:rPr lang="pt-BR" sz="13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crawler</a:t>
                      </a:r>
                      <a:r>
                        <a:rPr lang="pt-BR" sz="13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manter uma vantagem competitiva no mercado global de tecnologia. Identificar oportunidades para ajustar seus preços e ofertas em tempo real, garantir que seus produtos sejam competitivos em relação aos concorrentes.</a:t>
                      </a:r>
                      <a:endParaRPr lang="pt-BR" sz="1300" b="1" dirty="0"/>
                    </a:p>
                  </a:txBody>
                  <a:tcPr marL="68436" marR="68436" marT="34218" marB="34218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87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87826"/>
              </p:ext>
            </p:extLst>
          </p:nvPr>
        </p:nvGraphicFramePr>
        <p:xfrm>
          <a:off x="967572" y="1675227"/>
          <a:ext cx="10256856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3110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143746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1678100">
                <a:tc>
                  <a:txBody>
                    <a:bodyPr/>
                    <a:lstStyle/>
                    <a:p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da Empresa: </a:t>
                      </a:r>
                      <a:r>
                        <a:rPr lang="pt-BR" sz="17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EletruniX</a:t>
                      </a: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Ltda.</a:t>
                      </a:r>
                      <a:endParaRPr lang="pt-BR" sz="1700" b="1" dirty="0"/>
                    </a:p>
                  </a:txBody>
                  <a:tcPr marL="86500" marR="86500" marT="43250" marB="4325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1" dirty="0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Indústria: Varejo de Eletrônicos e Gadgets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Tamanho: Pequena empresa com cerca de 50 funcionários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Localização: São Paulo, Brasil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Ano de Fundação: 2010</a:t>
                      </a:r>
                      <a:endParaRPr lang="pt-BR" sz="1700" b="1" dirty="0"/>
                    </a:p>
                  </a:txBody>
                  <a:tcPr marL="86500" marR="86500" marT="43250" marB="432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2716100">
                <a:tc>
                  <a:txBody>
                    <a:bodyPr/>
                    <a:lstStyle/>
                    <a:p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Objetivos Principais</a:t>
                      </a:r>
                      <a:r>
                        <a:rPr lang="pt-BR" sz="1700" b="1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Encontrar Ofertas e Descontos: Identificar as melhores ofertas e descontos em produtos eletrônicos melhorar a competitividade.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Gerenciar Inventário: Auxiliar na escolha de quais produtos comprar com base nos melhores preço.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Monitorar a Concorrência: Obter informações sobre preços e promoções dos concorrentes para ajustar suas próprias ofertas.</a:t>
                      </a:r>
                      <a:endParaRPr lang="pt-BR" sz="1700" b="1" dirty="0"/>
                    </a:p>
                  </a:txBody>
                  <a:tcPr marL="86500" marR="86500" marT="43250" marB="43250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Cenário de Uso</a:t>
                      </a:r>
                      <a:r>
                        <a:rPr lang="pt-BR" sz="1700" b="1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 o web </a:t>
                      </a:r>
                      <a:r>
                        <a:rPr lang="pt-BR" sz="17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crawler</a:t>
                      </a:r>
                      <a:r>
                        <a:rPr lang="pt-BR" sz="1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identificar as melhores ofertas em produtos eletrônicos de interesse. Com um orçamento limitado, a empresa busca maximizar o valor de suas compras e manter uma vantagem sobre outras pequenas lojas. Além disso, a análise de dados ajuda a ajustar estratégias de marketing e promoções, garantindo produtos atraentes para os clientes.</a:t>
                      </a:r>
                      <a:endParaRPr lang="pt-BR" sz="1700" b="1" dirty="0"/>
                    </a:p>
                  </a:txBody>
                  <a:tcPr marL="86500" marR="86500" marT="43250" marB="432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9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1BFA81-4E03-4AA8-A83D-54B63785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BF22A4F-3B93-4D29-AA81-9657E0ECC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95314"/>
              </p:ext>
            </p:extLst>
          </p:nvPr>
        </p:nvGraphicFramePr>
        <p:xfrm>
          <a:off x="643467" y="1788163"/>
          <a:ext cx="10905066" cy="5123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52533">
                  <a:extLst>
                    <a:ext uri="{9D8B030D-6E8A-4147-A177-3AD203B41FA5}">
                      <a16:colId xmlns:a16="http://schemas.microsoft.com/office/drawing/2014/main" val="3972544708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3544151652"/>
                    </a:ext>
                  </a:extLst>
                </a:gridCol>
              </a:tblGrid>
              <a:tr h="1525906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Uma pessoa comum</a:t>
                      </a:r>
                      <a:endParaRPr lang="pt-BR" sz="1800" b="1" dirty="0"/>
                    </a:p>
                    <a:p>
                      <a:r>
                        <a:rPr lang="pt-BR" sz="1800" b="1" dirty="0"/>
                        <a:t>Nome: </a:t>
                      </a: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Mariana Souza</a:t>
                      </a:r>
                      <a:endParaRPr lang="pt-BR" sz="1800" b="1" dirty="0"/>
                    </a:p>
                  </a:txBody>
                  <a:tcPr marL="93043" marR="93043" marT="46521" marB="4652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/>
                        <a:t>Perfil: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Idade: 34 anos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Ocupação: Profissional de Marketing Digital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Localização: Belo Horizonte, Brasil Nível de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Escolaridade: Graduação em Marketing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Interesses: Tecnologia, gadgets, moda, viagens e economia doméstica</a:t>
                      </a:r>
                      <a:endParaRPr lang="pt-BR" sz="1800" b="1" dirty="0"/>
                    </a:p>
                  </a:txBody>
                  <a:tcPr marL="93043" marR="93043" marT="46521" marB="465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868331"/>
                  </a:ext>
                </a:extLst>
              </a:tr>
              <a:tr h="2642421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Objetivos Principais</a:t>
                      </a:r>
                      <a:r>
                        <a:rPr lang="pt-BR" sz="1800" b="1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Economizar Dinheiro: Encontrar as melhores ofertas e descontos em produtos variados, como eletrônicos, roupas e acessórios, para economizar nas compras.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Comparar Preços: Comparar preços entre diferentes sites de e-commerce para garantir que está obtendo o melhor negócio.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Descobrir Ofertas Exclusivas: Identificar promoções e ofertas especiais que possam não estar amplamente divulgadas.</a:t>
                      </a:r>
                      <a:endParaRPr lang="pt-BR" sz="1800" b="1" dirty="0"/>
                    </a:p>
                  </a:txBody>
                  <a:tcPr marL="93043" marR="93043" marT="46521" marB="46521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Cenário de Uso</a:t>
                      </a:r>
                      <a:r>
                        <a:rPr lang="pt-BR" sz="1800" b="1" dirty="0"/>
                        <a:t>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Mariana Souza usa o web </a:t>
                      </a:r>
                      <a:r>
                        <a:rPr lang="pt-B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crawler</a:t>
                      </a: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para otimizar suas compras e economizar dinheiro. Com uma rotina ocupada, ela busca uma ferramenta que facilite a busca por boas ofertas em produtos que deseja adquirir, como gadgets, roupas e artigos para a casa. </a:t>
                      </a:r>
                      <a:endParaRPr lang="pt-BR" sz="1800" b="1" dirty="0"/>
                    </a:p>
                  </a:txBody>
                  <a:tcPr marL="93043" marR="93043" marT="46521" marB="46521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959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44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69B6D7-AA4A-4B6B-8855-4EF5AF00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74633"/>
            <a:ext cx="9611581" cy="8893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Personas X </a:t>
            </a:r>
            <a:r>
              <a:rPr lang="en-US" sz="54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Objetivos</a:t>
            </a:r>
            <a:endParaRPr lang="en-US" sz="54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46098FF-5FDE-4DFF-8A6D-F9DFA696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74378"/>
              </p:ext>
            </p:extLst>
          </p:nvPr>
        </p:nvGraphicFramePr>
        <p:xfrm>
          <a:off x="860316" y="1038196"/>
          <a:ext cx="10697312" cy="5362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328">
                  <a:extLst>
                    <a:ext uri="{9D8B030D-6E8A-4147-A177-3AD203B41FA5}">
                      <a16:colId xmlns:a16="http://schemas.microsoft.com/office/drawing/2014/main" val="3024176279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607169108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2862686089"/>
                    </a:ext>
                  </a:extLst>
                </a:gridCol>
                <a:gridCol w="2674328">
                  <a:extLst>
                    <a:ext uri="{9D8B030D-6E8A-4147-A177-3AD203B41FA5}">
                      <a16:colId xmlns:a16="http://schemas.microsoft.com/office/drawing/2014/main" val="4049322142"/>
                    </a:ext>
                  </a:extLst>
                </a:gridCol>
              </a:tblGrid>
              <a:tr h="1340651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Desenvolvimento acadêmico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Dificuldades de comunicação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Conteúdo seguro e de qualidade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78404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sz="1800" b="1" dirty="0" err="1"/>
                        <a:t>TekGiant</a:t>
                      </a:r>
                      <a:r>
                        <a:rPr lang="pt-BR" sz="1800" b="1" dirty="0"/>
                        <a:t> </a:t>
                      </a:r>
                      <a:r>
                        <a:rPr lang="pt-BR" sz="1800" b="1" dirty="0" err="1"/>
                        <a:t>Corp</a:t>
                      </a:r>
                      <a:r>
                        <a:rPr lang="pt-BR" sz="1800" b="1" dirty="0"/>
                        <a:t>.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Identificar tendências e inovações no setor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Filtrar dados de qualidade para comunicação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Garantir que as informações sejam confiáveis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185874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EletruniX</a:t>
                      </a:r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Ltda.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Monitorar a concorrência e novas oportunidades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Acessar fontes especializadas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Verificar a precisão das informações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202841"/>
                  </a:ext>
                </a:extLst>
              </a:tr>
              <a:tr h="1340651"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Mariana Souza</a:t>
                      </a:r>
                      <a:endParaRPr lang="pt-BR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Aprender novas habilidades e técnicas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Distinguir entre informações úteis e irrelevantes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Evitar fontes não confiáveis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055679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A9CD877-BD4C-4EDC-8204-D5ED0D7A00CD}"/>
              </a:ext>
            </a:extLst>
          </p:cNvPr>
          <p:cNvCxnSpPr>
            <a:cxnSpLocks/>
          </p:cNvCxnSpPr>
          <p:nvPr/>
        </p:nvCxnSpPr>
        <p:spPr>
          <a:xfrm>
            <a:off x="860315" y="1037779"/>
            <a:ext cx="2679839" cy="13446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199F14-50BE-4167-9139-3661A3383298}"/>
              </a:ext>
            </a:extLst>
          </p:cNvPr>
          <p:cNvSpPr txBox="1"/>
          <p:nvPr/>
        </p:nvSpPr>
        <p:spPr>
          <a:xfrm>
            <a:off x="2180131" y="1278941"/>
            <a:ext cx="1300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OBJETIVOS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6162AE-F461-4F4C-A3EC-CCA27D2FFE40}"/>
              </a:ext>
            </a:extLst>
          </p:cNvPr>
          <p:cNvSpPr txBox="1"/>
          <p:nvPr/>
        </p:nvSpPr>
        <p:spPr>
          <a:xfrm>
            <a:off x="1102234" y="1770229"/>
            <a:ext cx="12853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PERSONAS</a:t>
            </a:r>
          </a:p>
        </p:txBody>
      </p:sp>
    </p:spTree>
    <p:extLst>
      <p:ext uri="{BB962C8B-B14F-4D97-AF65-F5344CB8AC3E}">
        <p14:creationId xmlns:p14="http://schemas.microsoft.com/office/powerpoint/2010/main" val="20048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7D7C94-41C0-4614-8A18-941174D4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FF30C1-0404-4E76-9CEE-03973857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15" y="202953"/>
            <a:ext cx="10575792" cy="7501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tx2"/>
                </a:solidFill>
              </a:rPr>
              <a:t>Entendimento</a:t>
            </a:r>
            <a:r>
              <a:rPr lang="en-US" sz="4800" b="1" dirty="0">
                <a:solidFill>
                  <a:schemeClr val="tx2"/>
                </a:solidFill>
              </a:rPr>
              <a:t> de </a:t>
            </a:r>
            <a:r>
              <a:rPr lang="en-US" sz="4800" b="1" dirty="0" err="1">
                <a:solidFill>
                  <a:schemeClr val="tx2"/>
                </a:solidFill>
              </a:rPr>
              <a:t>negócio</a:t>
            </a:r>
            <a:r>
              <a:rPr lang="en-US" sz="4800" b="1" dirty="0">
                <a:solidFill>
                  <a:schemeClr val="tx2"/>
                </a:solidFill>
              </a:rPr>
              <a:t> x </a:t>
            </a:r>
            <a:r>
              <a:rPr lang="en-US" sz="4800" b="1" dirty="0" err="1">
                <a:solidFill>
                  <a:schemeClr val="tx2"/>
                </a:solidFill>
              </a:rPr>
              <a:t>Certeza</a:t>
            </a:r>
            <a:r>
              <a:rPr lang="en-US" sz="4800" b="1" dirty="0">
                <a:solidFill>
                  <a:schemeClr val="tx2"/>
                </a:solidFill>
              </a:rPr>
              <a:t> </a:t>
            </a:r>
            <a:r>
              <a:rPr lang="en-US" sz="4800" b="1" dirty="0" err="1">
                <a:solidFill>
                  <a:schemeClr val="tx2"/>
                </a:solidFill>
              </a:rPr>
              <a:t>técnica</a:t>
            </a:r>
            <a:endParaRPr lang="en-US" sz="48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F6FBC1-6409-4059-B87B-1BE51324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2568" y="246028"/>
            <a:ext cx="255495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A98E26-C7DC-48E3-8F50-FBF7F3C5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0441" y="6522756"/>
            <a:ext cx="10717187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3D45F-509E-43F3-B685-A5E78AD0D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829917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C53B0F8-0414-437D-87C2-23F48DF9C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B56551-40C7-4552-A11A-6D86B7EB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B1C2819-E89C-444D-AB15-EF9C40543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512287"/>
              </p:ext>
            </p:extLst>
          </p:nvPr>
        </p:nvGraphicFramePr>
        <p:xfrm>
          <a:off x="840441" y="996182"/>
          <a:ext cx="10717200" cy="543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7200">
                  <a:extLst>
                    <a:ext uri="{9D8B030D-6E8A-4147-A177-3AD203B41FA5}">
                      <a16:colId xmlns:a16="http://schemas.microsoft.com/office/drawing/2014/main" val="820741287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85341815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158465077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72214718"/>
                    </a:ext>
                  </a:extLst>
                </a:gridCol>
              </a:tblGrid>
              <a:tr h="135900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Baixo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Médio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Alto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831944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  <a:p>
                      <a:pPr algn="ctr"/>
                      <a:r>
                        <a:rPr lang="pt-BR" sz="2000" b="1" dirty="0"/>
                        <a:t>Muito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Criação do arquivo .</a:t>
                      </a:r>
                      <a:r>
                        <a:rPr lang="pt-BR" b="1" dirty="0" err="1"/>
                        <a:t>exe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Procura de produtos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Programação Python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28432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b="1" dirty="0"/>
                        <a:t>Alocação de dados em planilha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Web </a:t>
                      </a:r>
                      <a:r>
                        <a:rPr lang="pt-BR" b="1" dirty="0" err="1"/>
                        <a:t>crawler</a:t>
                      </a:r>
                      <a:endParaRPr lang="pt-BR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782537"/>
                  </a:ext>
                </a:extLst>
              </a:tr>
              <a:tr h="1359000"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Entendo</a:t>
                      </a:r>
                    </a:p>
                    <a:p>
                      <a:pPr algn="ctr"/>
                      <a:r>
                        <a:rPr lang="pt-BR" sz="2000" b="1" dirty="0"/>
                        <a:t>pouco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Estrutura de dados HTML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2B2B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t-BR" b="1" dirty="0"/>
                        <a:t>Interface gráfica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86193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7D303A5-EFDE-4F1A-AF8D-A83BB90921F9}"/>
              </a:ext>
            </a:extLst>
          </p:cNvPr>
          <p:cNvCxnSpPr>
            <a:cxnSpLocks/>
          </p:cNvCxnSpPr>
          <p:nvPr/>
        </p:nvCxnSpPr>
        <p:spPr>
          <a:xfrm flipH="1" flipV="1">
            <a:off x="840442" y="996182"/>
            <a:ext cx="2070538" cy="13527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FEE3098-4822-4150-861F-CB28AA1CE385}"/>
              </a:ext>
            </a:extLst>
          </p:cNvPr>
          <p:cNvSpPr txBox="1"/>
          <p:nvPr/>
        </p:nvSpPr>
        <p:spPr>
          <a:xfrm>
            <a:off x="1133952" y="1760220"/>
            <a:ext cx="10555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Negócio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53C67D-A2DC-4207-A1EA-6134394A7659}"/>
              </a:ext>
            </a:extLst>
          </p:cNvPr>
          <p:cNvSpPr txBox="1"/>
          <p:nvPr/>
        </p:nvSpPr>
        <p:spPr>
          <a:xfrm>
            <a:off x="1843556" y="1272439"/>
            <a:ext cx="9806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b="1" dirty="0"/>
              <a:t>Técnico</a:t>
            </a:r>
          </a:p>
        </p:txBody>
      </p:sp>
    </p:spTree>
    <p:extLst>
      <p:ext uri="{BB962C8B-B14F-4D97-AF65-F5344CB8AC3E}">
        <p14:creationId xmlns:p14="http://schemas.microsoft.com/office/powerpoint/2010/main" val="2506997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1682</Words>
  <Application>Microsoft Office PowerPoint</Application>
  <PresentationFormat>Widescreen</PresentationFormat>
  <Paragraphs>171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Web Crawler</vt:lpstr>
      <vt:lpstr>Visão do produto</vt:lpstr>
      <vt:lpstr>É / Não é – Faz / Não faz</vt:lpstr>
      <vt:lpstr>Objetivos</vt:lpstr>
      <vt:lpstr>Personas</vt:lpstr>
      <vt:lpstr>Personas</vt:lpstr>
      <vt:lpstr>Personas</vt:lpstr>
      <vt:lpstr>Personas X Objetivos</vt:lpstr>
      <vt:lpstr>Entendimento de negócio x Certeza técnica</vt:lpstr>
      <vt:lpstr>Nível de esforço x Valor de negócio</vt:lpstr>
      <vt:lpstr>Jornadas</vt:lpstr>
      <vt:lpstr>Jornadas</vt:lpstr>
      <vt:lpstr>Jornadas</vt:lpstr>
      <vt:lpstr>Ondas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Crawler</dc:title>
  <dc:creator>Gabriel Ferreira</dc:creator>
  <cp:lastModifiedBy>Lab</cp:lastModifiedBy>
  <cp:revision>5</cp:revision>
  <dcterms:created xsi:type="dcterms:W3CDTF">2024-09-13T21:58:58Z</dcterms:created>
  <dcterms:modified xsi:type="dcterms:W3CDTF">2024-10-31T01:11:55Z</dcterms:modified>
</cp:coreProperties>
</file>