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INTRODUCTION TO SYSTEM ANALYSIS AND </a:t>
            </a:r>
            <a:r>
              <a:rPr lang="en-US" dirty="0" smtClean="0"/>
              <a:t>DESIGN</a:t>
            </a:r>
            <a:endParaRPr lang="en-US" dirty="0"/>
          </a:p>
        </p:txBody>
      </p:sp>
      <p:sp>
        <p:nvSpPr>
          <p:cNvPr id="3" name="Subtitle 2"/>
          <p:cNvSpPr>
            <a:spLocks noGrp="1"/>
          </p:cNvSpPr>
          <p:nvPr>
            <p:ph type="subTitle" idx="1"/>
          </p:nvPr>
        </p:nvSpPr>
        <p:spPr/>
        <p:txBody>
          <a:bodyPr/>
          <a:lstStyle/>
          <a:p>
            <a:r>
              <a:rPr lang="en-US" dirty="0"/>
              <a:t>Systems are created to solve problems. One can think of the systems approach as an organized way of dealing with a </a:t>
            </a:r>
            <a:r>
              <a:rPr lang="en-US" dirty="0" smtClean="0"/>
              <a:t>problem. System </a:t>
            </a:r>
            <a:r>
              <a:rPr lang="en-US" dirty="0"/>
              <a:t>Analysis and Design (SAD), mainly deals with the software development </a:t>
            </a:r>
            <a:r>
              <a:rPr lang="en-US" dirty="0" smtClean="0"/>
              <a:t>activities.</a:t>
            </a:r>
            <a:endParaRPr lang="en-US" dirty="0"/>
          </a:p>
        </p:txBody>
      </p:sp>
    </p:spTree>
    <p:extLst>
      <p:ext uri="{BB962C8B-B14F-4D97-AF65-F5344CB8AC3E}">
        <p14:creationId xmlns:p14="http://schemas.microsoft.com/office/powerpoint/2010/main" val="74868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
            <a:ext cx="10515600" cy="1468192"/>
          </a:xfrm>
        </p:spPr>
        <p:txBody>
          <a:bodyPr>
            <a:normAutofit/>
          </a:bodyPr>
          <a:lstStyle/>
          <a:p>
            <a:r>
              <a:rPr lang="en-US" sz="4000" dirty="0"/>
              <a:t>PHASES OF SYSTEM DEVELOPMENT LIFE </a:t>
            </a:r>
            <a:r>
              <a:rPr lang="en-US" sz="4000" dirty="0" smtClean="0"/>
              <a:t>CYCLE</a:t>
            </a:r>
            <a:r>
              <a:rPr lang="en-US" sz="3600" b="1" dirty="0"/>
              <a:t/>
            </a:r>
            <a:br>
              <a:rPr lang="en-US" sz="3600" b="1" dirty="0"/>
            </a:br>
            <a:endParaRPr lang="en-US" sz="4000" dirty="0"/>
          </a:p>
        </p:txBody>
      </p:sp>
      <p:sp>
        <p:nvSpPr>
          <p:cNvPr id="3" name="Text Placeholder 2"/>
          <p:cNvSpPr>
            <a:spLocks noGrp="1"/>
          </p:cNvSpPr>
          <p:nvPr>
            <p:ph type="body" idx="1"/>
          </p:nvPr>
        </p:nvSpPr>
        <p:spPr>
          <a:xfrm>
            <a:off x="831850" y="1326524"/>
            <a:ext cx="10515600" cy="4919729"/>
          </a:xfrm>
        </p:spPr>
        <p:txBody>
          <a:bodyPr>
            <a:normAutofit/>
          </a:bodyPr>
          <a:lstStyle/>
          <a:p>
            <a:pPr marL="342900" indent="-342900">
              <a:buFont typeface="Arial" panose="020B0604020202020204" pitchFamily="34" charset="0"/>
              <a:buChar char="•"/>
            </a:pPr>
            <a:r>
              <a:rPr lang="en-US" b="1" dirty="0" smtClean="0"/>
              <a:t>CODING</a:t>
            </a:r>
          </a:p>
          <a:p>
            <a:r>
              <a:rPr lang="en-US" dirty="0" smtClean="0"/>
              <a:t>The </a:t>
            </a:r>
            <a:r>
              <a:rPr lang="en-US" dirty="0"/>
              <a:t>system design needs to be implemented to make it a workable </a:t>
            </a:r>
            <a:r>
              <a:rPr lang="en-US" dirty="0" smtClean="0"/>
              <a:t>system, </a:t>
            </a:r>
            <a:r>
              <a:rPr lang="en-US" dirty="0"/>
              <a:t>It is an important stage where the defined procedures are transformed into control specifications by the help of a computer language. </a:t>
            </a:r>
            <a:endParaRPr lang="en-US" dirty="0" smtClean="0"/>
          </a:p>
          <a:p>
            <a:r>
              <a:rPr lang="en-US" dirty="0" smtClean="0"/>
              <a:t>This </a:t>
            </a:r>
            <a:r>
              <a:rPr lang="en-US" dirty="0"/>
              <a:t>is also called the programming phase in which the programmer converts the program specifications into computer instructions, which we refer to as programs. </a:t>
            </a:r>
            <a:endParaRPr lang="en-US" dirty="0"/>
          </a:p>
          <a:p>
            <a:r>
              <a:rPr lang="en-US" dirty="0" smtClean="0"/>
              <a:t>The programs </a:t>
            </a:r>
            <a:r>
              <a:rPr lang="en-US" dirty="0"/>
              <a:t>coordinate the data movements and control the entire process in a system.</a:t>
            </a:r>
          </a:p>
          <a:p>
            <a:r>
              <a:rPr lang="en-US" dirty="0"/>
              <a:t>It is generally felt that the programs must be modular in nature. This helps in fast development, maintenance and future changes, if required.</a:t>
            </a:r>
          </a:p>
          <a:p>
            <a:endParaRPr lang="en-US" dirty="0"/>
          </a:p>
        </p:txBody>
      </p:sp>
    </p:spTree>
    <p:extLst>
      <p:ext uri="{BB962C8B-B14F-4D97-AF65-F5344CB8AC3E}">
        <p14:creationId xmlns:p14="http://schemas.microsoft.com/office/powerpoint/2010/main" val="382601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
            <a:ext cx="10515600" cy="1468192"/>
          </a:xfrm>
        </p:spPr>
        <p:txBody>
          <a:bodyPr>
            <a:normAutofit/>
          </a:bodyPr>
          <a:lstStyle/>
          <a:p>
            <a:r>
              <a:rPr lang="en-US" sz="4000" dirty="0"/>
              <a:t>PHASES OF SYSTEM DEVELOPMENT LIFE </a:t>
            </a:r>
            <a:r>
              <a:rPr lang="en-US" sz="4000" dirty="0" smtClean="0"/>
              <a:t>CYCLE</a:t>
            </a:r>
            <a:r>
              <a:rPr lang="en-US" sz="3600" b="1" dirty="0"/>
              <a:t/>
            </a:r>
            <a:br>
              <a:rPr lang="en-US" sz="3600" b="1" dirty="0"/>
            </a:br>
            <a:endParaRPr lang="en-US" sz="4000" dirty="0"/>
          </a:p>
        </p:txBody>
      </p:sp>
      <p:sp>
        <p:nvSpPr>
          <p:cNvPr id="3" name="Text Placeholder 2"/>
          <p:cNvSpPr>
            <a:spLocks noGrp="1"/>
          </p:cNvSpPr>
          <p:nvPr>
            <p:ph type="body" idx="1"/>
          </p:nvPr>
        </p:nvSpPr>
        <p:spPr>
          <a:xfrm>
            <a:off x="831850" y="1326524"/>
            <a:ext cx="10515600" cy="4919729"/>
          </a:xfrm>
        </p:spPr>
        <p:txBody>
          <a:bodyPr>
            <a:normAutofit lnSpcReduction="10000"/>
          </a:bodyPr>
          <a:lstStyle/>
          <a:p>
            <a:pPr marL="342900" indent="-342900">
              <a:buFont typeface="Arial" panose="020B0604020202020204" pitchFamily="34" charset="0"/>
              <a:buChar char="•"/>
            </a:pPr>
            <a:r>
              <a:rPr lang="en-US" b="1" dirty="0" smtClean="0"/>
              <a:t>TESTING</a:t>
            </a:r>
          </a:p>
          <a:p>
            <a:r>
              <a:rPr lang="en-US" dirty="0" smtClean="0"/>
              <a:t>After codifying the whole programs of the system, a test plan should be developed and run on a given set of test data. </a:t>
            </a:r>
            <a:r>
              <a:rPr lang="en-US" dirty="0"/>
              <a:t>A</a:t>
            </a:r>
            <a:r>
              <a:rPr lang="en-US" dirty="0" smtClean="0"/>
              <a:t> </a:t>
            </a:r>
            <a:r>
              <a:rPr lang="en-US" dirty="0"/>
              <a:t>test run of the system is done for removing the </a:t>
            </a:r>
            <a:r>
              <a:rPr lang="en-US" dirty="0" smtClean="0"/>
              <a:t>bugs and the </a:t>
            </a:r>
            <a:r>
              <a:rPr lang="en-US" dirty="0"/>
              <a:t>output of the test run should match the expected results. </a:t>
            </a:r>
            <a:endParaRPr lang="en-US" dirty="0" smtClean="0"/>
          </a:p>
          <a:p>
            <a:r>
              <a:rPr lang="en-US" b="1" i="1" dirty="0"/>
              <a:t>Program test</a:t>
            </a:r>
            <a:r>
              <a:rPr lang="en-US" b="1" dirty="0"/>
              <a:t>:  </a:t>
            </a:r>
            <a:r>
              <a:rPr lang="en-US" dirty="0"/>
              <a:t>When the programs have been coded, compiled and brought to working conditions, they must be individually tested with the prepared test data. Any undesirable happening must be noted and debugged (error corrections)</a:t>
            </a:r>
          </a:p>
          <a:p>
            <a:r>
              <a:rPr lang="en-US" b="1" i="1" dirty="0"/>
              <a:t>System Test</a:t>
            </a:r>
            <a:r>
              <a:rPr lang="en-US" b="1" dirty="0"/>
              <a:t>: </a:t>
            </a:r>
            <a:r>
              <a:rPr lang="en-US" b="1" dirty="0" smtClean="0"/>
              <a:t> </a:t>
            </a:r>
            <a:r>
              <a:rPr lang="en-US" dirty="0" smtClean="0"/>
              <a:t>The </a:t>
            </a:r>
            <a:r>
              <a:rPr lang="en-US" dirty="0"/>
              <a:t>complete system is executed on the actual data. At each stage of the execution, the results or output of the system is </a:t>
            </a:r>
            <a:r>
              <a:rPr lang="en-US" dirty="0" smtClean="0"/>
              <a:t>analyzed. </a:t>
            </a:r>
            <a:r>
              <a:rPr lang="en-US" dirty="0"/>
              <a:t>During the result analysis, it may be found that the outputs are not matching the expected output of the system. </a:t>
            </a:r>
            <a:endParaRPr lang="en-US" dirty="0" smtClean="0"/>
          </a:p>
          <a:p>
            <a:r>
              <a:rPr lang="en-US" dirty="0" smtClean="0"/>
              <a:t>In </a:t>
            </a:r>
            <a:r>
              <a:rPr lang="en-US" dirty="0"/>
              <a:t>such case, the errors in the particular programs are identified and are fixed and further tested for the expected </a:t>
            </a:r>
            <a:r>
              <a:rPr lang="en-US" dirty="0" smtClean="0"/>
              <a:t>output. Sometimes, </a:t>
            </a:r>
            <a:r>
              <a:rPr lang="en-US" dirty="0"/>
              <a:t>system testing is considered a part of implementation process.</a:t>
            </a:r>
          </a:p>
          <a:p>
            <a:endParaRPr lang="en-US" dirty="0"/>
          </a:p>
        </p:txBody>
      </p:sp>
    </p:spTree>
    <p:extLst>
      <p:ext uri="{BB962C8B-B14F-4D97-AF65-F5344CB8AC3E}">
        <p14:creationId xmlns:p14="http://schemas.microsoft.com/office/powerpoint/2010/main" val="193825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
            <a:ext cx="10515600" cy="1468192"/>
          </a:xfrm>
        </p:spPr>
        <p:txBody>
          <a:bodyPr>
            <a:normAutofit/>
          </a:bodyPr>
          <a:lstStyle/>
          <a:p>
            <a:r>
              <a:rPr lang="en-US" sz="4000" dirty="0"/>
              <a:t>PHASES OF SYSTEM DEVELOPMENT LIFE </a:t>
            </a:r>
            <a:r>
              <a:rPr lang="en-US" sz="4000" dirty="0" smtClean="0"/>
              <a:t>CYCLE</a:t>
            </a:r>
            <a:r>
              <a:rPr lang="en-US" sz="3600" b="1" dirty="0"/>
              <a:t/>
            </a:r>
            <a:br>
              <a:rPr lang="en-US" sz="3600" b="1" dirty="0"/>
            </a:br>
            <a:endParaRPr lang="en-US" sz="4000" dirty="0"/>
          </a:p>
        </p:txBody>
      </p:sp>
      <p:sp>
        <p:nvSpPr>
          <p:cNvPr id="3" name="Text Placeholder 2"/>
          <p:cNvSpPr>
            <a:spLocks noGrp="1"/>
          </p:cNvSpPr>
          <p:nvPr>
            <p:ph type="body" idx="1"/>
          </p:nvPr>
        </p:nvSpPr>
        <p:spPr>
          <a:xfrm>
            <a:off x="831850" y="1326524"/>
            <a:ext cx="10515600" cy="4919729"/>
          </a:xfrm>
        </p:spPr>
        <p:txBody>
          <a:bodyPr>
            <a:normAutofit/>
          </a:bodyPr>
          <a:lstStyle/>
          <a:p>
            <a:pPr marL="342900" indent="-342900">
              <a:buFont typeface="Arial" panose="020B0604020202020204" pitchFamily="34" charset="0"/>
              <a:buChar char="•"/>
            </a:pPr>
            <a:r>
              <a:rPr lang="en-US" b="1" dirty="0" smtClean="0"/>
              <a:t>IMPLEMENTATION</a:t>
            </a:r>
          </a:p>
          <a:p>
            <a:r>
              <a:rPr lang="en-US" dirty="0" smtClean="0"/>
              <a:t>Implementation </a:t>
            </a:r>
            <a:r>
              <a:rPr lang="en-US" dirty="0"/>
              <a:t>is the stage of a project during which theory is turned into practice. </a:t>
            </a:r>
            <a:endParaRPr lang="en-US" dirty="0" smtClean="0"/>
          </a:p>
          <a:p>
            <a:r>
              <a:rPr lang="en-US" b="1" i="1" dirty="0"/>
              <a:t>Acquisition and Installation of Hardware and </a:t>
            </a:r>
            <a:r>
              <a:rPr lang="en-US" b="1" i="1" dirty="0" smtClean="0"/>
              <a:t>Software: </a:t>
            </a:r>
            <a:r>
              <a:rPr lang="en-US" dirty="0" smtClean="0"/>
              <a:t>The </a:t>
            </a:r>
            <a:r>
              <a:rPr lang="en-US" dirty="0"/>
              <a:t>hardware and the relevant software required for running the system must be made fully operational before implementation. </a:t>
            </a:r>
            <a:endParaRPr lang="en-US" dirty="0" smtClean="0"/>
          </a:p>
          <a:p>
            <a:r>
              <a:rPr lang="en-US" dirty="0" smtClean="0"/>
              <a:t>The </a:t>
            </a:r>
            <a:r>
              <a:rPr lang="en-US" b="1" i="1" dirty="0"/>
              <a:t>conversion</a:t>
            </a:r>
            <a:r>
              <a:rPr lang="en-US" dirty="0"/>
              <a:t> is also one of the most critical and expensive activities in the system development life cycle. </a:t>
            </a:r>
            <a:r>
              <a:rPr lang="en-US" dirty="0" smtClean="0"/>
              <a:t>The </a:t>
            </a:r>
            <a:r>
              <a:rPr lang="en-US" dirty="0"/>
              <a:t>data from the old system needs to be converted to operate in the new format of the new system. </a:t>
            </a:r>
            <a:r>
              <a:rPr lang="en-US" dirty="0" smtClean="0"/>
              <a:t>The </a:t>
            </a:r>
            <a:r>
              <a:rPr lang="en-US" dirty="0"/>
              <a:t>database needs to be setup with security and recovery procedures fully defined</a:t>
            </a:r>
            <a:r>
              <a:rPr lang="en-US" dirty="0" smtClean="0"/>
              <a:t>.</a:t>
            </a:r>
            <a:r>
              <a:rPr lang="en-US" dirty="0"/>
              <a:t> </a:t>
            </a:r>
            <a:endParaRPr lang="en-US" dirty="0" smtClean="0"/>
          </a:p>
          <a:p>
            <a:r>
              <a:rPr lang="en-US" b="1" i="1" dirty="0"/>
              <a:t>T</a:t>
            </a:r>
            <a:r>
              <a:rPr lang="en-US" b="1" i="1" dirty="0" smtClean="0"/>
              <a:t>raining </a:t>
            </a:r>
            <a:r>
              <a:rPr lang="en-US" b="1" i="1" dirty="0"/>
              <a:t>of the user </a:t>
            </a:r>
            <a:r>
              <a:rPr lang="en-US" dirty="0" smtClean="0"/>
              <a:t>starts, after </a:t>
            </a:r>
            <a:r>
              <a:rPr lang="en-US" dirty="0"/>
              <a:t>the users are trained about the computerized system, working has to shift from manual to computerized working. The process is called ‘Changeover’. </a:t>
            </a:r>
          </a:p>
          <a:p>
            <a:endParaRPr lang="en-US" dirty="0"/>
          </a:p>
        </p:txBody>
      </p:sp>
    </p:spTree>
    <p:extLst>
      <p:ext uri="{BB962C8B-B14F-4D97-AF65-F5344CB8AC3E}">
        <p14:creationId xmlns:p14="http://schemas.microsoft.com/office/powerpoint/2010/main" val="9212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50761"/>
            <a:ext cx="10515600" cy="1790163"/>
          </a:xfrm>
        </p:spPr>
        <p:txBody>
          <a:bodyPr>
            <a:normAutofit fontScale="90000"/>
          </a:bodyPr>
          <a:lstStyle/>
          <a:p>
            <a:r>
              <a:rPr lang="en-US" sz="4000" dirty="0"/>
              <a:t>PHASES OF SYSTEM DEVELOPMENT LIFE </a:t>
            </a:r>
            <a:r>
              <a:rPr lang="en-US" sz="4000" dirty="0" smtClean="0"/>
              <a:t>CYCLE</a:t>
            </a:r>
            <a:br>
              <a:rPr lang="en-US" sz="4000" dirty="0" smtClean="0"/>
            </a:br>
            <a:r>
              <a:rPr lang="en-US" sz="2700" b="1" dirty="0"/>
              <a:t>Implementation</a:t>
            </a:r>
            <a:r>
              <a:rPr lang="en-US" sz="3200" b="1" dirty="0"/>
              <a:t/>
            </a:r>
            <a:br>
              <a:rPr lang="en-US" sz="3200" b="1" dirty="0"/>
            </a:br>
            <a:r>
              <a:rPr lang="en-US" sz="3600" b="1" dirty="0"/>
              <a:t/>
            </a:r>
            <a:br>
              <a:rPr lang="en-US" sz="3600" b="1" dirty="0"/>
            </a:br>
            <a:endParaRPr lang="en-US" sz="4000" dirty="0"/>
          </a:p>
        </p:txBody>
      </p:sp>
      <p:sp>
        <p:nvSpPr>
          <p:cNvPr id="3" name="Text Placeholder 2"/>
          <p:cNvSpPr>
            <a:spLocks noGrp="1"/>
          </p:cNvSpPr>
          <p:nvPr>
            <p:ph type="body" idx="1"/>
          </p:nvPr>
        </p:nvSpPr>
        <p:spPr>
          <a:xfrm>
            <a:off x="831850" y="1326524"/>
            <a:ext cx="10515600" cy="4919729"/>
          </a:xfrm>
        </p:spPr>
        <p:txBody>
          <a:bodyPr>
            <a:normAutofit lnSpcReduction="10000"/>
          </a:bodyPr>
          <a:lstStyle/>
          <a:p>
            <a:r>
              <a:rPr lang="en-US" b="1" i="1" dirty="0"/>
              <a:t>Direct </a:t>
            </a:r>
            <a:r>
              <a:rPr lang="en-US" b="1" i="1" dirty="0" smtClean="0"/>
              <a:t>Changeover </a:t>
            </a:r>
          </a:p>
          <a:p>
            <a:pPr lvl="0" fontAlgn="base"/>
            <a:r>
              <a:rPr lang="en-US" dirty="0"/>
              <a:t>This is the complete replacement of the old system by the new system. It is a risky approach and requires comprehensive system testing and training</a:t>
            </a:r>
            <a:r>
              <a:rPr lang="en-US" dirty="0" smtClean="0"/>
              <a:t>.</a:t>
            </a:r>
          </a:p>
          <a:p>
            <a:pPr lvl="0" fontAlgn="base"/>
            <a:r>
              <a:rPr lang="en-US" b="1" i="1" dirty="0"/>
              <a:t>Parallel run</a:t>
            </a:r>
          </a:p>
          <a:p>
            <a:r>
              <a:rPr lang="en-US" dirty="0"/>
              <a:t>In parallel run both the systems, i.e., computerized and manual, are executed simultaneously for certain defined period. The same data is processed by both the systems. This strategy is less risky but more expensive </a:t>
            </a:r>
            <a:endParaRPr lang="en-US" dirty="0" smtClean="0"/>
          </a:p>
          <a:p>
            <a:pPr lvl="0" fontAlgn="base"/>
            <a:r>
              <a:rPr lang="en-US" b="1" i="1" dirty="0"/>
              <a:t>Pilot </a:t>
            </a:r>
            <a:r>
              <a:rPr lang="en-US" b="1" i="1" dirty="0" smtClean="0"/>
              <a:t>run </a:t>
            </a:r>
          </a:p>
          <a:p>
            <a:pPr lvl="0" fontAlgn="base"/>
            <a:r>
              <a:rPr lang="en-US" dirty="0" smtClean="0"/>
              <a:t>In </a:t>
            </a:r>
            <a:r>
              <a:rPr lang="en-US" dirty="0"/>
              <a:t>this type of run, the new system is run with the data from one or more of the previous periods for the whole or part of the system.  The results are compared with the old system results. It is less expensive and risky than parallel run approach. This strategy builds the confidence and the errors are traced easily without affecting the operations.</a:t>
            </a:r>
          </a:p>
          <a:p>
            <a:endParaRPr lang="en-US" dirty="0"/>
          </a:p>
        </p:txBody>
      </p:sp>
    </p:spTree>
    <p:extLst>
      <p:ext uri="{BB962C8B-B14F-4D97-AF65-F5344CB8AC3E}">
        <p14:creationId xmlns:p14="http://schemas.microsoft.com/office/powerpoint/2010/main" val="5246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50761"/>
            <a:ext cx="10515600" cy="1790163"/>
          </a:xfrm>
        </p:spPr>
        <p:txBody>
          <a:bodyPr>
            <a:normAutofit fontScale="90000"/>
          </a:bodyPr>
          <a:lstStyle/>
          <a:p>
            <a:r>
              <a:rPr lang="en-US" sz="4000" dirty="0"/>
              <a:t>PHASES OF SYSTEM DEVELOPMENT LIFE </a:t>
            </a:r>
            <a:r>
              <a:rPr lang="en-US" sz="4000" dirty="0" smtClean="0"/>
              <a:t>CYCLE</a:t>
            </a:r>
            <a:br>
              <a:rPr lang="en-US" sz="4000" dirty="0" smtClean="0"/>
            </a:br>
            <a:r>
              <a:rPr lang="en-US" sz="2700" b="1" dirty="0"/>
              <a:t>Implementation</a:t>
            </a:r>
            <a:r>
              <a:rPr lang="en-US" sz="3200" b="1" dirty="0"/>
              <a:t/>
            </a:r>
            <a:br>
              <a:rPr lang="en-US" sz="3200" b="1" dirty="0"/>
            </a:br>
            <a:r>
              <a:rPr lang="en-US" sz="3600" b="1" dirty="0"/>
              <a:t/>
            </a:r>
            <a:br>
              <a:rPr lang="en-US" sz="3600" b="1" dirty="0"/>
            </a:br>
            <a:endParaRPr lang="en-US" sz="4000" dirty="0"/>
          </a:p>
        </p:txBody>
      </p:sp>
      <p:sp>
        <p:nvSpPr>
          <p:cNvPr id="3" name="Text Placeholder 2"/>
          <p:cNvSpPr>
            <a:spLocks noGrp="1"/>
          </p:cNvSpPr>
          <p:nvPr>
            <p:ph type="body" idx="1"/>
          </p:nvPr>
        </p:nvSpPr>
        <p:spPr>
          <a:xfrm>
            <a:off x="831850" y="1326524"/>
            <a:ext cx="10515600" cy="4919729"/>
          </a:xfrm>
        </p:spPr>
        <p:txBody>
          <a:bodyPr>
            <a:normAutofit lnSpcReduction="10000"/>
          </a:bodyPr>
          <a:lstStyle/>
          <a:p>
            <a:r>
              <a:rPr lang="en-US" b="1" i="1" u="sng" dirty="0" smtClean="0"/>
              <a:t>Documentation</a:t>
            </a:r>
            <a:r>
              <a:rPr lang="en-US" i="1" u="sng" dirty="0" smtClean="0"/>
              <a:t> </a:t>
            </a:r>
          </a:p>
          <a:p>
            <a:r>
              <a:rPr lang="en-US" dirty="0" smtClean="0"/>
              <a:t>The </a:t>
            </a:r>
            <a:r>
              <a:rPr lang="en-US" dirty="0"/>
              <a:t>documentation of the system is also one of the most important activity in the system development life cycle. This ensures the continuity of the </a:t>
            </a:r>
            <a:r>
              <a:rPr lang="en-US" dirty="0" smtClean="0"/>
              <a:t>system.</a:t>
            </a:r>
            <a:r>
              <a:rPr lang="en-US" dirty="0"/>
              <a:t> There are generally two types of documentation prepared for any system</a:t>
            </a:r>
            <a:r>
              <a:rPr lang="en-US" dirty="0" smtClean="0"/>
              <a:t>.</a:t>
            </a:r>
          </a:p>
          <a:p>
            <a:r>
              <a:rPr lang="en-US" b="1" i="1" dirty="0"/>
              <a:t>User or Operator </a:t>
            </a:r>
            <a:r>
              <a:rPr lang="en-US" b="1" i="1" dirty="0" smtClean="0"/>
              <a:t>Documentation</a:t>
            </a:r>
          </a:p>
          <a:p>
            <a:r>
              <a:rPr lang="en-US" dirty="0" smtClean="0"/>
              <a:t>The </a:t>
            </a:r>
            <a:r>
              <a:rPr lang="en-US" dirty="0"/>
              <a:t>user documentation is a complete description of the system from the users point of view detailing how to use or operate the system. It also includes the major error messages likely to be encountered by the users. </a:t>
            </a:r>
            <a:endParaRPr lang="en-US" dirty="0" smtClean="0"/>
          </a:p>
          <a:p>
            <a:r>
              <a:rPr lang="en-US" b="1" i="1" dirty="0" smtClean="0"/>
              <a:t>System Documentation </a:t>
            </a:r>
          </a:p>
          <a:p>
            <a:r>
              <a:rPr lang="en-US" dirty="0" smtClean="0"/>
              <a:t>The </a:t>
            </a:r>
            <a:r>
              <a:rPr lang="en-US" dirty="0"/>
              <a:t>system documentation contains the details of system design, programs, their coding, system flow, data dictionary, process description, etc. This helps to understand the system and permit changes to be made in the existing system to satisfy new user needs.</a:t>
            </a:r>
          </a:p>
          <a:p>
            <a:endParaRPr lang="en-US" dirty="0"/>
          </a:p>
        </p:txBody>
      </p:sp>
    </p:spTree>
    <p:extLst>
      <p:ext uri="{BB962C8B-B14F-4D97-AF65-F5344CB8AC3E}">
        <p14:creationId xmlns:p14="http://schemas.microsoft.com/office/powerpoint/2010/main" val="3616775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03031"/>
            <a:ext cx="10515600" cy="1635617"/>
          </a:xfrm>
        </p:spPr>
        <p:txBody>
          <a:bodyPr>
            <a:normAutofit fontScale="90000"/>
          </a:bodyPr>
          <a:lstStyle/>
          <a:p>
            <a:r>
              <a:rPr lang="en-US" sz="4000" dirty="0"/>
              <a:t>PHASES OF SYSTEM DEVELOPMENT LIFE </a:t>
            </a:r>
            <a:r>
              <a:rPr lang="en-US" sz="4000" dirty="0" smtClean="0"/>
              <a:t>CYCLE</a:t>
            </a:r>
            <a:r>
              <a:rPr lang="en-US" sz="3200" b="1" dirty="0"/>
              <a:t/>
            </a:r>
            <a:br>
              <a:rPr lang="en-US" sz="3200" b="1" dirty="0"/>
            </a:br>
            <a:r>
              <a:rPr lang="en-US" sz="3600" b="1" dirty="0"/>
              <a:t/>
            </a:r>
            <a:br>
              <a:rPr lang="en-US" sz="3600" b="1" dirty="0"/>
            </a:br>
            <a:endParaRPr lang="en-US" sz="4000" dirty="0"/>
          </a:p>
        </p:txBody>
      </p:sp>
      <p:sp>
        <p:nvSpPr>
          <p:cNvPr id="3" name="Text Placeholder 2"/>
          <p:cNvSpPr>
            <a:spLocks noGrp="1"/>
          </p:cNvSpPr>
          <p:nvPr>
            <p:ph type="body" idx="1"/>
          </p:nvPr>
        </p:nvSpPr>
        <p:spPr>
          <a:xfrm>
            <a:off x="831850" y="1326524"/>
            <a:ext cx="10515600" cy="4919729"/>
          </a:xfrm>
        </p:spPr>
        <p:txBody>
          <a:bodyPr>
            <a:normAutofit/>
          </a:bodyPr>
          <a:lstStyle/>
          <a:p>
            <a:r>
              <a:rPr lang="en-US" b="1" dirty="0"/>
              <a:t>Maintenance</a:t>
            </a:r>
            <a:r>
              <a:rPr lang="en-US" b="1" i="1" u="sng" dirty="0" smtClean="0"/>
              <a:t> </a:t>
            </a:r>
          </a:p>
          <a:p>
            <a:r>
              <a:rPr lang="en-US" dirty="0"/>
              <a:t>Maintenance is necessary to eliminate errors in the system during its working life and to tune the system to any variations in its working environments. It has been seen that there are always some errors found in the systems that must be noted and corrected. It also means the review of the system from time to </a:t>
            </a:r>
            <a:r>
              <a:rPr lang="en-US" dirty="0" smtClean="0"/>
              <a:t>time</a:t>
            </a:r>
            <a:endParaRPr lang="en-US" dirty="0"/>
          </a:p>
          <a:p>
            <a:r>
              <a:rPr lang="en-US" dirty="0"/>
              <a:t>The review of the system is done for:</a:t>
            </a:r>
          </a:p>
          <a:p>
            <a:pPr marL="457200" indent="-457200">
              <a:buFont typeface="+mj-lt"/>
              <a:buAutoNum type="arabicPeriod"/>
            </a:pPr>
            <a:r>
              <a:rPr lang="en-US" dirty="0"/>
              <a:t>K</a:t>
            </a:r>
            <a:r>
              <a:rPr lang="en-US" dirty="0" smtClean="0"/>
              <a:t>nowing </a:t>
            </a:r>
            <a:r>
              <a:rPr lang="en-US" dirty="0"/>
              <a:t>the full capabilities of the system</a:t>
            </a:r>
          </a:p>
          <a:p>
            <a:pPr marL="457200" indent="-457200">
              <a:buFont typeface="+mj-lt"/>
              <a:buAutoNum type="arabicPeriod"/>
            </a:pPr>
            <a:r>
              <a:rPr lang="en-US" dirty="0"/>
              <a:t>K</a:t>
            </a:r>
            <a:r>
              <a:rPr lang="en-US" smtClean="0"/>
              <a:t>nowing </a:t>
            </a:r>
            <a:r>
              <a:rPr lang="en-US" dirty="0"/>
              <a:t>the required changes or the additional requirements l studying the performance.</a:t>
            </a:r>
          </a:p>
          <a:p>
            <a:r>
              <a:rPr lang="en-US" dirty="0"/>
              <a:t>If a major change to a system is needed, a new project may have to be set up to carry out the change. The new project will then proceed through all the above life</a:t>
            </a:r>
            <a:endParaRPr lang="en-US" dirty="0"/>
          </a:p>
        </p:txBody>
      </p:sp>
    </p:spTree>
    <p:extLst>
      <p:ext uri="{BB962C8B-B14F-4D97-AF65-F5344CB8AC3E}">
        <p14:creationId xmlns:p14="http://schemas.microsoft.com/office/powerpoint/2010/main" val="13333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A SYSTEM</a:t>
            </a:r>
            <a:endParaRPr lang="en-US" dirty="0"/>
          </a:p>
        </p:txBody>
      </p:sp>
      <p:sp>
        <p:nvSpPr>
          <p:cNvPr id="3" name="Content Placeholder 2"/>
          <p:cNvSpPr>
            <a:spLocks noGrp="1"/>
          </p:cNvSpPr>
          <p:nvPr>
            <p:ph idx="1"/>
          </p:nvPr>
        </p:nvSpPr>
        <p:spPr/>
        <p:txBody>
          <a:bodyPr/>
          <a:lstStyle/>
          <a:p>
            <a:r>
              <a:rPr lang="en-US" dirty="0"/>
              <a:t>A collection of components that work together to realize some objectives forms a system. Basically there are three major components in every system, namely input, processing and output. </a:t>
            </a:r>
            <a:endParaRPr lang="en-US" dirty="0" smtClean="0"/>
          </a:p>
          <a:p>
            <a:endParaRPr lang="en-US" dirty="0"/>
          </a:p>
          <a:p>
            <a:endParaRPr lang="en-US" dirty="0" smtClean="0"/>
          </a:p>
          <a:p>
            <a:endParaRPr lang="en-US" dirty="0"/>
          </a:p>
          <a:p>
            <a:endParaRPr lang="en-US" dirty="0" smtClean="0"/>
          </a:p>
          <a:p>
            <a:r>
              <a:rPr lang="en-US" dirty="0" smtClean="0"/>
              <a:t>The </a:t>
            </a:r>
            <a:r>
              <a:rPr lang="en-US" dirty="0"/>
              <a:t>objective of the system demands that some output is produced as a result of processing the suitable inputs. </a:t>
            </a:r>
            <a:endParaRPr lang="en-US" dirty="0"/>
          </a:p>
        </p:txBody>
      </p:sp>
      <p:grpSp>
        <p:nvGrpSpPr>
          <p:cNvPr id="5" name="Group 4"/>
          <p:cNvGrpSpPr/>
          <p:nvPr/>
        </p:nvGrpSpPr>
        <p:grpSpPr>
          <a:xfrm>
            <a:off x="2820473" y="3219719"/>
            <a:ext cx="5164429" cy="1339402"/>
            <a:chOff x="0" y="0"/>
            <a:chExt cx="2852928" cy="373256"/>
          </a:xfrm>
        </p:grpSpPr>
        <p:sp>
          <p:nvSpPr>
            <p:cNvPr id="6" name="Shape 30"/>
            <p:cNvSpPr/>
            <p:nvPr/>
          </p:nvSpPr>
          <p:spPr>
            <a:xfrm>
              <a:off x="954659" y="0"/>
              <a:ext cx="966346" cy="373256"/>
            </a:xfrm>
            <a:custGeom>
              <a:avLst/>
              <a:gdLst/>
              <a:ahLst/>
              <a:cxnLst/>
              <a:rect l="0" t="0" r="0" b="0"/>
              <a:pathLst>
                <a:path w="966346" h="373256">
                  <a:moveTo>
                    <a:pt x="0" y="373256"/>
                  </a:moveTo>
                  <a:lnTo>
                    <a:pt x="966346" y="373256"/>
                  </a:lnTo>
                  <a:lnTo>
                    <a:pt x="966346" y="0"/>
                  </a:lnTo>
                  <a:lnTo>
                    <a:pt x="0" y="0"/>
                  </a:lnTo>
                  <a:close/>
                </a:path>
              </a:pathLst>
            </a:custGeom>
            <a:ln w="12192" cap="flat">
              <a:miter lim="12700000"/>
            </a:ln>
          </p:spPr>
          <p:style>
            <a:lnRef idx="1">
              <a:srgbClr val="181717"/>
            </a:lnRef>
            <a:fillRef idx="0">
              <a:srgbClr val="000000">
                <a:alpha val="0"/>
              </a:srgbClr>
            </a:fillRef>
            <a:effectRef idx="0">
              <a:scrgbClr r="0" g="0" b="0"/>
            </a:effectRef>
            <a:fontRef idx="none"/>
          </p:style>
          <p:txBody>
            <a:bodyPr/>
            <a:lstStyle/>
            <a:p>
              <a:endParaRPr lang="en-US"/>
            </a:p>
          </p:txBody>
        </p:sp>
        <p:sp>
          <p:nvSpPr>
            <p:cNvPr id="7" name="Rectangle 6"/>
            <p:cNvSpPr/>
            <p:nvPr/>
          </p:nvSpPr>
          <p:spPr>
            <a:xfrm>
              <a:off x="0" y="168074"/>
              <a:ext cx="50673" cy="18262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200">
                <a:solidFill>
                  <a:srgbClr val="181717"/>
                </a:solidFill>
                <a:effectLst/>
                <a:latin typeface="Calibri" panose="020F0502020204030204" pitchFamily="34" charset="0"/>
                <a:ea typeface="Calibri" panose="020F0502020204030204" pitchFamily="34" charset="0"/>
              </a:endParaRPr>
            </a:p>
          </p:txBody>
        </p:sp>
        <p:sp>
          <p:nvSpPr>
            <p:cNvPr id="8" name="Shape 34"/>
            <p:cNvSpPr/>
            <p:nvPr/>
          </p:nvSpPr>
          <p:spPr>
            <a:xfrm>
              <a:off x="12187" y="192905"/>
              <a:ext cx="816860" cy="0"/>
            </a:xfrm>
            <a:custGeom>
              <a:avLst/>
              <a:gdLst/>
              <a:ahLst/>
              <a:cxnLst/>
              <a:rect l="0" t="0" r="0" b="0"/>
              <a:pathLst>
                <a:path w="816860">
                  <a:moveTo>
                    <a:pt x="0" y="0"/>
                  </a:moveTo>
                  <a:lnTo>
                    <a:pt x="816860" y="0"/>
                  </a:lnTo>
                </a:path>
              </a:pathLst>
            </a:custGeom>
            <a:ln w="9071" cap="rnd">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9" name="Shape 35"/>
            <p:cNvSpPr/>
            <p:nvPr/>
          </p:nvSpPr>
          <p:spPr>
            <a:xfrm>
              <a:off x="826008" y="144148"/>
              <a:ext cx="100584" cy="97536"/>
            </a:xfrm>
            <a:custGeom>
              <a:avLst/>
              <a:gdLst/>
              <a:ahLst/>
              <a:cxnLst/>
              <a:rect l="0" t="0" r="0" b="0"/>
              <a:pathLst>
                <a:path w="100584" h="97536">
                  <a:moveTo>
                    <a:pt x="0" y="0"/>
                  </a:moveTo>
                  <a:lnTo>
                    <a:pt x="100584" y="48768"/>
                  </a:lnTo>
                  <a:lnTo>
                    <a:pt x="0" y="97536"/>
                  </a:lnTo>
                  <a:lnTo>
                    <a:pt x="0" y="0"/>
                  </a:lnTo>
                  <a:close/>
                </a:path>
              </a:pathLst>
            </a:custGeom>
            <a:ln w="0" cap="rnd">
              <a:round/>
            </a:ln>
          </p:spPr>
          <p:style>
            <a:lnRef idx="0">
              <a:srgbClr val="000000"/>
            </a:lnRef>
            <a:fillRef idx="1">
              <a:srgbClr val="000000"/>
            </a:fillRef>
            <a:effectRef idx="0">
              <a:scrgbClr r="0" g="0" b="0"/>
            </a:effectRef>
            <a:fontRef idx="none"/>
          </p:style>
          <p:txBody>
            <a:bodyPr/>
            <a:lstStyle/>
            <a:p>
              <a:endParaRPr lang="en-US"/>
            </a:p>
          </p:txBody>
        </p:sp>
        <p:sp>
          <p:nvSpPr>
            <p:cNvPr id="10" name="Rectangle 9"/>
            <p:cNvSpPr/>
            <p:nvPr/>
          </p:nvSpPr>
          <p:spPr>
            <a:xfrm>
              <a:off x="1923288" y="158931"/>
              <a:ext cx="50673" cy="18262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200">
                <a:solidFill>
                  <a:srgbClr val="181717"/>
                </a:solidFill>
                <a:effectLst/>
                <a:latin typeface="Calibri" panose="020F0502020204030204" pitchFamily="34" charset="0"/>
                <a:ea typeface="Calibri" panose="020F0502020204030204" pitchFamily="34" charset="0"/>
              </a:endParaRPr>
            </a:p>
          </p:txBody>
        </p:sp>
        <p:sp>
          <p:nvSpPr>
            <p:cNvPr id="11" name="Shape 39"/>
            <p:cNvSpPr/>
            <p:nvPr/>
          </p:nvSpPr>
          <p:spPr>
            <a:xfrm>
              <a:off x="1935480" y="183772"/>
              <a:ext cx="816864" cy="0"/>
            </a:xfrm>
            <a:custGeom>
              <a:avLst/>
              <a:gdLst/>
              <a:ahLst/>
              <a:cxnLst/>
              <a:rect l="0" t="0" r="0" b="0"/>
              <a:pathLst>
                <a:path w="816864">
                  <a:moveTo>
                    <a:pt x="0" y="0"/>
                  </a:moveTo>
                  <a:lnTo>
                    <a:pt x="816864" y="0"/>
                  </a:lnTo>
                </a:path>
              </a:pathLst>
            </a:custGeom>
            <a:ln w="9144" cap="rnd">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 name="Shape 40"/>
            <p:cNvSpPr/>
            <p:nvPr/>
          </p:nvSpPr>
          <p:spPr>
            <a:xfrm>
              <a:off x="2749296" y="135003"/>
              <a:ext cx="103632" cy="97537"/>
            </a:xfrm>
            <a:custGeom>
              <a:avLst/>
              <a:gdLst/>
              <a:ahLst/>
              <a:cxnLst/>
              <a:rect l="0" t="0" r="0" b="0"/>
              <a:pathLst>
                <a:path w="103632" h="97537">
                  <a:moveTo>
                    <a:pt x="0" y="0"/>
                  </a:moveTo>
                  <a:lnTo>
                    <a:pt x="103632" y="48768"/>
                  </a:lnTo>
                  <a:lnTo>
                    <a:pt x="0" y="97537"/>
                  </a:lnTo>
                  <a:lnTo>
                    <a:pt x="0" y="0"/>
                  </a:lnTo>
                  <a:close/>
                </a:path>
              </a:pathLst>
            </a:custGeom>
            <a:ln w="0" cap="rnd">
              <a:round/>
            </a:ln>
          </p:spPr>
          <p:style>
            <a:lnRef idx="0">
              <a:srgbClr val="000000"/>
            </a:lnRef>
            <a:fillRef idx="1">
              <a:srgbClr val="000000"/>
            </a:fillRef>
            <a:effectRef idx="0">
              <a:scrgbClr r="0" g="0" b="0"/>
            </a:effectRef>
            <a:fontRef idx="none"/>
          </p:style>
          <p:txBody>
            <a:bodyPr/>
            <a:lstStyle/>
            <a:p>
              <a:endParaRPr lang="en-US"/>
            </a:p>
          </p:txBody>
        </p:sp>
        <p:sp>
          <p:nvSpPr>
            <p:cNvPr id="13" name="Rectangle 12"/>
            <p:cNvSpPr/>
            <p:nvPr/>
          </p:nvSpPr>
          <p:spPr>
            <a:xfrm>
              <a:off x="252984" y="59312"/>
              <a:ext cx="441842" cy="159788"/>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Calibri" panose="020F0502020204030204" pitchFamily="34" charset="0"/>
                  <a:ea typeface="Calibri" panose="020F0502020204030204" pitchFamily="34" charset="0"/>
                </a:rPr>
                <a:t>Input</a:t>
              </a:r>
              <a:endParaRPr lang="en-US" sz="1200">
                <a:solidFill>
                  <a:srgbClr val="181717"/>
                </a:solidFill>
                <a:effectLst/>
                <a:latin typeface="Calibri" panose="020F0502020204030204" pitchFamily="34" charset="0"/>
                <a:ea typeface="Calibri" panose="020F0502020204030204" pitchFamily="34" charset="0"/>
              </a:endParaRPr>
            </a:p>
          </p:txBody>
        </p:sp>
        <p:sp>
          <p:nvSpPr>
            <p:cNvPr id="14" name="Rectangle 13"/>
            <p:cNvSpPr/>
            <p:nvPr/>
          </p:nvSpPr>
          <p:spPr>
            <a:xfrm>
              <a:off x="2112264" y="22734"/>
              <a:ext cx="571591" cy="159789"/>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Calibri" panose="020F0502020204030204" pitchFamily="34" charset="0"/>
                  <a:ea typeface="Calibri" panose="020F0502020204030204" pitchFamily="34" charset="0"/>
                </a:rPr>
                <a:t>Output </a:t>
              </a:r>
              <a:endParaRPr lang="en-US" sz="1200">
                <a:solidFill>
                  <a:srgbClr val="181717"/>
                </a:solidFill>
                <a:effectLst/>
                <a:latin typeface="Calibri" panose="020F0502020204030204" pitchFamily="34" charset="0"/>
                <a:ea typeface="Calibri" panose="020F0502020204030204" pitchFamily="34" charset="0"/>
              </a:endParaRPr>
            </a:p>
          </p:txBody>
        </p:sp>
        <p:sp>
          <p:nvSpPr>
            <p:cNvPr id="15" name="Rectangle 14"/>
            <p:cNvSpPr/>
            <p:nvPr/>
          </p:nvSpPr>
          <p:spPr>
            <a:xfrm>
              <a:off x="1088138" y="132466"/>
              <a:ext cx="899939" cy="159788"/>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Calibri" panose="020F0502020204030204" pitchFamily="34" charset="0"/>
                  <a:ea typeface="Calibri" panose="020F0502020204030204" pitchFamily="34" charset="0"/>
                </a:rPr>
                <a:t>Processing</a:t>
              </a:r>
              <a:endParaRPr lang="en-US" sz="1200">
                <a:solidFill>
                  <a:srgbClr val="181717"/>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7641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LIFE CYCLE</a:t>
            </a:r>
            <a:endParaRPr lang="en-US" dirty="0"/>
          </a:p>
        </p:txBody>
      </p:sp>
      <p:sp>
        <p:nvSpPr>
          <p:cNvPr id="3" name="Content Placeholder 2"/>
          <p:cNvSpPr>
            <a:spLocks noGrp="1"/>
          </p:cNvSpPr>
          <p:nvPr>
            <p:ph idx="1"/>
          </p:nvPr>
        </p:nvSpPr>
        <p:spPr>
          <a:xfrm>
            <a:off x="4868213" y="457200"/>
            <a:ext cx="7186411" cy="6046631"/>
          </a:xfrm>
        </p:spPr>
        <p:txBody>
          <a:bodyPr/>
          <a:lstStyle/>
          <a:p>
            <a:pPr marL="0" indent="0">
              <a:buNone/>
            </a:pPr>
            <a:r>
              <a:rPr lang="en-US" u="sng" dirty="0"/>
              <a:t>SDLC</a:t>
            </a:r>
          </a:p>
          <a:p>
            <a:endParaRPr lang="en-US" dirty="0"/>
          </a:p>
        </p:txBody>
      </p:sp>
      <p:sp>
        <p:nvSpPr>
          <p:cNvPr id="4" name="Text Placeholder 3"/>
          <p:cNvSpPr>
            <a:spLocks noGrp="1"/>
          </p:cNvSpPr>
          <p:nvPr>
            <p:ph type="body" sz="half" idx="2"/>
          </p:nvPr>
        </p:nvSpPr>
        <p:spPr/>
        <p:txBody>
          <a:bodyPr/>
          <a:lstStyle/>
          <a:p>
            <a:r>
              <a:rPr lang="en-US" dirty="0"/>
              <a:t>System life cycle is an organizational process of developing and maintaining systems. It helps in establishing a system project plan, because it gives overall list of processes and sub-processes required for developing a system.</a:t>
            </a:r>
          </a:p>
          <a:p>
            <a:r>
              <a:rPr lang="en-US" dirty="0"/>
              <a:t>In the System Analysis and Design terminology, the system development life cycle also means software development life cycle</a:t>
            </a:r>
            <a:r>
              <a:rPr lang="en-US" dirty="0" smtClean="0"/>
              <a:t>.</a:t>
            </a:r>
            <a:endParaRPr lang="en-US" dirty="0"/>
          </a:p>
        </p:txBody>
      </p:sp>
      <p:grpSp>
        <p:nvGrpSpPr>
          <p:cNvPr id="5" name="Group 4"/>
          <p:cNvGrpSpPr/>
          <p:nvPr/>
        </p:nvGrpSpPr>
        <p:grpSpPr>
          <a:xfrm>
            <a:off x="5183188" y="888643"/>
            <a:ext cx="6536587" cy="4980346"/>
            <a:chOff x="0" y="0"/>
            <a:chExt cx="4278609" cy="1800050"/>
          </a:xfrm>
        </p:grpSpPr>
        <p:sp>
          <p:nvSpPr>
            <p:cNvPr id="6" name="Rectangle 5"/>
            <p:cNvSpPr/>
            <p:nvPr/>
          </p:nvSpPr>
          <p:spPr>
            <a:xfrm>
              <a:off x="0" y="0"/>
              <a:ext cx="1443345" cy="19174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a:solidFill>
                    <a:srgbClr val="181717"/>
                  </a:solidFill>
                  <a:effectLst/>
                  <a:latin typeface="Calibri" panose="020F0502020204030204" pitchFamily="34" charset="0"/>
                  <a:ea typeface="Calibri" panose="020F0502020204030204" pitchFamily="34" charset="0"/>
                </a:rPr>
                <a:t>Fig. 1.2 below. </a:t>
              </a:r>
            </a:p>
          </p:txBody>
        </p:sp>
        <p:sp>
          <p:nvSpPr>
            <p:cNvPr id="7" name="Rectangle 6"/>
            <p:cNvSpPr/>
            <p:nvPr/>
          </p:nvSpPr>
          <p:spPr>
            <a:xfrm>
              <a:off x="676656" y="300453"/>
              <a:ext cx="49303" cy="17768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150">
                  <a:solidFill>
                    <a:srgbClr val="000000"/>
                  </a:solidFill>
                  <a:effectLst/>
                  <a:latin typeface="Times New Roman" panose="02020603050405020304" pitchFamily="18" charset="0"/>
                  <a:ea typeface="Times New Roman" panose="02020603050405020304" pitchFamily="18" charset="0"/>
                </a:rPr>
                <a:t> </a:t>
              </a:r>
              <a:endParaRPr lang="en-US" sz="1200">
                <a:solidFill>
                  <a:srgbClr val="181717"/>
                </a:solidFill>
                <a:effectLst/>
                <a:latin typeface="Calibri" panose="020F0502020204030204" pitchFamily="34" charset="0"/>
                <a:ea typeface="Calibri" panose="020F0502020204030204" pitchFamily="34" charset="0"/>
              </a:endParaRPr>
            </a:p>
          </p:txBody>
        </p:sp>
        <p:sp>
          <p:nvSpPr>
            <p:cNvPr id="8" name="Shape 94"/>
            <p:cNvSpPr/>
            <p:nvPr/>
          </p:nvSpPr>
          <p:spPr>
            <a:xfrm>
              <a:off x="688848" y="322482"/>
              <a:ext cx="816865" cy="0"/>
            </a:xfrm>
            <a:custGeom>
              <a:avLst/>
              <a:gdLst/>
              <a:ahLst/>
              <a:cxnLst/>
              <a:rect l="0" t="0" r="0" b="0"/>
              <a:pathLst>
                <a:path w="816865">
                  <a:moveTo>
                    <a:pt x="0" y="0"/>
                  </a:moveTo>
                  <a:lnTo>
                    <a:pt x="816865" y="0"/>
                  </a:lnTo>
                </a:path>
              </a:pathLst>
            </a:custGeom>
            <a:ln w="8851" cap="rnd">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9" name="Shape 95"/>
            <p:cNvSpPr/>
            <p:nvPr/>
          </p:nvSpPr>
          <p:spPr>
            <a:xfrm>
              <a:off x="1502664" y="273710"/>
              <a:ext cx="103632" cy="97537"/>
            </a:xfrm>
            <a:custGeom>
              <a:avLst/>
              <a:gdLst/>
              <a:ahLst/>
              <a:cxnLst/>
              <a:rect l="0" t="0" r="0" b="0"/>
              <a:pathLst>
                <a:path w="103632" h="97537">
                  <a:moveTo>
                    <a:pt x="0" y="0"/>
                  </a:moveTo>
                  <a:lnTo>
                    <a:pt x="103632" y="48768"/>
                  </a:lnTo>
                  <a:lnTo>
                    <a:pt x="0" y="97537"/>
                  </a:lnTo>
                  <a:lnTo>
                    <a:pt x="0" y="0"/>
                  </a:lnTo>
                  <a:close/>
                </a:path>
              </a:pathLst>
            </a:custGeom>
            <a:ln w="0" cap="rnd">
              <a:round/>
            </a:ln>
          </p:spPr>
          <p:style>
            <a:lnRef idx="0">
              <a:srgbClr val="000000"/>
            </a:lnRef>
            <a:fillRef idx="1">
              <a:srgbClr val="000000"/>
            </a:fillRef>
            <a:effectRef idx="0">
              <a:scrgbClr r="0" g="0" b="0"/>
            </a:effectRef>
            <a:fontRef idx="none"/>
          </p:style>
          <p:txBody>
            <a:bodyPr/>
            <a:lstStyle/>
            <a:p>
              <a:endParaRPr lang="en-US"/>
            </a:p>
          </p:txBody>
        </p:sp>
        <p:sp>
          <p:nvSpPr>
            <p:cNvPr id="10" name="Shape 96"/>
            <p:cNvSpPr/>
            <p:nvPr/>
          </p:nvSpPr>
          <p:spPr>
            <a:xfrm>
              <a:off x="685800" y="328575"/>
              <a:ext cx="0" cy="298704"/>
            </a:xfrm>
            <a:custGeom>
              <a:avLst/>
              <a:gdLst/>
              <a:ahLst/>
              <a:cxnLst/>
              <a:rect l="0" t="0" r="0" b="0"/>
              <a:pathLst>
                <a:path h="298704">
                  <a:moveTo>
                    <a:pt x="0" y="0"/>
                  </a:moveTo>
                  <a:lnTo>
                    <a:pt x="0" y="298704"/>
                  </a:lnTo>
                </a:path>
              </a:pathLst>
            </a:custGeom>
            <a:ln w="12192" cap="flat">
              <a:miter lim="127000"/>
            </a:ln>
          </p:spPr>
          <p:style>
            <a:lnRef idx="1">
              <a:srgbClr val="181717"/>
            </a:lnRef>
            <a:fillRef idx="0">
              <a:srgbClr val="000000">
                <a:alpha val="0"/>
              </a:srgbClr>
            </a:fillRef>
            <a:effectRef idx="0">
              <a:scrgbClr r="0" g="0" b="0"/>
            </a:effectRef>
            <a:fontRef idx="none"/>
          </p:style>
          <p:txBody>
            <a:bodyPr/>
            <a:lstStyle/>
            <a:p>
              <a:endParaRPr lang="en-US"/>
            </a:p>
          </p:txBody>
        </p:sp>
        <p:sp>
          <p:nvSpPr>
            <p:cNvPr id="11" name="Rectangle 10"/>
            <p:cNvSpPr/>
            <p:nvPr/>
          </p:nvSpPr>
          <p:spPr>
            <a:xfrm>
              <a:off x="1658112" y="281457"/>
              <a:ext cx="936466" cy="152188"/>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Times New Roman" panose="02020603050405020304" pitchFamily="18" charset="0"/>
                  <a:ea typeface="Times New Roman" panose="02020603050405020304" pitchFamily="18" charset="0"/>
                </a:rPr>
                <a:t>System Study </a:t>
              </a:r>
              <a:endParaRPr lang="en-US" sz="1200">
                <a:solidFill>
                  <a:srgbClr val="181717"/>
                </a:solidFill>
                <a:effectLst/>
                <a:latin typeface="Calibri" panose="020F0502020204030204" pitchFamily="34" charset="0"/>
                <a:ea typeface="Calibri" panose="020F0502020204030204" pitchFamily="34" charset="0"/>
              </a:endParaRPr>
            </a:p>
          </p:txBody>
        </p:sp>
        <p:sp>
          <p:nvSpPr>
            <p:cNvPr id="12" name="Rectangle 11"/>
            <p:cNvSpPr/>
            <p:nvPr/>
          </p:nvSpPr>
          <p:spPr>
            <a:xfrm>
              <a:off x="624840" y="761592"/>
              <a:ext cx="50353" cy="181472"/>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200">
                <a:solidFill>
                  <a:srgbClr val="181717"/>
                </a:solidFill>
                <a:effectLst/>
                <a:latin typeface="Calibri" panose="020F0502020204030204" pitchFamily="34" charset="0"/>
                <a:ea typeface="Calibri" panose="020F0502020204030204" pitchFamily="34" charset="0"/>
              </a:endParaRPr>
            </a:p>
          </p:txBody>
        </p:sp>
        <p:sp>
          <p:nvSpPr>
            <p:cNvPr id="13" name="Shape 101"/>
            <p:cNvSpPr/>
            <p:nvPr/>
          </p:nvSpPr>
          <p:spPr>
            <a:xfrm>
              <a:off x="682762" y="834547"/>
              <a:ext cx="0" cy="131056"/>
            </a:xfrm>
            <a:custGeom>
              <a:avLst/>
              <a:gdLst/>
              <a:ahLst/>
              <a:cxnLst/>
              <a:rect l="0" t="0" r="0" b="0"/>
              <a:pathLst>
                <a:path h="131056">
                  <a:moveTo>
                    <a:pt x="0" y="131056"/>
                  </a:moveTo>
                  <a:lnTo>
                    <a:pt x="0" y="0"/>
                  </a:lnTo>
                </a:path>
              </a:pathLst>
            </a:custGeom>
            <a:ln w="9071" cap="rnd">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4" name="Shape 102"/>
            <p:cNvSpPr/>
            <p:nvPr/>
          </p:nvSpPr>
          <p:spPr>
            <a:xfrm>
              <a:off x="633984" y="740055"/>
              <a:ext cx="97536" cy="97536"/>
            </a:xfrm>
            <a:custGeom>
              <a:avLst/>
              <a:gdLst/>
              <a:ahLst/>
              <a:cxnLst/>
              <a:rect l="0" t="0" r="0" b="0"/>
              <a:pathLst>
                <a:path w="97536" h="97536">
                  <a:moveTo>
                    <a:pt x="48756" y="0"/>
                  </a:moveTo>
                  <a:lnTo>
                    <a:pt x="97536" y="97536"/>
                  </a:lnTo>
                  <a:lnTo>
                    <a:pt x="0" y="97536"/>
                  </a:lnTo>
                  <a:lnTo>
                    <a:pt x="48756" y="0"/>
                  </a:lnTo>
                  <a:close/>
                </a:path>
              </a:pathLst>
            </a:custGeom>
            <a:ln w="0" cap="rnd">
              <a:round/>
            </a:ln>
          </p:spPr>
          <p:style>
            <a:lnRef idx="0">
              <a:srgbClr val="000000"/>
            </a:lnRef>
            <a:fillRef idx="1">
              <a:srgbClr val="000000"/>
            </a:fillRef>
            <a:effectRef idx="0">
              <a:scrgbClr r="0" g="0" b="0"/>
            </a:effectRef>
            <a:fontRef idx="none"/>
          </p:style>
          <p:txBody>
            <a:bodyPr/>
            <a:lstStyle/>
            <a:p>
              <a:endParaRPr lang="en-US"/>
            </a:p>
          </p:txBody>
        </p:sp>
        <p:sp>
          <p:nvSpPr>
            <p:cNvPr id="15" name="Rectangle 14"/>
            <p:cNvSpPr/>
            <p:nvPr/>
          </p:nvSpPr>
          <p:spPr>
            <a:xfrm>
              <a:off x="630936" y="1096871"/>
              <a:ext cx="50353" cy="181472"/>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200">
                <a:solidFill>
                  <a:srgbClr val="181717"/>
                </a:solidFill>
                <a:effectLst/>
                <a:latin typeface="Calibri" panose="020F0502020204030204" pitchFamily="34" charset="0"/>
                <a:ea typeface="Calibri" panose="020F0502020204030204" pitchFamily="34" charset="0"/>
              </a:endParaRPr>
            </a:p>
          </p:txBody>
        </p:sp>
        <p:sp>
          <p:nvSpPr>
            <p:cNvPr id="16" name="Shape 106"/>
            <p:cNvSpPr/>
            <p:nvPr/>
          </p:nvSpPr>
          <p:spPr>
            <a:xfrm>
              <a:off x="688857" y="1169822"/>
              <a:ext cx="0" cy="131069"/>
            </a:xfrm>
            <a:custGeom>
              <a:avLst/>
              <a:gdLst/>
              <a:ahLst/>
              <a:cxnLst/>
              <a:rect l="0" t="0" r="0" b="0"/>
              <a:pathLst>
                <a:path h="131069">
                  <a:moveTo>
                    <a:pt x="0" y="131069"/>
                  </a:moveTo>
                  <a:lnTo>
                    <a:pt x="0" y="0"/>
                  </a:lnTo>
                </a:path>
              </a:pathLst>
            </a:custGeom>
            <a:ln w="9071" cap="rnd">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Shape 107"/>
            <p:cNvSpPr/>
            <p:nvPr/>
          </p:nvSpPr>
          <p:spPr>
            <a:xfrm>
              <a:off x="640080" y="1075334"/>
              <a:ext cx="97536" cy="97537"/>
            </a:xfrm>
            <a:custGeom>
              <a:avLst/>
              <a:gdLst/>
              <a:ahLst/>
              <a:cxnLst/>
              <a:rect l="0" t="0" r="0" b="0"/>
              <a:pathLst>
                <a:path w="97536" h="97537">
                  <a:moveTo>
                    <a:pt x="48755" y="0"/>
                  </a:moveTo>
                  <a:lnTo>
                    <a:pt x="97536" y="97537"/>
                  </a:lnTo>
                  <a:lnTo>
                    <a:pt x="0" y="97537"/>
                  </a:lnTo>
                  <a:lnTo>
                    <a:pt x="48755" y="0"/>
                  </a:lnTo>
                  <a:close/>
                </a:path>
              </a:pathLst>
            </a:custGeom>
            <a:ln w="0" cap="rnd">
              <a:round/>
            </a:ln>
          </p:spPr>
          <p:style>
            <a:lnRef idx="0">
              <a:srgbClr val="000000"/>
            </a:lnRef>
            <a:fillRef idx="1">
              <a:srgbClr val="000000"/>
            </a:fillRef>
            <a:effectRef idx="0">
              <a:scrgbClr r="0" g="0" b="0"/>
            </a:effectRef>
            <a:fontRef idx="none"/>
          </p:style>
          <p:txBody>
            <a:bodyPr/>
            <a:lstStyle/>
            <a:p>
              <a:endParaRPr lang="en-US"/>
            </a:p>
          </p:txBody>
        </p:sp>
        <p:sp>
          <p:nvSpPr>
            <p:cNvPr id="18" name="Rectangle 17"/>
            <p:cNvSpPr/>
            <p:nvPr/>
          </p:nvSpPr>
          <p:spPr>
            <a:xfrm>
              <a:off x="640080" y="1449128"/>
              <a:ext cx="50990" cy="183768"/>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200">
                <a:solidFill>
                  <a:srgbClr val="181717"/>
                </a:solidFill>
                <a:effectLst/>
                <a:latin typeface="Calibri" panose="020F0502020204030204" pitchFamily="34" charset="0"/>
                <a:ea typeface="Calibri" panose="020F0502020204030204" pitchFamily="34" charset="0"/>
              </a:endParaRPr>
            </a:p>
          </p:txBody>
        </p:sp>
        <p:sp>
          <p:nvSpPr>
            <p:cNvPr id="19" name="Shape 111"/>
            <p:cNvSpPr/>
            <p:nvPr/>
          </p:nvSpPr>
          <p:spPr>
            <a:xfrm>
              <a:off x="697979" y="1523388"/>
              <a:ext cx="0" cy="134114"/>
            </a:xfrm>
            <a:custGeom>
              <a:avLst/>
              <a:gdLst/>
              <a:ahLst/>
              <a:cxnLst/>
              <a:rect l="0" t="0" r="0" b="0"/>
              <a:pathLst>
                <a:path h="134114">
                  <a:moveTo>
                    <a:pt x="0" y="134114"/>
                  </a:moveTo>
                  <a:lnTo>
                    <a:pt x="0" y="0"/>
                  </a:lnTo>
                </a:path>
              </a:pathLst>
            </a:custGeom>
            <a:ln w="9144" cap="rnd">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 name="Shape 112"/>
            <p:cNvSpPr/>
            <p:nvPr/>
          </p:nvSpPr>
          <p:spPr>
            <a:xfrm>
              <a:off x="649224" y="1428903"/>
              <a:ext cx="97536" cy="100582"/>
            </a:xfrm>
            <a:custGeom>
              <a:avLst/>
              <a:gdLst/>
              <a:ahLst/>
              <a:cxnLst/>
              <a:rect l="0" t="0" r="0" b="0"/>
              <a:pathLst>
                <a:path w="97536" h="100582">
                  <a:moveTo>
                    <a:pt x="48756" y="0"/>
                  </a:moveTo>
                  <a:lnTo>
                    <a:pt x="97536" y="100582"/>
                  </a:lnTo>
                  <a:lnTo>
                    <a:pt x="0" y="100582"/>
                  </a:lnTo>
                  <a:lnTo>
                    <a:pt x="48756" y="0"/>
                  </a:lnTo>
                  <a:close/>
                </a:path>
              </a:pathLst>
            </a:custGeom>
            <a:ln w="0" cap="rnd">
              <a:round/>
            </a:ln>
          </p:spPr>
          <p:style>
            <a:lnRef idx="0">
              <a:srgbClr val="000000"/>
            </a:lnRef>
            <a:fillRef idx="1">
              <a:srgbClr val="000000"/>
            </a:fillRef>
            <a:effectRef idx="0">
              <a:scrgbClr r="0" g="0" b="0"/>
            </a:effectRef>
            <a:fontRef idx="none"/>
          </p:style>
          <p:txBody>
            <a:bodyPr/>
            <a:lstStyle/>
            <a:p>
              <a:endParaRPr lang="en-US"/>
            </a:p>
          </p:txBody>
        </p:sp>
        <p:sp>
          <p:nvSpPr>
            <p:cNvPr id="21" name="Shape 113"/>
            <p:cNvSpPr/>
            <p:nvPr/>
          </p:nvSpPr>
          <p:spPr>
            <a:xfrm>
              <a:off x="2429256" y="340767"/>
              <a:ext cx="1094232" cy="0"/>
            </a:xfrm>
            <a:custGeom>
              <a:avLst/>
              <a:gdLst/>
              <a:ahLst/>
              <a:cxnLst/>
              <a:rect l="0" t="0" r="0" b="0"/>
              <a:pathLst>
                <a:path w="1094232">
                  <a:moveTo>
                    <a:pt x="0" y="0"/>
                  </a:moveTo>
                  <a:lnTo>
                    <a:pt x="1094232" y="0"/>
                  </a:lnTo>
                </a:path>
              </a:pathLst>
            </a:custGeom>
            <a:ln w="12192" cap="flat">
              <a:miter lim="127000"/>
            </a:ln>
          </p:spPr>
          <p:style>
            <a:lnRef idx="1">
              <a:srgbClr val="181717"/>
            </a:lnRef>
            <a:fillRef idx="0">
              <a:srgbClr val="000000">
                <a:alpha val="0"/>
              </a:srgbClr>
            </a:fillRef>
            <a:effectRef idx="0">
              <a:scrgbClr r="0" g="0" b="0"/>
            </a:effectRef>
            <a:fontRef idx="none"/>
          </p:style>
          <p:txBody>
            <a:bodyPr/>
            <a:lstStyle/>
            <a:p>
              <a:endParaRPr lang="en-US"/>
            </a:p>
          </p:txBody>
        </p:sp>
        <p:sp>
          <p:nvSpPr>
            <p:cNvPr id="22" name="Rectangle 21"/>
            <p:cNvSpPr/>
            <p:nvPr/>
          </p:nvSpPr>
          <p:spPr>
            <a:xfrm>
              <a:off x="3468624" y="362093"/>
              <a:ext cx="50455" cy="181840"/>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200">
                <a:solidFill>
                  <a:srgbClr val="181717"/>
                </a:solidFill>
                <a:effectLst/>
                <a:latin typeface="Calibri" panose="020F0502020204030204" pitchFamily="34" charset="0"/>
                <a:ea typeface="Calibri" panose="020F0502020204030204" pitchFamily="34" charset="0"/>
              </a:endParaRPr>
            </a:p>
          </p:txBody>
        </p:sp>
        <p:sp>
          <p:nvSpPr>
            <p:cNvPr id="23" name="Shape 117"/>
            <p:cNvSpPr/>
            <p:nvPr/>
          </p:nvSpPr>
          <p:spPr>
            <a:xfrm>
              <a:off x="3526553" y="337720"/>
              <a:ext cx="0" cy="246896"/>
            </a:xfrm>
            <a:custGeom>
              <a:avLst/>
              <a:gdLst/>
              <a:ahLst/>
              <a:cxnLst/>
              <a:rect l="0" t="0" r="0" b="0"/>
              <a:pathLst>
                <a:path h="246896">
                  <a:moveTo>
                    <a:pt x="0" y="0"/>
                  </a:moveTo>
                  <a:lnTo>
                    <a:pt x="0" y="246896"/>
                  </a:lnTo>
                </a:path>
              </a:pathLst>
            </a:custGeom>
            <a:ln w="9071" cap="rnd">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Shape 118"/>
            <p:cNvSpPr/>
            <p:nvPr/>
          </p:nvSpPr>
          <p:spPr>
            <a:xfrm>
              <a:off x="3477768" y="581558"/>
              <a:ext cx="97537" cy="100585"/>
            </a:xfrm>
            <a:custGeom>
              <a:avLst/>
              <a:gdLst/>
              <a:ahLst/>
              <a:cxnLst/>
              <a:rect l="0" t="0" r="0" b="0"/>
              <a:pathLst>
                <a:path w="97537" h="100585">
                  <a:moveTo>
                    <a:pt x="0" y="0"/>
                  </a:moveTo>
                  <a:lnTo>
                    <a:pt x="97537" y="0"/>
                  </a:lnTo>
                  <a:lnTo>
                    <a:pt x="48768" y="100585"/>
                  </a:lnTo>
                  <a:lnTo>
                    <a:pt x="0" y="0"/>
                  </a:lnTo>
                  <a:close/>
                </a:path>
              </a:pathLst>
            </a:custGeom>
            <a:ln w="0" cap="flat">
              <a:miter lim="127000"/>
            </a:ln>
          </p:spPr>
          <p:style>
            <a:lnRef idx="0">
              <a:srgbClr val="000000"/>
            </a:lnRef>
            <a:fillRef idx="1">
              <a:srgbClr val="000000"/>
            </a:fillRef>
            <a:effectRef idx="0">
              <a:scrgbClr r="0" g="0" b="0"/>
            </a:effectRef>
            <a:fontRef idx="none"/>
          </p:style>
          <p:txBody>
            <a:bodyPr/>
            <a:lstStyle/>
            <a:p>
              <a:endParaRPr lang="en-US"/>
            </a:p>
          </p:txBody>
        </p:sp>
        <p:sp>
          <p:nvSpPr>
            <p:cNvPr id="25" name="Rectangle 24"/>
            <p:cNvSpPr/>
            <p:nvPr/>
          </p:nvSpPr>
          <p:spPr>
            <a:xfrm>
              <a:off x="3127248" y="680745"/>
              <a:ext cx="1139177" cy="152188"/>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Times New Roman" panose="02020603050405020304" pitchFamily="18" charset="0"/>
                  <a:ea typeface="Times New Roman" panose="02020603050405020304" pitchFamily="18" charset="0"/>
                </a:rPr>
                <a:t>Feasibility Study </a:t>
              </a:r>
              <a:endParaRPr lang="en-US" sz="1200">
                <a:solidFill>
                  <a:srgbClr val="181717"/>
                </a:solidFill>
                <a:effectLst/>
                <a:latin typeface="Calibri" panose="020F0502020204030204" pitchFamily="34" charset="0"/>
                <a:ea typeface="Calibri" panose="020F0502020204030204" pitchFamily="34" charset="0"/>
              </a:endParaRPr>
            </a:p>
          </p:txBody>
        </p:sp>
        <p:sp>
          <p:nvSpPr>
            <p:cNvPr id="26" name="Rectangle 25"/>
            <p:cNvSpPr/>
            <p:nvPr/>
          </p:nvSpPr>
          <p:spPr>
            <a:xfrm>
              <a:off x="3471672" y="837792"/>
              <a:ext cx="50353" cy="181472"/>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200">
                <a:solidFill>
                  <a:srgbClr val="181717"/>
                </a:solidFill>
                <a:effectLst/>
                <a:latin typeface="Calibri" panose="020F0502020204030204" pitchFamily="34" charset="0"/>
                <a:ea typeface="Calibri" panose="020F0502020204030204" pitchFamily="34" charset="0"/>
              </a:endParaRPr>
            </a:p>
          </p:txBody>
        </p:sp>
        <p:sp>
          <p:nvSpPr>
            <p:cNvPr id="27" name="Shape 123"/>
            <p:cNvSpPr/>
            <p:nvPr/>
          </p:nvSpPr>
          <p:spPr>
            <a:xfrm>
              <a:off x="3529600" y="816256"/>
              <a:ext cx="0" cy="131069"/>
            </a:xfrm>
            <a:custGeom>
              <a:avLst/>
              <a:gdLst/>
              <a:ahLst/>
              <a:cxnLst/>
              <a:rect l="0" t="0" r="0" b="0"/>
              <a:pathLst>
                <a:path h="131069">
                  <a:moveTo>
                    <a:pt x="0" y="0"/>
                  </a:moveTo>
                  <a:lnTo>
                    <a:pt x="0" y="131069"/>
                  </a:lnTo>
                </a:path>
              </a:pathLst>
            </a:custGeom>
            <a:ln w="9071" cap="rnd">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Shape 124"/>
            <p:cNvSpPr/>
            <p:nvPr/>
          </p:nvSpPr>
          <p:spPr>
            <a:xfrm>
              <a:off x="3480816" y="944271"/>
              <a:ext cx="97537" cy="100584"/>
            </a:xfrm>
            <a:custGeom>
              <a:avLst/>
              <a:gdLst/>
              <a:ahLst/>
              <a:cxnLst/>
              <a:rect l="0" t="0" r="0" b="0"/>
              <a:pathLst>
                <a:path w="97537" h="100584">
                  <a:moveTo>
                    <a:pt x="0" y="0"/>
                  </a:moveTo>
                  <a:lnTo>
                    <a:pt x="97537" y="0"/>
                  </a:lnTo>
                  <a:lnTo>
                    <a:pt x="48769" y="100584"/>
                  </a:lnTo>
                  <a:lnTo>
                    <a:pt x="0" y="0"/>
                  </a:lnTo>
                  <a:close/>
                </a:path>
              </a:pathLst>
            </a:custGeom>
            <a:ln w="0" cap="rnd">
              <a:round/>
            </a:ln>
          </p:spPr>
          <p:style>
            <a:lnRef idx="0">
              <a:srgbClr val="000000"/>
            </a:lnRef>
            <a:fillRef idx="1">
              <a:srgbClr val="000000"/>
            </a:fillRef>
            <a:effectRef idx="0">
              <a:scrgbClr r="0" g="0" b="0"/>
            </a:effectRef>
            <a:fontRef idx="none"/>
          </p:style>
          <p:txBody>
            <a:bodyPr/>
            <a:lstStyle/>
            <a:p>
              <a:endParaRPr lang="en-US"/>
            </a:p>
          </p:txBody>
        </p:sp>
        <p:sp>
          <p:nvSpPr>
            <p:cNvPr id="29" name="Rectangle 28"/>
            <p:cNvSpPr/>
            <p:nvPr/>
          </p:nvSpPr>
          <p:spPr>
            <a:xfrm>
              <a:off x="3471672" y="1185263"/>
              <a:ext cx="50353" cy="181472"/>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200">
                <a:solidFill>
                  <a:srgbClr val="181717"/>
                </a:solidFill>
                <a:effectLst/>
                <a:latin typeface="Calibri" panose="020F0502020204030204" pitchFamily="34" charset="0"/>
                <a:ea typeface="Calibri" panose="020F0502020204030204" pitchFamily="34" charset="0"/>
              </a:endParaRPr>
            </a:p>
          </p:txBody>
        </p:sp>
        <p:sp>
          <p:nvSpPr>
            <p:cNvPr id="30" name="Shape 128"/>
            <p:cNvSpPr/>
            <p:nvPr/>
          </p:nvSpPr>
          <p:spPr>
            <a:xfrm>
              <a:off x="3529600" y="1163724"/>
              <a:ext cx="0" cy="131069"/>
            </a:xfrm>
            <a:custGeom>
              <a:avLst/>
              <a:gdLst/>
              <a:ahLst/>
              <a:cxnLst/>
              <a:rect l="0" t="0" r="0" b="0"/>
              <a:pathLst>
                <a:path h="131069">
                  <a:moveTo>
                    <a:pt x="0" y="0"/>
                  </a:moveTo>
                  <a:lnTo>
                    <a:pt x="0" y="131069"/>
                  </a:lnTo>
                </a:path>
              </a:pathLst>
            </a:custGeom>
            <a:ln w="9071" cap="rnd">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1" name="Shape 129"/>
            <p:cNvSpPr/>
            <p:nvPr/>
          </p:nvSpPr>
          <p:spPr>
            <a:xfrm>
              <a:off x="3480816" y="1291743"/>
              <a:ext cx="97537" cy="100584"/>
            </a:xfrm>
            <a:custGeom>
              <a:avLst/>
              <a:gdLst/>
              <a:ahLst/>
              <a:cxnLst/>
              <a:rect l="0" t="0" r="0" b="0"/>
              <a:pathLst>
                <a:path w="97537" h="100584">
                  <a:moveTo>
                    <a:pt x="0" y="0"/>
                  </a:moveTo>
                  <a:lnTo>
                    <a:pt x="97537" y="0"/>
                  </a:lnTo>
                  <a:lnTo>
                    <a:pt x="48769" y="100584"/>
                  </a:lnTo>
                  <a:lnTo>
                    <a:pt x="0" y="0"/>
                  </a:lnTo>
                  <a:close/>
                </a:path>
              </a:pathLst>
            </a:custGeom>
            <a:ln w="0" cap="rnd">
              <a:round/>
            </a:ln>
          </p:spPr>
          <p:style>
            <a:lnRef idx="0">
              <a:srgbClr val="000000"/>
            </a:lnRef>
            <a:fillRef idx="1">
              <a:srgbClr val="000000"/>
            </a:fillRef>
            <a:effectRef idx="0">
              <a:scrgbClr r="0" g="0" b="0"/>
            </a:effectRef>
            <a:fontRef idx="none"/>
          </p:style>
          <p:txBody>
            <a:bodyPr/>
            <a:lstStyle/>
            <a:p>
              <a:endParaRPr lang="en-US"/>
            </a:p>
          </p:txBody>
        </p:sp>
        <p:sp>
          <p:nvSpPr>
            <p:cNvPr id="32" name="Rectangle 31"/>
            <p:cNvSpPr/>
            <p:nvPr/>
          </p:nvSpPr>
          <p:spPr>
            <a:xfrm>
              <a:off x="3139440" y="1043457"/>
              <a:ext cx="1139169" cy="152188"/>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Times New Roman" panose="02020603050405020304" pitchFamily="18" charset="0"/>
                  <a:ea typeface="Times New Roman" panose="02020603050405020304" pitchFamily="18" charset="0"/>
                </a:rPr>
                <a:t>System Analysis </a:t>
              </a:r>
              <a:endParaRPr lang="en-US" sz="1200">
                <a:solidFill>
                  <a:srgbClr val="181717"/>
                </a:solidFill>
                <a:effectLst/>
                <a:latin typeface="Calibri" panose="020F0502020204030204" pitchFamily="34" charset="0"/>
                <a:ea typeface="Calibri" panose="020F0502020204030204" pitchFamily="34" charset="0"/>
              </a:endParaRPr>
            </a:p>
          </p:txBody>
        </p:sp>
        <p:sp>
          <p:nvSpPr>
            <p:cNvPr id="33" name="Rectangle 32"/>
            <p:cNvSpPr/>
            <p:nvPr/>
          </p:nvSpPr>
          <p:spPr>
            <a:xfrm>
              <a:off x="3160772" y="1400075"/>
              <a:ext cx="1013491" cy="152187"/>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Times New Roman" panose="02020603050405020304" pitchFamily="18" charset="0"/>
                  <a:ea typeface="Times New Roman" panose="02020603050405020304" pitchFamily="18" charset="0"/>
                </a:rPr>
                <a:t>System Design </a:t>
              </a:r>
              <a:endParaRPr lang="en-US" sz="1200">
                <a:solidFill>
                  <a:srgbClr val="181717"/>
                </a:solidFill>
                <a:effectLst/>
                <a:latin typeface="Calibri" panose="020F0502020204030204" pitchFamily="34" charset="0"/>
                <a:ea typeface="Calibri" panose="020F0502020204030204" pitchFamily="34" charset="0"/>
              </a:endParaRPr>
            </a:p>
          </p:txBody>
        </p:sp>
        <p:sp>
          <p:nvSpPr>
            <p:cNvPr id="34" name="Shape 132"/>
            <p:cNvSpPr/>
            <p:nvPr/>
          </p:nvSpPr>
          <p:spPr>
            <a:xfrm>
              <a:off x="3541776" y="1505103"/>
              <a:ext cx="0" cy="137160"/>
            </a:xfrm>
            <a:custGeom>
              <a:avLst/>
              <a:gdLst/>
              <a:ahLst/>
              <a:cxnLst/>
              <a:rect l="0" t="0" r="0" b="0"/>
              <a:pathLst>
                <a:path h="137160">
                  <a:moveTo>
                    <a:pt x="0" y="0"/>
                  </a:moveTo>
                  <a:lnTo>
                    <a:pt x="0" y="137160"/>
                  </a:lnTo>
                </a:path>
              </a:pathLst>
            </a:custGeom>
            <a:ln w="12192" cap="flat">
              <a:miter lim="127000"/>
            </a:ln>
          </p:spPr>
          <p:style>
            <a:lnRef idx="1">
              <a:srgbClr val="181717"/>
            </a:lnRef>
            <a:fillRef idx="0">
              <a:srgbClr val="000000">
                <a:alpha val="0"/>
              </a:srgbClr>
            </a:fillRef>
            <a:effectRef idx="0">
              <a:scrgbClr r="0" g="0" b="0"/>
            </a:effectRef>
            <a:fontRef idx="none"/>
          </p:style>
          <p:txBody>
            <a:bodyPr/>
            <a:lstStyle/>
            <a:p>
              <a:endParaRPr lang="en-US"/>
            </a:p>
          </p:txBody>
        </p:sp>
        <p:sp>
          <p:nvSpPr>
            <p:cNvPr id="35" name="Rectangle 34"/>
            <p:cNvSpPr/>
            <p:nvPr/>
          </p:nvSpPr>
          <p:spPr>
            <a:xfrm>
              <a:off x="2386584" y="1617424"/>
              <a:ext cx="50673" cy="182626"/>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rPr>
                <a:t> </a:t>
              </a:r>
              <a:endParaRPr lang="en-US" sz="1200">
                <a:solidFill>
                  <a:srgbClr val="181717"/>
                </a:solidFill>
                <a:effectLst/>
                <a:latin typeface="Calibri" panose="020F0502020204030204" pitchFamily="34" charset="0"/>
                <a:ea typeface="Calibri" panose="020F0502020204030204" pitchFamily="34" charset="0"/>
              </a:endParaRPr>
            </a:p>
          </p:txBody>
        </p:sp>
        <p:sp>
          <p:nvSpPr>
            <p:cNvPr id="36" name="Shape 136"/>
            <p:cNvSpPr/>
            <p:nvPr/>
          </p:nvSpPr>
          <p:spPr>
            <a:xfrm>
              <a:off x="2493259" y="1642258"/>
              <a:ext cx="1045465" cy="0"/>
            </a:xfrm>
            <a:custGeom>
              <a:avLst/>
              <a:gdLst/>
              <a:ahLst/>
              <a:cxnLst/>
              <a:rect l="0" t="0" r="0" b="0"/>
              <a:pathLst>
                <a:path w="1045465">
                  <a:moveTo>
                    <a:pt x="1045465" y="0"/>
                  </a:moveTo>
                  <a:lnTo>
                    <a:pt x="0" y="0"/>
                  </a:lnTo>
                </a:path>
              </a:pathLst>
            </a:custGeom>
            <a:ln w="9071" cap="rnd">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Shape 137"/>
            <p:cNvSpPr/>
            <p:nvPr/>
          </p:nvSpPr>
          <p:spPr>
            <a:xfrm>
              <a:off x="2398776" y="1593497"/>
              <a:ext cx="97536" cy="97536"/>
            </a:xfrm>
            <a:custGeom>
              <a:avLst/>
              <a:gdLst/>
              <a:ahLst/>
              <a:cxnLst/>
              <a:rect l="0" t="0" r="0" b="0"/>
              <a:pathLst>
                <a:path w="97536" h="97536">
                  <a:moveTo>
                    <a:pt x="97536" y="0"/>
                  </a:moveTo>
                  <a:lnTo>
                    <a:pt x="97536" y="97536"/>
                  </a:lnTo>
                  <a:lnTo>
                    <a:pt x="0" y="48765"/>
                  </a:lnTo>
                  <a:lnTo>
                    <a:pt x="97536" y="0"/>
                  </a:lnTo>
                  <a:close/>
                </a:path>
              </a:pathLst>
            </a:custGeom>
            <a:ln w="0" cap="rnd">
              <a:round/>
            </a:ln>
          </p:spPr>
          <p:style>
            <a:lnRef idx="0">
              <a:srgbClr val="000000"/>
            </a:lnRef>
            <a:fillRef idx="1">
              <a:srgbClr val="000000"/>
            </a:fillRef>
            <a:effectRef idx="0">
              <a:scrgbClr r="0" g="0" b="0"/>
            </a:effectRef>
            <a:fontRef idx="none"/>
          </p:style>
          <p:txBody>
            <a:bodyPr/>
            <a:lstStyle/>
            <a:p>
              <a:endParaRPr lang="en-US"/>
            </a:p>
          </p:txBody>
        </p:sp>
        <p:sp>
          <p:nvSpPr>
            <p:cNvPr id="38" name="Shape 138"/>
            <p:cNvSpPr/>
            <p:nvPr/>
          </p:nvSpPr>
          <p:spPr>
            <a:xfrm>
              <a:off x="694944" y="1663595"/>
              <a:ext cx="1222248" cy="0"/>
            </a:xfrm>
            <a:custGeom>
              <a:avLst/>
              <a:gdLst/>
              <a:ahLst/>
              <a:cxnLst/>
              <a:rect l="0" t="0" r="0" b="0"/>
              <a:pathLst>
                <a:path w="1222248">
                  <a:moveTo>
                    <a:pt x="0" y="0"/>
                  </a:moveTo>
                  <a:lnTo>
                    <a:pt x="1222248" y="0"/>
                  </a:lnTo>
                </a:path>
              </a:pathLst>
            </a:custGeom>
            <a:ln w="12192" cap="flat">
              <a:miter lim="127000"/>
            </a:ln>
          </p:spPr>
          <p:style>
            <a:lnRef idx="1">
              <a:srgbClr val="181717"/>
            </a:lnRef>
            <a:fillRef idx="0">
              <a:srgbClr val="000000">
                <a:alpha val="0"/>
              </a:srgbClr>
            </a:fillRef>
            <a:effectRef idx="0">
              <a:scrgbClr r="0" g="0" b="0"/>
            </a:effectRef>
            <a:fontRef idx="none"/>
          </p:style>
          <p:txBody>
            <a:bodyPr/>
            <a:lstStyle/>
            <a:p>
              <a:endParaRPr lang="en-US"/>
            </a:p>
          </p:txBody>
        </p:sp>
        <p:sp>
          <p:nvSpPr>
            <p:cNvPr id="39" name="Rectangle 38"/>
            <p:cNvSpPr/>
            <p:nvPr/>
          </p:nvSpPr>
          <p:spPr>
            <a:xfrm>
              <a:off x="374904" y="644170"/>
              <a:ext cx="887817" cy="152187"/>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Times New Roman" panose="02020603050405020304" pitchFamily="18" charset="0"/>
                  <a:ea typeface="Times New Roman" panose="02020603050405020304" pitchFamily="18" charset="0"/>
                </a:rPr>
                <a:t>Maintenance</a:t>
              </a:r>
              <a:endParaRPr lang="en-US" sz="1200">
                <a:solidFill>
                  <a:srgbClr val="181717"/>
                </a:solidFill>
                <a:effectLst/>
                <a:latin typeface="Calibri" panose="020F0502020204030204" pitchFamily="34" charset="0"/>
                <a:ea typeface="Calibri" panose="020F0502020204030204" pitchFamily="34" charset="0"/>
              </a:endParaRPr>
            </a:p>
          </p:txBody>
        </p:sp>
        <p:sp>
          <p:nvSpPr>
            <p:cNvPr id="40" name="Rectangle 39"/>
            <p:cNvSpPr/>
            <p:nvPr/>
          </p:nvSpPr>
          <p:spPr>
            <a:xfrm>
              <a:off x="310893" y="958112"/>
              <a:ext cx="1037828" cy="152188"/>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Times New Roman" panose="02020603050405020304" pitchFamily="18" charset="0"/>
                  <a:ea typeface="Times New Roman" panose="02020603050405020304" pitchFamily="18" charset="0"/>
                </a:rPr>
                <a:t>Implementation</a:t>
              </a:r>
              <a:endParaRPr lang="en-US" sz="1200">
                <a:solidFill>
                  <a:srgbClr val="181717"/>
                </a:solidFill>
                <a:effectLst/>
                <a:latin typeface="Calibri" panose="020F0502020204030204" pitchFamily="34" charset="0"/>
                <a:ea typeface="Calibri" panose="020F0502020204030204" pitchFamily="34" charset="0"/>
              </a:endParaRPr>
            </a:p>
          </p:txBody>
        </p:sp>
        <p:sp>
          <p:nvSpPr>
            <p:cNvPr id="41" name="Rectangle 40"/>
            <p:cNvSpPr/>
            <p:nvPr/>
          </p:nvSpPr>
          <p:spPr>
            <a:xfrm>
              <a:off x="539493" y="1314730"/>
              <a:ext cx="103204" cy="152187"/>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Times New Roman" panose="02020603050405020304" pitchFamily="18" charset="0"/>
                  <a:ea typeface="Times New Roman" panose="02020603050405020304" pitchFamily="18" charset="0"/>
                </a:rPr>
                <a:t>T</a:t>
              </a:r>
              <a:endParaRPr lang="en-US" sz="1200">
                <a:solidFill>
                  <a:srgbClr val="181717"/>
                </a:solidFill>
                <a:effectLst/>
                <a:latin typeface="Calibri" panose="020F0502020204030204" pitchFamily="34" charset="0"/>
                <a:ea typeface="Calibri" panose="020F0502020204030204" pitchFamily="34" charset="0"/>
              </a:endParaRPr>
            </a:p>
          </p:txBody>
        </p:sp>
        <p:sp>
          <p:nvSpPr>
            <p:cNvPr id="42" name="Rectangle 41"/>
            <p:cNvSpPr/>
            <p:nvPr/>
          </p:nvSpPr>
          <p:spPr>
            <a:xfrm>
              <a:off x="609596" y="1314730"/>
              <a:ext cx="413508" cy="152187"/>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Times New Roman" panose="02020603050405020304" pitchFamily="18" charset="0"/>
                  <a:ea typeface="Times New Roman" panose="02020603050405020304" pitchFamily="18" charset="0"/>
                </a:rPr>
                <a:t>esting </a:t>
              </a:r>
              <a:endParaRPr lang="en-US" sz="1200">
                <a:solidFill>
                  <a:srgbClr val="181717"/>
                </a:solidFill>
                <a:effectLst/>
                <a:latin typeface="Calibri" panose="020F0502020204030204" pitchFamily="34" charset="0"/>
                <a:ea typeface="Calibri" panose="020F0502020204030204" pitchFamily="34" charset="0"/>
              </a:endParaRPr>
            </a:p>
          </p:txBody>
        </p:sp>
        <p:sp>
          <p:nvSpPr>
            <p:cNvPr id="43" name="Rectangle 42"/>
            <p:cNvSpPr/>
            <p:nvPr/>
          </p:nvSpPr>
          <p:spPr>
            <a:xfrm>
              <a:off x="1944623" y="1604290"/>
              <a:ext cx="494575" cy="152188"/>
            </a:xfrm>
            <a:prstGeom prst="rect">
              <a:avLst/>
            </a:prstGeom>
            <a:ln>
              <a:noFill/>
            </a:ln>
          </p:spPr>
          <p:txBody>
            <a:bodyPr lIns="0" tIns="0" rIns="0" bIns="0" rtlCol="0">
              <a:noAutofit/>
            </a:bodyPr>
            <a:lstStyle/>
            <a:p>
              <a:pPr marL="0" marR="0" indent="0" algn="l">
                <a:lnSpc>
                  <a:spcPct val="115000"/>
                </a:lnSpc>
                <a:spcBef>
                  <a:spcPts val="0"/>
                </a:spcBef>
                <a:spcAft>
                  <a:spcPts val="0"/>
                </a:spcAft>
              </a:pPr>
              <a:r>
                <a:rPr lang="en-US" sz="1000">
                  <a:solidFill>
                    <a:srgbClr val="181717"/>
                  </a:solidFill>
                  <a:effectLst/>
                  <a:latin typeface="Times New Roman" panose="02020603050405020304" pitchFamily="18" charset="0"/>
                  <a:ea typeface="Times New Roman" panose="02020603050405020304" pitchFamily="18" charset="0"/>
                </a:rPr>
                <a:t>Coding</a:t>
              </a:r>
              <a:endParaRPr lang="en-US" sz="1200">
                <a:solidFill>
                  <a:srgbClr val="181717"/>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30302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67426"/>
            <a:ext cx="10515600" cy="991673"/>
          </a:xfrm>
        </p:spPr>
        <p:txBody>
          <a:bodyPr>
            <a:normAutofit/>
          </a:bodyPr>
          <a:lstStyle/>
          <a:p>
            <a:r>
              <a:rPr lang="en-US" sz="4000" dirty="0"/>
              <a:t>PHASES OF SYSTEM DEVELOPMENT LIFE CYCLE</a:t>
            </a:r>
            <a:endParaRPr lang="en-US" sz="4000" dirty="0"/>
          </a:p>
        </p:txBody>
      </p:sp>
      <p:sp>
        <p:nvSpPr>
          <p:cNvPr id="3" name="Text Placeholder 2"/>
          <p:cNvSpPr>
            <a:spLocks noGrp="1"/>
          </p:cNvSpPr>
          <p:nvPr>
            <p:ph type="body" idx="1"/>
          </p:nvPr>
        </p:nvSpPr>
        <p:spPr>
          <a:xfrm>
            <a:off x="831850" y="1545465"/>
            <a:ext cx="10515600" cy="4544185"/>
          </a:xfrm>
        </p:spPr>
        <p:txBody>
          <a:bodyPr>
            <a:normAutofit/>
          </a:bodyPr>
          <a:lstStyle/>
          <a:p>
            <a:pPr marL="342900" indent="-342900">
              <a:buFont typeface="Arial" panose="020B0604020202020204" pitchFamily="34" charset="0"/>
              <a:buChar char="•"/>
            </a:pPr>
            <a:r>
              <a:rPr lang="en-US" b="1" dirty="0"/>
              <a:t>Preliminary System Study</a:t>
            </a:r>
          </a:p>
          <a:p>
            <a:r>
              <a:rPr lang="en-US" dirty="0"/>
              <a:t>Preliminary system study is the first stage of system development life cycle. This is a brief investigation of the system under consideration and gives a clear picture of what actually the physical system is? </a:t>
            </a:r>
            <a:endParaRPr lang="en-US" dirty="0" smtClean="0"/>
          </a:p>
          <a:p>
            <a:r>
              <a:rPr lang="en-US" dirty="0" smtClean="0"/>
              <a:t>In </a:t>
            </a:r>
            <a:r>
              <a:rPr lang="en-US" dirty="0"/>
              <a:t>practice, the initial system study involves the preparation of a ‘System Proposal’ </a:t>
            </a:r>
            <a:r>
              <a:rPr lang="en-US" dirty="0" smtClean="0"/>
              <a:t>(</a:t>
            </a:r>
            <a:r>
              <a:rPr lang="en-US" dirty="0"/>
              <a:t>P</a:t>
            </a:r>
            <a:r>
              <a:rPr lang="en-US" dirty="0" smtClean="0"/>
              <a:t>roblem identification, Project </a:t>
            </a:r>
            <a:r>
              <a:rPr lang="en-US" dirty="0"/>
              <a:t>initiation </a:t>
            </a:r>
            <a:r>
              <a:rPr lang="en-US" dirty="0"/>
              <a:t>,</a:t>
            </a:r>
            <a:r>
              <a:rPr lang="en-US" dirty="0" smtClean="0"/>
              <a:t>background </a:t>
            </a:r>
            <a:r>
              <a:rPr lang="en-US" dirty="0"/>
              <a:t>analysis </a:t>
            </a:r>
            <a:r>
              <a:rPr lang="en-US" dirty="0" smtClean="0"/>
              <a:t>and </a:t>
            </a:r>
            <a:r>
              <a:rPr lang="en-US" dirty="0"/>
              <a:t>inference or findings </a:t>
            </a:r>
            <a:r>
              <a:rPr lang="en-US" dirty="0" smtClean="0"/>
              <a:t>)</a:t>
            </a:r>
          </a:p>
          <a:p>
            <a:r>
              <a:rPr lang="en-US" dirty="0"/>
              <a:t>The system proposal is prepared by the System Analyst (who studies the system) and places it before the user management. The management may </a:t>
            </a:r>
            <a:r>
              <a:rPr lang="en-US" dirty="0" smtClean="0"/>
              <a:t>accept or reject or request modification but if they accept </a:t>
            </a:r>
            <a:r>
              <a:rPr lang="en-US" dirty="0"/>
              <a:t>the </a:t>
            </a:r>
            <a:r>
              <a:rPr lang="en-US" dirty="0" smtClean="0"/>
              <a:t>proposal, </a:t>
            </a:r>
            <a:r>
              <a:rPr lang="en-US" dirty="0"/>
              <a:t>the cycle proceeds to the next stage.</a:t>
            </a:r>
            <a:endParaRPr lang="en-US" dirty="0"/>
          </a:p>
        </p:txBody>
      </p:sp>
    </p:spTree>
    <p:extLst>
      <p:ext uri="{BB962C8B-B14F-4D97-AF65-F5344CB8AC3E}">
        <p14:creationId xmlns:p14="http://schemas.microsoft.com/office/powerpoint/2010/main" val="131715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67426"/>
            <a:ext cx="10515600" cy="991673"/>
          </a:xfrm>
        </p:spPr>
        <p:txBody>
          <a:bodyPr>
            <a:normAutofit/>
          </a:bodyPr>
          <a:lstStyle/>
          <a:p>
            <a:r>
              <a:rPr lang="en-US" sz="4000" dirty="0"/>
              <a:t>PHASES OF SYSTEM DEVELOPMENT LIFE CYCLE</a:t>
            </a:r>
            <a:endParaRPr lang="en-US" sz="4000" dirty="0"/>
          </a:p>
        </p:txBody>
      </p:sp>
      <p:sp>
        <p:nvSpPr>
          <p:cNvPr id="3" name="Text Placeholder 2"/>
          <p:cNvSpPr>
            <a:spLocks noGrp="1"/>
          </p:cNvSpPr>
          <p:nvPr>
            <p:ph type="body" idx="1"/>
          </p:nvPr>
        </p:nvSpPr>
        <p:spPr>
          <a:xfrm>
            <a:off x="831850" y="1545465"/>
            <a:ext cx="10515600" cy="4544185"/>
          </a:xfrm>
        </p:spPr>
        <p:txBody>
          <a:bodyPr>
            <a:normAutofit/>
          </a:bodyPr>
          <a:lstStyle/>
          <a:p>
            <a:pPr marL="342900" indent="-342900">
              <a:buFont typeface="Arial" panose="020B0604020202020204" pitchFamily="34" charset="0"/>
              <a:buChar char="•"/>
            </a:pPr>
            <a:r>
              <a:rPr lang="en-US" b="1" dirty="0"/>
              <a:t>Feasibility Study</a:t>
            </a:r>
          </a:p>
          <a:p>
            <a:r>
              <a:rPr lang="en-US" dirty="0"/>
              <a:t>The feasibility study is basically the test of the proposed system in the light of its workability, meeting user’s requirements, effective use of resources and of course, the cost effectiveness. These are categorized as </a:t>
            </a:r>
            <a:r>
              <a:rPr lang="en-US" u="sng" dirty="0"/>
              <a:t>technical</a:t>
            </a:r>
            <a:r>
              <a:rPr lang="en-US" dirty="0"/>
              <a:t>, </a:t>
            </a:r>
            <a:r>
              <a:rPr lang="en-US" u="sng" dirty="0"/>
              <a:t>operational</a:t>
            </a:r>
            <a:r>
              <a:rPr lang="en-US" dirty="0"/>
              <a:t>,</a:t>
            </a:r>
            <a:r>
              <a:rPr lang="en-US" u="sng" dirty="0"/>
              <a:t> economic </a:t>
            </a:r>
            <a:r>
              <a:rPr lang="en-US" dirty="0"/>
              <a:t>and </a:t>
            </a:r>
            <a:r>
              <a:rPr lang="en-US" u="sng" dirty="0"/>
              <a:t>schedule</a:t>
            </a:r>
            <a:r>
              <a:rPr lang="en-US" dirty="0"/>
              <a:t> feasibility. </a:t>
            </a:r>
            <a:endParaRPr lang="en-US" dirty="0" smtClean="0"/>
          </a:p>
          <a:p>
            <a:r>
              <a:rPr lang="en-US" dirty="0"/>
              <a:t>The main goal of feasibility study is not to solve the problem but to achieve the </a:t>
            </a:r>
            <a:r>
              <a:rPr lang="en-US" dirty="0" smtClean="0"/>
              <a:t>scope.</a:t>
            </a:r>
            <a:r>
              <a:rPr lang="en-US" dirty="0"/>
              <a:t> In the process of feasibility study, the cost and benefits are estimated with greater accuracy to find the Return on Investment (ROI). </a:t>
            </a:r>
            <a:endParaRPr lang="en-US" dirty="0" smtClean="0"/>
          </a:p>
          <a:p>
            <a:r>
              <a:rPr lang="en-US" dirty="0"/>
              <a:t>This may be accepted or accepted with modifications or rejected. The system cycle proceeds only if the management accepts it.</a:t>
            </a:r>
          </a:p>
        </p:txBody>
      </p:sp>
    </p:spTree>
    <p:extLst>
      <p:ext uri="{BB962C8B-B14F-4D97-AF65-F5344CB8AC3E}">
        <p14:creationId xmlns:p14="http://schemas.microsoft.com/office/powerpoint/2010/main" val="407785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67426"/>
            <a:ext cx="10515600" cy="991673"/>
          </a:xfrm>
        </p:spPr>
        <p:txBody>
          <a:bodyPr>
            <a:normAutofit/>
          </a:bodyPr>
          <a:lstStyle/>
          <a:p>
            <a:r>
              <a:rPr lang="en-US" sz="4000" dirty="0"/>
              <a:t>PHASES OF SYSTEM DEVELOPMENT LIFE CYCLE</a:t>
            </a:r>
            <a:endParaRPr lang="en-US" sz="4000" dirty="0"/>
          </a:p>
        </p:txBody>
      </p:sp>
      <p:sp>
        <p:nvSpPr>
          <p:cNvPr id="3" name="Text Placeholder 2"/>
          <p:cNvSpPr>
            <a:spLocks noGrp="1"/>
          </p:cNvSpPr>
          <p:nvPr>
            <p:ph type="body" idx="1"/>
          </p:nvPr>
        </p:nvSpPr>
        <p:spPr>
          <a:xfrm>
            <a:off x="831850" y="1545465"/>
            <a:ext cx="10515600" cy="3799267"/>
          </a:xfrm>
        </p:spPr>
        <p:txBody>
          <a:bodyPr>
            <a:normAutofit/>
          </a:bodyPr>
          <a:lstStyle/>
          <a:p>
            <a:pPr marL="342900" indent="-342900">
              <a:buFont typeface="Arial" panose="020B0604020202020204" pitchFamily="34" charset="0"/>
              <a:buChar char="•"/>
            </a:pPr>
            <a:r>
              <a:rPr lang="en-US" b="1" dirty="0"/>
              <a:t>Detailed System </a:t>
            </a:r>
            <a:r>
              <a:rPr lang="en-US" b="1" dirty="0" smtClean="0"/>
              <a:t>Study</a:t>
            </a:r>
          </a:p>
          <a:p>
            <a:r>
              <a:rPr lang="en-US" dirty="0"/>
              <a:t>This involves detailed study of various operations performed by a system and their relationships within and outside the system. During this process, data are collected on the available files, decision points and transactions handled by the present system</a:t>
            </a:r>
            <a:r>
              <a:rPr lang="en-US" dirty="0" smtClean="0"/>
              <a:t>.</a:t>
            </a:r>
          </a:p>
          <a:p>
            <a:r>
              <a:rPr lang="en-US" dirty="0"/>
              <a:t>Interviews, on-site observation and questionnaire are the tools used for detailed system </a:t>
            </a:r>
            <a:r>
              <a:rPr lang="en-US" dirty="0" smtClean="0"/>
              <a:t>study. </a:t>
            </a:r>
            <a:r>
              <a:rPr lang="en-US" dirty="0"/>
              <a:t>All the data and the findings must be documented in the form of detailed data flow diagrams (DFDs), data dictionary, logical data structures and miniature specification. </a:t>
            </a:r>
            <a:endParaRPr lang="en-US" dirty="0" smtClean="0"/>
          </a:p>
        </p:txBody>
      </p:sp>
    </p:spTree>
    <p:extLst>
      <p:ext uri="{BB962C8B-B14F-4D97-AF65-F5344CB8AC3E}">
        <p14:creationId xmlns:p14="http://schemas.microsoft.com/office/powerpoint/2010/main" val="376006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67426"/>
            <a:ext cx="10515600" cy="991673"/>
          </a:xfrm>
        </p:spPr>
        <p:txBody>
          <a:bodyPr>
            <a:normAutofit/>
          </a:bodyPr>
          <a:lstStyle/>
          <a:p>
            <a:r>
              <a:rPr lang="en-US" sz="4000" dirty="0"/>
              <a:t>PHASES OF SYSTEM DEVELOPMENT LIFE CYCLE</a:t>
            </a:r>
            <a:endParaRPr lang="en-US" sz="4000" dirty="0"/>
          </a:p>
        </p:txBody>
      </p:sp>
      <p:sp>
        <p:nvSpPr>
          <p:cNvPr id="3" name="Text Placeholder 2"/>
          <p:cNvSpPr>
            <a:spLocks noGrp="1"/>
          </p:cNvSpPr>
          <p:nvPr>
            <p:ph type="body" idx="1"/>
          </p:nvPr>
        </p:nvSpPr>
        <p:spPr>
          <a:xfrm>
            <a:off x="831850" y="1545465"/>
            <a:ext cx="10515600" cy="5035639"/>
          </a:xfrm>
        </p:spPr>
        <p:txBody>
          <a:bodyPr>
            <a:normAutofit/>
          </a:bodyPr>
          <a:lstStyle/>
          <a:p>
            <a:pPr marL="342900" indent="-342900">
              <a:buFont typeface="Arial" panose="020B0604020202020204" pitchFamily="34" charset="0"/>
              <a:buChar char="•"/>
            </a:pPr>
            <a:r>
              <a:rPr lang="en-US" b="1" dirty="0"/>
              <a:t>System </a:t>
            </a:r>
            <a:r>
              <a:rPr lang="en-US" b="1" dirty="0" smtClean="0"/>
              <a:t>Analysis</a:t>
            </a:r>
          </a:p>
          <a:p>
            <a:r>
              <a:rPr lang="en-US" dirty="0"/>
              <a:t>Systems analysis is a process of collecting factual data, understand the processes involved, identifying problems and recommending feasible suggestions for improving the system functioning. </a:t>
            </a:r>
            <a:endParaRPr lang="en-US" dirty="0" smtClean="0"/>
          </a:p>
          <a:p>
            <a:r>
              <a:rPr lang="en-US" dirty="0" smtClean="0"/>
              <a:t>The </a:t>
            </a:r>
            <a:r>
              <a:rPr lang="en-US" dirty="0"/>
              <a:t>major objectives of systems analysis are to find answers for each business process: What is being done, How is it being done, Who is doing it, When is he doing it, Why is it being done and How can it be improved? </a:t>
            </a:r>
            <a:endParaRPr lang="en-US" dirty="0" smtClean="0"/>
          </a:p>
          <a:p>
            <a:r>
              <a:rPr lang="en-US" dirty="0"/>
              <a:t>It attempts to give birth to a new efficient system that satisfies the current needs of the user and has scope for future growth within the organizational constraints. The result of this process is a logical system design. Systems analysis is an iterative process that continues until a preferred and acceptable solution emerges.</a:t>
            </a:r>
            <a:endParaRPr lang="en-US" dirty="0" smtClean="0"/>
          </a:p>
        </p:txBody>
      </p:sp>
    </p:spTree>
    <p:extLst>
      <p:ext uri="{BB962C8B-B14F-4D97-AF65-F5344CB8AC3E}">
        <p14:creationId xmlns:p14="http://schemas.microsoft.com/office/powerpoint/2010/main" val="334022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67426"/>
            <a:ext cx="10515600" cy="991673"/>
          </a:xfrm>
        </p:spPr>
        <p:txBody>
          <a:bodyPr>
            <a:normAutofit/>
          </a:bodyPr>
          <a:lstStyle/>
          <a:p>
            <a:r>
              <a:rPr lang="en-US" sz="4000" dirty="0"/>
              <a:t>PHASES OF SYSTEM DEVELOPMENT LIFE CYCLE</a:t>
            </a:r>
            <a:endParaRPr lang="en-US" sz="4000" dirty="0"/>
          </a:p>
        </p:txBody>
      </p:sp>
      <p:sp>
        <p:nvSpPr>
          <p:cNvPr id="3" name="Text Placeholder 2"/>
          <p:cNvSpPr>
            <a:spLocks noGrp="1"/>
          </p:cNvSpPr>
          <p:nvPr>
            <p:ph type="body" idx="1"/>
          </p:nvPr>
        </p:nvSpPr>
        <p:spPr>
          <a:xfrm>
            <a:off x="831850" y="1545465"/>
            <a:ext cx="10515600" cy="5035639"/>
          </a:xfrm>
        </p:spPr>
        <p:txBody>
          <a:bodyPr>
            <a:normAutofit fontScale="92500"/>
          </a:bodyPr>
          <a:lstStyle/>
          <a:p>
            <a:pPr marL="342900" indent="-342900">
              <a:buFont typeface="Arial" panose="020B0604020202020204" pitchFamily="34" charset="0"/>
              <a:buChar char="•"/>
            </a:pPr>
            <a:r>
              <a:rPr lang="en-US" b="1" dirty="0" smtClean="0"/>
              <a:t>SYSTEM DESIGN</a:t>
            </a:r>
          </a:p>
          <a:p>
            <a:r>
              <a:rPr lang="en-US" dirty="0" smtClean="0"/>
              <a:t>Based </a:t>
            </a:r>
            <a:r>
              <a:rPr lang="en-US" dirty="0"/>
              <a:t>on the user requirements and the detailed analysis of the existing system, the new system must be designed</a:t>
            </a:r>
            <a:r>
              <a:rPr lang="en-US" dirty="0" smtClean="0"/>
              <a:t>.</a:t>
            </a:r>
            <a:r>
              <a:rPr lang="en-US" dirty="0"/>
              <a:t> The logical system design arrived at as a result of systems analysis is converted into physical system design. </a:t>
            </a:r>
            <a:r>
              <a:rPr lang="en-US" dirty="0" smtClean="0"/>
              <a:t>Normally it proceeds </a:t>
            </a:r>
            <a:r>
              <a:rPr lang="en-US" dirty="0"/>
              <a:t>in two stages: </a:t>
            </a:r>
            <a:r>
              <a:rPr lang="en-US" dirty="0" smtClean="0"/>
              <a:t> </a:t>
            </a:r>
          </a:p>
          <a:p>
            <a:r>
              <a:rPr lang="en-US" b="1" i="1" dirty="0" smtClean="0"/>
              <a:t>Preliminary </a:t>
            </a:r>
            <a:r>
              <a:rPr lang="en-US" b="1" i="1" dirty="0"/>
              <a:t>or General </a:t>
            </a:r>
            <a:r>
              <a:rPr lang="en-US" b="1" i="1" dirty="0" smtClean="0"/>
              <a:t>Design</a:t>
            </a:r>
          </a:p>
          <a:p>
            <a:r>
              <a:rPr lang="en-US" dirty="0"/>
              <a:t>In the preliminary or general design, the features of the new system are specified. The costs of implementing these features and the benefits to be derived are estimated. If the project is still considered to be feasible, we move to the detailed design stage</a:t>
            </a:r>
            <a:r>
              <a:rPr lang="en-US" dirty="0" smtClean="0"/>
              <a:t>.</a:t>
            </a:r>
          </a:p>
          <a:p>
            <a:r>
              <a:rPr lang="en-US" b="1" i="1" dirty="0"/>
              <a:t>Structured or Detailed Design</a:t>
            </a:r>
            <a:endParaRPr lang="en-US" b="1" i="1" dirty="0" smtClean="0"/>
          </a:p>
          <a:p>
            <a:r>
              <a:rPr lang="en-US" dirty="0"/>
              <a:t>Structure design is a blue print of a computer system solution to a given problem having the same components and inter-relationships among the same components as the original problem</a:t>
            </a:r>
            <a:r>
              <a:rPr lang="en-US" dirty="0" smtClean="0"/>
              <a:t>.</a:t>
            </a:r>
            <a:r>
              <a:rPr lang="en-US" dirty="0"/>
              <a:t> Input, output, databases, forms, codification schemes and processing specifications are drawn up in detail. </a:t>
            </a:r>
            <a:endParaRPr lang="en-US" dirty="0" smtClean="0"/>
          </a:p>
          <a:p>
            <a:endParaRPr lang="en-US" dirty="0" smtClean="0"/>
          </a:p>
        </p:txBody>
      </p:sp>
    </p:spTree>
    <p:extLst>
      <p:ext uri="{BB962C8B-B14F-4D97-AF65-F5344CB8AC3E}">
        <p14:creationId xmlns:p14="http://schemas.microsoft.com/office/powerpoint/2010/main" val="285372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0"/>
            <a:ext cx="10515600" cy="1700011"/>
          </a:xfrm>
        </p:spPr>
        <p:txBody>
          <a:bodyPr>
            <a:normAutofit/>
          </a:bodyPr>
          <a:lstStyle/>
          <a:p>
            <a:r>
              <a:rPr lang="en-US" sz="4000" dirty="0"/>
              <a:t>PHASES OF SYSTEM DEVELOPMENT LIFE </a:t>
            </a:r>
            <a:r>
              <a:rPr lang="en-US" sz="4000" dirty="0" smtClean="0"/>
              <a:t>CYCLE</a:t>
            </a:r>
            <a:br>
              <a:rPr lang="en-US" sz="4000" dirty="0" smtClean="0"/>
            </a:br>
            <a:r>
              <a:rPr lang="en-US" sz="2400" b="1" dirty="0"/>
              <a:t>System Design</a:t>
            </a:r>
            <a:r>
              <a:rPr lang="en-US" sz="3600" b="1" dirty="0"/>
              <a:t/>
            </a:r>
            <a:br>
              <a:rPr lang="en-US" sz="3600" b="1" dirty="0"/>
            </a:br>
            <a:endParaRPr lang="en-US" sz="4000" dirty="0"/>
          </a:p>
        </p:txBody>
      </p:sp>
      <p:sp>
        <p:nvSpPr>
          <p:cNvPr id="3" name="Text Placeholder 2"/>
          <p:cNvSpPr>
            <a:spLocks noGrp="1"/>
          </p:cNvSpPr>
          <p:nvPr>
            <p:ph type="body" idx="1"/>
          </p:nvPr>
        </p:nvSpPr>
        <p:spPr>
          <a:xfrm>
            <a:off x="831850" y="1326524"/>
            <a:ext cx="10515600" cy="4919729"/>
          </a:xfrm>
        </p:spPr>
        <p:txBody>
          <a:bodyPr>
            <a:normAutofit/>
          </a:bodyPr>
          <a:lstStyle/>
          <a:p>
            <a:r>
              <a:rPr lang="en-US" dirty="0"/>
              <a:t>The system design involves:</a:t>
            </a:r>
          </a:p>
          <a:p>
            <a:pPr marL="514350" indent="-514350">
              <a:buAutoNum type="romanLcPeriod"/>
            </a:pPr>
            <a:r>
              <a:rPr lang="en-US" dirty="0" smtClean="0"/>
              <a:t>Defining </a:t>
            </a:r>
            <a:r>
              <a:rPr lang="en-US" dirty="0"/>
              <a:t>precisely the required system output </a:t>
            </a:r>
            <a:endParaRPr lang="en-US" dirty="0" smtClean="0"/>
          </a:p>
          <a:p>
            <a:pPr marL="514350" indent="-514350">
              <a:buFont typeface="+mj-lt"/>
              <a:buAutoNum type="romanUcPeriod"/>
            </a:pPr>
            <a:r>
              <a:rPr lang="en-US" dirty="0" smtClean="0"/>
              <a:t>Determining </a:t>
            </a:r>
            <a:r>
              <a:rPr lang="en-US" dirty="0"/>
              <a:t>the data requirement for producing the </a:t>
            </a:r>
            <a:r>
              <a:rPr lang="en-US" dirty="0" smtClean="0"/>
              <a:t>output</a:t>
            </a:r>
          </a:p>
          <a:p>
            <a:pPr marL="514350" indent="-514350">
              <a:buFont typeface="+mj-lt"/>
              <a:buAutoNum type="romanUcPeriod"/>
            </a:pPr>
            <a:r>
              <a:rPr lang="en-US" dirty="0" smtClean="0"/>
              <a:t>Determining </a:t>
            </a:r>
            <a:r>
              <a:rPr lang="en-US" dirty="0"/>
              <a:t>the medium and format of files and databases </a:t>
            </a:r>
            <a:endParaRPr lang="en-US" dirty="0" smtClean="0"/>
          </a:p>
          <a:p>
            <a:pPr marL="514350" indent="-514350">
              <a:buFont typeface="+mj-lt"/>
              <a:buAutoNum type="romanUcPeriod"/>
            </a:pPr>
            <a:r>
              <a:rPr lang="en-US" dirty="0" smtClean="0"/>
              <a:t>Devising </a:t>
            </a:r>
            <a:r>
              <a:rPr lang="en-US" dirty="0"/>
              <a:t>processing methods and use of software to produce output</a:t>
            </a:r>
          </a:p>
          <a:p>
            <a:pPr marL="514350" indent="-514350">
              <a:buFont typeface="+mj-lt"/>
              <a:buAutoNum type="romanUcPeriod"/>
            </a:pPr>
            <a:r>
              <a:rPr lang="en-US" dirty="0" smtClean="0"/>
              <a:t>Determine </a:t>
            </a:r>
            <a:r>
              <a:rPr lang="en-US" dirty="0"/>
              <a:t>the methods of data capture and data input </a:t>
            </a:r>
            <a:endParaRPr lang="en-US" dirty="0" smtClean="0"/>
          </a:p>
          <a:p>
            <a:pPr marL="514350" indent="-514350">
              <a:buFont typeface="+mj-lt"/>
              <a:buAutoNum type="romanUcPeriod"/>
            </a:pPr>
            <a:r>
              <a:rPr lang="en-US" dirty="0" smtClean="0"/>
              <a:t>Designing </a:t>
            </a:r>
            <a:r>
              <a:rPr lang="en-US" dirty="0"/>
              <a:t>Input forms </a:t>
            </a:r>
            <a:endParaRPr lang="en-US" dirty="0" smtClean="0"/>
          </a:p>
          <a:p>
            <a:pPr marL="514350" indent="-514350">
              <a:buFont typeface="+mj-lt"/>
              <a:buAutoNum type="romanUcPeriod"/>
            </a:pPr>
            <a:r>
              <a:rPr lang="en-US" dirty="0" smtClean="0"/>
              <a:t>Designing </a:t>
            </a:r>
            <a:r>
              <a:rPr lang="en-US" dirty="0"/>
              <a:t>Codification Schemes </a:t>
            </a:r>
            <a:endParaRPr lang="en-US" dirty="0" smtClean="0"/>
          </a:p>
          <a:p>
            <a:pPr marL="514350" indent="-514350">
              <a:buFont typeface="+mj-lt"/>
              <a:buAutoNum type="romanUcPeriod"/>
            </a:pPr>
            <a:r>
              <a:rPr lang="en-US" dirty="0" smtClean="0"/>
              <a:t>Detailed </a:t>
            </a:r>
            <a:r>
              <a:rPr lang="en-US" dirty="0"/>
              <a:t>manual procedures </a:t>
            </a:r>
            <a:endParaRPr lang="en-US" dirty="0" smtClean="0"/>
          </a:p>
          <a:p>
            <a:pPr marL="514350" indent="-514350">
              <a:buFont typeface="+mj-lt"/>
              <a:buAutoNum type="romanUcPeriod"/>
            </a:pPr>
            <a:r>
              <a:rPr lang="en-US" dirty="0" smtClean="0"/>
              <a:t>Documenting </a:t>
            </a:r>
            <a:r>
              <a:rPr lang="en-US" dirty="0"/>
              <a:t>the Design</a:t>
            </a:r>
          </a:p>
          <a:p>
            <a:endParaRPr lang="en-US" dirty="0"/>
          </a:p>
        </p:txBody>
      </p:sp>
    </p:spTree>
    <p:extLst>
      <p:ext uri="{BB962C8B-B14F-4D97-AF65-F5344CB8AC3E}">
        <p14:creationId xmlns:p14="http://schemas.microsoft.com/office/powerpoint/2010/main" val="3080955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1745</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INTRODUCTION TO SYSTEM ANALYSIS AND DESIGN</vt:lpstr>
      <vt:lpstr>DEFINING A SYSTEM</vt:lpstr>
      <vt:lpstr>SYSTEM LIFE CYCLE</vt:lpstr>
      <vt:lpstr>PHASES OF SYSTEM DEVELOPMENT LIFE CYCLE</vt:lpstr>
      <vt:lpstr>PHASES OF SYSTEM DEVELOPMENT LIFE CYCLE</vt:lpstr>
      <vt:lpstr>PHASES OF SYSTEM DEVELOPMENT LIFE CYCLE</vt:lpstr>
      <vt:lpstr>PHASES OF SYSTEM DEVELOPMENT LIFE CYCLE</vt:lpstr>
      <vt:lpstr>PHASES OF SYSTEM DEVELOPMENT LIFE CYCLE</vt:lpstr>
      <vt:lpstr>PHASES OF SYSTEM DEVELOPMENT LIFE CYCLE System Design </vt:lpstr>
      <vt:lpstr>PHASES OF SYSTEM DEVELOPMENT LIFE CYCLE </vt:lpstr>
      <vt:lpstr>PHASES OF SYSTEM DEVELOPMENT LIFE CYCLE </vt:lpstr>
      <vt:lpstr>PHASES OF SYSTEM DEVELOPMENT LIFE CYCLE </vt:lpstr>
      <vt:lpstr>PHASES OF SYSTEM DEVELOPMENT LIFE CYCLE Implementation  </vt:lpstr>
      <vt:lpstr>PHASES OF SYSTEM DEVELOPMENT LIFE CYCLE Implementation  </vt:lpstr>
      <vt:lpstr>PHASES OF SYSTEM DEVELOPMENT LIFE CYCLE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SYSTEM ANALYSIS AND DESIGN</dc:title>
  <dc:creator>nerds</dc:creator>
  <cp:lastModifiedBy>nerds</cp:lastModifiedBy>
  <cp:revision>11</cp:revision>
  <dcterms:created xsi:type="dcterms:W3CDTF">2018-05-21T18:01:11Z</dcterms:created>
  <dcterms:modified xsi:type="dcterms:W3CDTF">2018-05-21T19:40:50Z</dcterms:modified>
</cp:coreProperties>
</file>