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2" r:id="rId5"/>
    <p:sldId id="264" r:id="rId6"/>
    <p:sldId id="258" r:id="rId7"/>
    <p:sldId id="259"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65" d="100"/>
          <a:sy n="65" d="100"/>
        </p:scale>
        <p:origin x="72" y="4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95AA96C-EFFF-4E56-8F41-5959F0915EF6}" type="datetimeFigureOut">
              <a:rPr lang="en-US" smtClean="0"/>
              <a:t>5/22/2018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AD1D0D-1276-4F07-9383-DE637BA0D372}" type="slidenum">
              <a:rPr lang="en-US" smtClean="0"/>
              <a:t>‹#›</a:t>
            </a:fld>
            <a:endParaRPr lang="en-US"/>
          </a:p>
        </p:txBody>
      </p:sp>
    </p:spTree>
    <p:extLst>
      <p:ext uri="{BB962C8B-B14F-4D97-AF65-F5344CB8AC3E}">
        <p14:creationId xmlns:p14="http://schemas.microsoft.com/office/powerpoint/2010/main" val="3719468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5AA96C-EFFF-4E56-8F41-5959F0915EF6}" type="datetimeFigureOut">
              <a:rPr lang="en-US" smtClean="0"/>
              <a:t>5/22/2018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AD1D0D-1276-4F07-9383-DE637BA0D372}" type="slidenum">
              <a:rPr lang="en-US" smtClean="0"/>
              <a:t>‹#›</a:t>
            </a:fld>
            <a:endParaRPr lang="en-US"/>
          </a:p>
        </p:txBody>
      </p:sp>
    </p:spTree>
    <p:extLst>
      <p:ext uri="{BB962C8B-B14F-4D97-AF65-F5344CB8AC3E}">
        <p14:creationId xmlns:p14="http://schemas.microsoft.com/office/powerpoint/2010/main" val="1479769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5AA96C-EFFF-4E56-8F41-5959F0915EF6}" type="datetimeFigureOut">
              <a:rPr lang="en-US" smtClean="0"/>
              <a:t>5/22/2018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AD1D0D-1276-4F07-9383-DE637BA0D372}" type="slidenum">
              <a:rPr lang="en-US" smtClean="0"/>
              <a:t>‹#›</a:t>
            </a:fld>
            <a:endParaRPr lang="en-US"/>
          </a:p>
        </p:txBody>
      </p:sp>
    </p:spTree>
    <p:extLst>
      <p:ext uri="{BB962C8B-B14F-4D97-AF65-F5344CB8AC3E}">
        <p14:creationId xmlns:p14="http://schemas.microsoft.com/office/powerpoint/2010/main" val="3309634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5AA96C-EFFF-4E56-8F41-5959F0915EF6}" type="datetimeFigureOut">
              <a:rPr lang="en-US" smtClean="0"/>
              <a:t>5/22/2018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AD1D0D-1276-4F07-9383-DE637BA0D372}" type="slidenum">
              <a:rPr lang="en-US" smtClean="0"/>
              <a:t>‹#›</a:t>
            </a:fld>
            <a:endParaRPr lang="en-US"/>
          </a:p>
        </p:txBody>
      </p:sp>
    </p:spTree>
    <p:extLst>
      <p:ext uri="{BB962C8B-B14F-4D97-AF65-F5344CB8AC3E}">
        <p14:creationId xmlns:p14="http://schemas.microsoft.com/office/powerpoint/2010/main" val="1707260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5AA96C-EFFF-4E56-8F41-5959F0915EF6}" type="datetimeFigureOut">
              <a:rPr lang="en-US" smtClean="0"/>
              <a:t>5/22/2018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AD1D0D-1276-4F07-9383-DE637BA0D372}" type="slidenum">
              <a:rPr lang="en-US" smtClean="0"/>
              <a:t>‹#›</a:t>
            </a:fld>
            <a:endParaRPr lang="en-US"/>
          </a:p>
        </p:txBody>
      </p:sp>
    </p:spTree>
    <p:extLst>
      <p:ext uri="{BB962C8B-B14F-4D97-AF65-F5344CB8AC3E}">
        <p14:creationId xmlns:p14="http://schemas.microsoft.com/office/powerpoint/2010/main" val="3501723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95AA96C-EFFF-4E56-8F41-5959F0915EF6}" type="datetimeFigureOut">
              <a:rPr lang="en-US" smtClean="0"/>
              <a:t>5/22/2018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AD1D0D-1276-4F07-9383-DE637BA0D372}" type="slidenum">
              <a:rPr lang="en-US" smtClean="0"/>
              <a:t>‹#›</a:t>
            </a:fld>
            <a:endParaRPr lang="en-US"/>
          </a:p>
        </p:txBody>
      </p:sp>
    </p:spTree>
    <p:extLst>
      <p:ext uri="{BB962C8B-B14F-4D97-AF65-F5344CB8AC3E}">
        <p14:creationId xmlns:p14="http://schemas.microsoft.com/office/powerpoint/2010/main" val="2836952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95AA96C-EFFF-4E56-8F41-5959F0915EF6}" type="datetimeFigureOut">
              <a:rPr lang="en-US" smtClean="0"/>
              <a:t>5/22/2018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AD1D0D-1276-4F07-9383-DE637BA0D372}" type="slidenum">
              <a:rPr lang="en-US" smtClean="0"/>
              <a:t>‹#›</a:t>
            </a:fld>
            <a:endParaRPr lang="en-US"/>
          </a:p>
        </p:txBody>
      </p:sp>
    </p:spTree>
    <p:extLst>
      <p:ext uri="{BB962C8B-B14F-4D97-AF65-F5344CB8AC3E}">
        <p14:creationId xmlns:p14="http://schemas.microsoft.com/office/powerpoint/2010/main" val="2420902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95AA96C-EFFF-4E56-8F41-5959F0915EF6}" type="datetimeFigureOut">
              <a:rPr lang="en-US" smtClean="0"/>
              <a:t>5/22/2018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AD1D0D-1276-4F07-9383-DE637BA0D372}" type="slidenum">
              <a:rPr lang="en-US" smtClean="0"/>
              <a:t>‹#›</a:t>
            </a:fld>
            <a:endParaRPr lang="en-US"/>
          </a:p>
        </p:txBody>
      </p:sp>
    </p:spTree>
    <p:extLst>
      <p:ext uri="{BB962C8B-B14F-4D97-AF65-F5344CB8AC3E}">
        <p14:creationId xmlns:p14="http://schemas.microsoft.com/office/powerpoint/2010/main" val="500141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5AA96C-EFFF-4E56-8F41-5959F0915EF6}" type="datetimeFigureOut">
              <a:rPr lang="en-US" smtClean="0"/>
              <a:t>5/22/2018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AD1D0D-1276-4F07-9383-DE637BA0D372}" type="slidenum">
              <a:rPr lang="en-US" smtClean="0"/>
              <a:t>‹#›</a:t>
            </a:fld>
            <a:endParaRPr lang="en-US"/>
          </a:p>
        </p:txBody>
      </p:sp>
    </p:spTree>
    <p:extLst>
      <p:ext uri="{BB962C8B-B14F-4D97-AF65-F5344CB8AC3E}">
        <p14:creationId xmlns:p14="http://schemas.microsoft.com/office/powerpoint/2010/main" val="4288883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5AA96C-EFFF-4E56-8F41-5959F0915EF6}" type="datetimeFigureOut">
              <a:rPr lang="en-US" smtClean="0"/>
              <a:t>5/22/2018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AD1D0D-1276-4F07-9383-DE637BA0D372}" type="slidenum">
              <a:rPr lang="en-US" smtClean="0"/>
              <a:t>‹#›</a:t>
            </a:fld>
            <a:endParaRPr lang="en-US"/>
          </a:p>
        </p:txBody>
      </p:sp>
    </p:spTree>
    <p:extLst>
      <p:ext uri="{BB962C8B-B14F-4D97-AF65-F5344CB8AC3E}">
        <p14:creationId xmlns:p14="http://schemas.microsoft.com/office/powerpoint/2010/main" val="2377322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5AA96C-EFFF-4E56-8F41-5959F0915EF6}" type="datetimeFigureOut">
              <a:rPr lang="en-US" smtClean="0"/>
              <a:t>5/22/2018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AD1D0D-1276-4F07-9383-DE637BA0D372}" type="slidenum">
              <a:rPr lang="en-US" smtClean="0"/>
              <a:t>‹#›</a:t>
            </a:fld>
            <a:endParaRPr lang="en-US"/>
          </a:p>
        </p:txBody>
      </p:sp>
    </p:spTree>
    <p:extLst>
      <p:ext uri="{BB962C8B-B14F-4D97-AF65-F5344CB8AC3E}">
        <p14:creationId xmlns:p14="http://schemas.microsoft.com/office/powerpoint/2010/main" val="2282952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5AA96C-EFFF-4E56-8F41-5959F0915EF6}" type="datetimeFigureOut">
              <a:rPr lang="en-US" smtClean="0"/>
              <a:t>5/22/2018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AD1D0D-1276-4F07-9383-DE637BA0D372}" type="slidenum">
              <a:rPr lang="en-US" smtClean="0"/>
              <a:t>‹#›</a:t>
            </a:fld>
            <a:endParaRPr lang="en-US"/>
          </a:p>
        </p:txBody>
      </p:sp>
    </p:spTree>
    <p:extLst>
      <p:ext uri="{BB962C8B-B14F-4D97-AF65-F5344CB8AC3E}">
        <p14:creationId xmlns:p14="http://schemas.microsoft.com/office/powerpoint/2010/main" val="29713226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commons.wikimedia.org/wiki/File:B_minus.svg" TargetMode="External"/><Relationship Id="rId2" Type="http://schemas.openxmlformats.org/officeDocument/2006/relationships/hyperlink" Target="https://commons.wikimedia.org/wiki/File:B_plus.svg"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809511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marL="0" indent="0">
              <a:buNone/>
            </a:pPr>
            <a:r>
              <a:rPr lang="en-US" dirty="0"/>
              <a:t>Interview is a very important data gathering technique as in this the analyst directly contacts system and the potential user of the proposed system. </a:t>
            </a:r>
            <a:endParaRPr lang="en-US" dirty="0" smtClean="0"/>
          </a:p>
          <a:p>
            <a:pPr marL="0" indent="0">
              <a:buNone/>
            </a:pPr>
            <a:r>
              <a:rPr lang="en-US" dirty="0"/>
              <a:t>The interviews are of two types namely structured and unstructured.</a:t>
            </a:r>
          </a:p>
          <a:p>
            <a:pPr marL="0" lvl="0" indent="0">
              <a:buNone/>
            </a:pPr>
            <a:r>
              <a:rPr lang="en-US" u="sng" dirty="0" smtClean="0"/>
              <a:t>Structured Interview</a:t>
            </a:r>
          </a:p>
          <a:p>
            <a:pPr marL="0" lvl="0" indent="0">
              <a:buNone/>
            </a:pPr>
            <a:r>
              <a:rPr lang="en-US" dirty="0" smtClean="0"/>
              <a:t>Structured interviews are those where the interviewee is asked a standard set of questions in a particular order.</a:t>
            </a:r>
          </a:p>
          <a:p>
            <a:pPr marL="0" indent="0">
              <a:buNone/>
            </a:pPr>
            <a:r>
              <a:rPr lang="en-US" u="sng" dirty="0" smtClean="0"/>
              <a:t>Unstructured Interview</a:t>
            </a:r>
          </a:p>
          <a:p>
            <a:pPr marL="0" indent="0">
              <a:buNone/>
            </a:pPr>
            <a:r>
              <a:rPr lang="en-US" dirty="0" smtClean="0"/>
              <a:t>The </a:t>
            </a:r>
            <a:r>
              <a:rPr lang="en-US" dirty="0"/>
              <a:t>unstructured interviews are undertaken in a question-and-answer format. This is of a much more flexible nature than the structured interview and can be very rightly used to gather general information about the system.</a:t>
            </a:r>
          </a:p>
          <a:p>
            <a:pPr lvl="0"/>
            <a:endParaRPr lang="en-US" dirty="0"/>
          </a:p>
          <a:p>
            <a:endParaRPr lang="en-US" dirty="0"/>
          </a:p>
        </p:txBody>
      </p:sp>
    </p:spTree>
    <p:extLst>
      <p:ext uri="{BB962C8B-B14F-4D97-AF65-F5344CB8AC3E}">
        <p14:creationId xmlns:p14="http://schemas.microsoft.com/office/powerpoint/2010/main" val="1382848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US" b="1" dirty="0"/>
              <a:t>Questionnaires</a:t>
            </a:r>
            <a:r>
              <a:rPr lang="en-US" dirty="0"/>
              <a:t> are another way of information gathering where the potential users of the system are given questionnaires to be filled up and returned to the analyst. </a:t>
            </a:r>
            <a:endParaRPr lang="en-US" dirty="0" smtClean="0"/>
          </a:p>
          <a:p>
            <a:pPr marL="0" indent="0">
              <a:buNone/>
            </a:pPr>
            <a:r>
              <a:rPr lang="en-US" dirty="0" smtClean="0"/>
              <a:t>Questionnaires </a:t>
            </a:r>
            <a:r>
              <a:rPr lang="en-US" dirty="0"/>
              <a:t>are of two </a:t>
            </a:r>
            <a:r>
              <a:rPr lang="en-US" dirty="0" smtClean="0"/>
              <a:t>types: and the.</a:t>
            </a:r>
            <a:endParaRPr lang="en-US" dirty="0"/>
          </a:p>
          <a:p>
            <a:pPr lvl="0"/>
            <a:r>
              <a:rPr lang="en-US" u="sng" dirty="0" smtClean="0"/>
              <a:t>open-response based </a:t>
            </a:r>
          </a:p>
          <a:p>
            <a:pPr marL="0" indent="0">
              <a:buNone/>
            </a:pPr>
            <a:r>
              <a:rPr lang="en-US" dirty="0"/>
              <a:t>The objective of open-response questionnaire is to gather information and data about the essential and critical design features of the system. The open-ended question requires no response direction or specific response.</a:t>
            </a:r>
          </a:p>
          <a:p>
            <a:pPr lvl="0"/>
            <a:r>
              <a:rPr lang="en-US" u="sng" dirty="0" smtClean="0"/>
              <a:t>closed-response based</a:t>
            </a:r>
          </a:p>
          <a:p>
            <a:pPr marL="0" lvl="0" indent="0">
              <a:buNone/>
            </a:pPr>
            <a:r>
              <a:rPr lang="en-US" dirty="0"/>
              <a:t>The objective of closed-response questionnaire is to collect the factual information of the system. It gives an insight in how the people dealing with the system behave and how comfortable are they with it.</a:t>
            </a:r>
          </a:p>
          <a:p>
            <a:endParaRPr lang="en-US" dirty="0"/>
          </a:p>
        </p:txBody>
      </p:sp>
    </p:spTree>
    <p:extLst>
      <p:ext uri="{BB962C8B-B14F-4D97-AF65-F5344CB8AC3E}">
        <p14:creationId xmlns:p14="http://schemas.microsoft.com/office/powerpoint/2010/main" val="3554456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dirty="0"/>
              <a:t>Records </a:t>
            </a:r>
            <a:r>
              <a:rPr lang="en-US" b="1" dirty="0" smtClean="0"/>
              <a:t>review</a:t>
            </a:r>
            <a:endParaRPr lang="en-US" b="1" dirty="0"/>
          </a:p>
          <a:p>
            <a:pPr marL="0" indent="0">
              <a:buNone/>
            </a:pPr>
            <a:r>
              <a:rPr lang="en-US" dirty="0"/>
              <a:t>Records and reports are the collection of information and data accumulated over the time by the users about the system and it's operations. This can also put light on the requirements of the system and the modifications it has undergone</a:t>
            </a:r>
            <a:r>
              <a:rPr lang="en-US" dirty="0" smtClean="0"/>
              <a:t>.</a:t>
            </a:r>
          </a:p>
          <a:p>
            <a:pPr marL="0" indent="0">
              <a:buNone/>
            </a:pPr>
            <a:endParaRPr lang="en-US" dirty="0"/>
          </a:p>
          <a:p>
            <a:pPr marL="0" indent="0">
              <a:buNone/>
            </a:pPr>
            <a:r>
              <a:rPr lang="en-US" dirty="0"/>
              <a:t>The analyst may scrutinize the records either at the beginning of his study which may give him a fair introduction about the system and will make him familiar with it or in the end which will provide the analyst with a comparison between what exactly is/was desired from the system and it's current working.</a:t>
            </a:r>
          </a:p>
        </p:txBody>
      </p:sp>
    </p:spTree>
    <p:extLst>
      <p:ext uri="{BB962C8B-B14F-4D97-AF65-F5344CB8AC3E}">
        <p14:creationId xmlns:p14="http://schemas.microsoft.com/office/powerpoint/2010/main" val="3109074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On-site observations</a:t>
            </a:r>
            <a:endParaRPr lang="en-US" b="1" dirty="0" smtClean="0"/>
          </a:p>
          <a:p>
            <a:pPr marL="0" indent="0">
              <a:buNone/>
            </a:pPr>
            <a:r>
              <a:rPr lang="en-US" dirty="0" smtClean="0"/>
              <a:t>On-site </a:t>
            </a:r>
            <a:r>
              <a:rPr lang="en-US" dirty="0"/>
              <a:t>observations are one of the most effective tools with the analyst where the analyst personally goes to the site and discovers the functioning of the system. </a:t>
            </a:r>
            <a:endParaRPr lang="en-US" dirty="0" smtClean="0"/>
          </a:p>
          <a:p>
            <a:pPr marL="0" indent="0">
              <a:buNone/>
            </a:pPr>
            <a:r>
              <a:rPr lang="en-US" dirty="0" smtClean="0"/>
              <a:t>As an observer, the analyst can gain first hand knowledge of the activities, operations, processes of the system on-site, hence here the role of an analyst is of an information seeker. </a:t>
            </a:r>
          </a:p>
          <a:p>
            <a:pPr marL="0" indent="0">
              <a:buNone/>
            </a:pPr>
            <a:r>
              <a:rPr lang="en-US" dirty="0" smtClean="0"/>
              <a:t>This information is very meaningful as it is unbiased and has been directly taken by the analyst. </a:t>
            </a:r>
            <a:endParaRPr lang="en-US" dirty="0"/>
          </a:p>
        </p:txBody>
      </p:sp>
    </p:spTree>
    <p:extLst>
      <p:ext uri="{BB962C8B-B14F-4D97-AF65-F5344CB8AC3E}">
        <p14:creationId xmlns:p14="http://schemas.microsoft.com/office/powerpoint/2010/main" val="1473402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 object-oriented </a:t>
            </a:r>
            <a:r>
              <a:rPr lang="en-US" b="1" dirty="0" smtClean="0"/>
              <a:t>programming</a:t>
            </a:r>
            <a:r>
              <a:rPr lang="en-US" dirty="0" smtClean="0"/>
              <a:t>, </a:t>
            </a:r>
            <a:r>
              <a:rPr lang="en-US" b="1" dirty="0" smtClean="0"/>
              <a:t>abstraction</a:t>
            </a:r>
            <a:r>
              <a:rPr lang="en-US" dirty="0" smtClean="0"/>
              <a:t> is one of three central principles (along with encapsulation and inheritance). Through the process of </a:t>
            </a:r>
            <a:r>
              <a:rPr lang="en-US" b="1" dirty="0" smtClean="0"/>
              <a:t>abstraction</a:t>
            </a:r>
            <a:r>
              <a:rPr lang="en-US" dirty="0" smtClean="0"/>
              <a:t>, a </a:t>
            </a:r>
            <a:r>
              <a:rPr lang="en-US" b="1" dirty="0" smtClean="0"/>
              <a:t>programmer</a:t>
            </a:r>
            <a:r>
              <a:rPr lang="en-US" dirty="0" smtClean="0"/>
              <a:t> hides all but the relevant data about an object in order to reduce complexity and increase efficiency</a:t>
            </a:r>
            <a:endParaRPr lang="en-US" dirty="0"/>
          </a:p>
        </p:txBody>
      </p:sp>
    </p:spTree>
    <p:extLst>
      <p:ext uri="{BB962C8B-B14F-4D97-AF65-F5344CB8AC3E}">
        <p14:creationId xmlns:p14="http://schemas.microsoft.com/office/powerpoint/2010/main" val="2305420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An </a:t>
            </a:r>
            <a:r>
              <a:rPr lang="en-US" b="1" dirty="0" smtClean="0"/>
              <a:t>assembler</a:t>
            </a:r>
            <a:r>
              <a:rPr lang="en-US" dirty="0" smtClean="0"/>
              <a:t> translates assembly language into machine code. </a:t>
            </a:r>
          </a:p>
          <a:p>
            <a:r>
              <a:rPr lang="en-US" dirty="0" smtClean="0"/>
              <a:t>A </a:t>
            </a:r>
            <a:r>
              <a:rPr lang="en-US" b="1" dirty="0" smtClean="0"/>
              <a:t>Compiler</a:t>
            </a:r>
            <a:r>
              <a:rPr lang="en-US" dirty="0" smtClean="0"/>
              <a:t> is a computer program that </a:t>
            </a:r>
            <a:r>
              <a:rPr lang="en-US" b="1" dirty="0" smtClean="0"/>
              <a:t>translates code</a:t>
            </a:r>
            <a:r>
              <a:rPr lang="en-US" dirty="0" smtClean="0"/>
              <a:t> written in a high level language to a lower level language, object/machine code.</a:t>
            </a:r>
          </a:p>
          <a:p>
            <a:r>
              <a:rPr lang="en-US" dirty="0" smtClean="0"/>
              <a:t>An </a:t>
            </a:r>
            <a:r>
              <a:rPr lang="en-US" b="1" dirty="0" smtClean="0"/>
              <a:t>interpreter</a:t>
            </a:r>
            <a:r>
              <a:rPr lang="en-US" dirty="0" smtClean="0"/>
              <a:t> program executes other programs directly, running through program code and executing it line-by-line</a:t>
            </a:r>
          </a:p>
          <a:p>
            <a:endParaRPr lang="en-US" dirty="0"/>
          </a:p>
        </p:txBody>
      </p:sp>
      <p:sp>
        <p:nvSpPr>
          <p:cNvPr id="4"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panose="020B0604020202020204" pitchFamily="34" charset="0"/>
              </a:rPr>
              <a:t>Advantages of using an Interprete</a:t>
            </a:r>
            <a:r>
              <a:rPr kumimoji="0" lang="en-US" sz="1800" b="1" i="0" u="none" strike="noStrike" cap="none" normalizeH="0" baseline="0" smtClean="0">
                <a:ln>
                  <a:noFill/>
                </a:ln>
                <a:solidFill>
                  <a:schemeClr val="tx1"/>
                </a:solidFill>
                <a:effectLst/>
                <a:latin typeface="Arial" panose="020B0604020202020204" pitchFamily="34" charset="0"/>
                <a:hlinkClick r:id="rId2" tooltip="plus point"/>
              </a:rPr>
              <a:t>r</a:t>
            </a:r>
            <a:endParaRPr kumimoji="0" lang="en-US" sz="1800" b="0" i="0" u="none" strike="noStrike" cap="none" normalizeH="0" baseline="0" smtClean="0">
              <a:ln>
                <a:noFill/>
              </a:ln>
              <a:solidFill>
                <a:schemeClr val="tx1"/>
              </a:solidFill>
              <a:effectLst/>
              <a:latin typeface="Arial" panose="020B0604020202020204" pitchFamily="34" charset="0"/>
              <a:hlinkClick r:id="rId2" tooltip="plus poin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hlinkClick r:id="rId2" tooltip="plus point"/>
              </a:rPr>
              <a:t>  </a:t>
            </a:r>
            <a:r>
              <a:rPr kumimoji="0" lang="en-US" sz="1200" b="0" i="0" u="none" strike="noStrike" cap="none" normalizeH="0" baseline="0" smtClean="0">
                <a:ln>
                  <a:noFill/>
                </a:ln>
                <a:solidFill>
                  <a:schemeClr val="tx1"/>
                </a:solidFill>
                <a:effectLst/>
                <a:latin typeface="Arial" panose="020B0604020202020204" pitchFamily="34" charset="0"/>
              </a:rPr>
              <a:t>E</a:t>
            </a:r>
            <a:r>
              <a:rPr kumimoji="0" lang="en-US" sz="1800" b="0" i="0" u="none" strike="noStrike" cap="none" normalizeH="0" baseline="0" smtClean="0">
                <a:ln>
                  <a:noFill/>
                </a:ln>
                <a:solidFill>
                  <a:schemeClr val="tx1"/>
                </a:solidFill>
                <a:effectLst/>
                <a:latin typeface="Arial" panose="020B0604020202020204" pitchFamily="34" charset="0"/>
              </a:rPr>
              <a:t>asier to debug(check errors) than a compile</a:t>
            </a:r>
            <a:r>
              <a:rPr kumimoji="0" lang="en-US" sz="1800" b="0" i="0" u="none" strike="noStrike" cap="none" normalizeH="0" baseline="0" smtClean="0">
                <a:ln>
                  <a:noFill/>
                </a:ln>
                <a:solidFill>
                  <a:schemeClr val="tx1"/>
                </a:solidFill>
                <a:effectLst/>
                <a:latin typeface="Arial" panose="020B0604020202020204" pitchFamily="34" charset="0"/>
                <a:hlinkClick r:id="rId2" tooltip="plus point"/>
              </a:rPr>
              <a:t>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hlinkClick r:id="rId2" tooltip="plus point"/>
              </a:rPr>
              <a:t>  </a:t>
            </a:r>
            <a:r>
              <a:rPr kumimoji="0" lang="en-US" sz="1200" b="0" i="0" u="none" strike="noStrike" cap="none" normalizeH="0" baseline="0" smtClean="0">
                <a:ln>
                  <a:noFill/>
                </a:ln>
                <a:solidFill>
                  <a:schemeClr val="tx1"/>
                </a:solidFill>
                <a:effectLst/>
                <a:latin typeface="Arial" panose="020B0604020202020204" pitchFamily="34" charset="0"/>
              </a:rPr>
              <a:t>E</a:t>
            </a:r>
            <a:r>
              <a:rPr kumimoji="0" lang="en-US" sz="1800" b="0" i="0" u="none" strike="noStrike" cap="none" normalizeH="0" baseline="0" smtClean="0">
                <a:ln>
                  <a:noFill/>
                </a:ln>
                <a:solidFill>
                  <a:schemeClr val="tx1"/>
                </a:solidFill>
                <a:effectLst/>
                <a:latin typeface="Arial" panose="020B0604020202020204" pitchFamily="34" charset="0"/>
              </a:rPr>
              <a:t>asier to create multi-platform code, as each different platform would have an interpreter to run the same cod</a:t>
            </a:r>
            <a:r>
              <a:rPr kumimoji="0" lang="en-US" sz="1800" b="0" i="0" u="none" strike="noStrike" cap="none" normalizeH="0" baseline="0" smtClean="0">
                <a:ln>
                  <a:noFill/>
                </a:ln>
                <a:solidFill>
                  <a:schemeClr val="tx1"/>
                </a:solidFill>
                <a:effectLst/>
                <a:latin typeface="Arial" panose="020B0604020202020204" pitchFamily="34" charset="0"/>
                <a:hlinkClick r:id="rId2" tooltip="plus point"/>
              </a:rPr>
              <a:t>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hlinkClick r:id="rId2" tooltip="plus point"/>
              </a:rPr>
              <a:t>  </a:t>
            </a:r>
            <a:r>
              <a:rPr kumimoji="0" lang="en-US" sz="1200" b="0" i="0" u="none" strike="noStrike" cap="none" normalizeH="0" baseline="0" smtClean="0">
                <a:ln>
                  <a:noFill/>
                </a:ln>
                <a:solidFill>
                  <a:schemeClr val="tx1"/>
                </a:solidFill>
                <a:effectLst/>
                <a:latin typeface="Arial" panose="020B0604020202020204" pitchFamily="34" charset="0"/>
              </a:rPr>
              <a:t>U</a:t>
            </a:r>
            <a:r>
              <a:rPr kumimoji="0" lang="en-US" sz="1800" b="0" i="0" u="none" strike="noStrike" cap="none" normalizeH="0" baseline="0" smtClean="0">
                <a:ln>
                  <a:noFill/>
                </a:ln>
                <a:solidFill>
                  <a:schemeClr val="tx1"/>
                </a:solidFill>
                <a:effectLst/>
                <a:latin typeface="Arial" panose="020B0604020202020204" pitchFamily="34" charset="0"/>
              </a:rPr>
              <a:t>seful for prototyping software and testing basic program logic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r>
              <a:rPr kumimoji="0" lang="en-US" sz="1800" b="1" i="0" u="none" strike="noStrike" cap="none" normalizeH="0" baseline="0" smtClean="0">
                <a:ln>
                  <a:noFill/>
                </a:ln>
                <a:solidFill>
                  <a:schemeClr val="tx1"/>
                </a:solidFill>
                <a:effectLst/>
                <a:latin typeface="Arial" panose="020B0604020202020204" pitchFamily="34" charset="0"/>
              </a:rPr>
              <a:t>Disadvantages of using an Interprete</a:t>
            </a:r>
            <a:r>
              <a:rPr kumimoji="0" lang="en-US" sz="1800" b="1" i="0" u="none" strike="noStrike" cap="none" normalizeH="0" baseline="0" smtClean="0">
                <a:ln>
                  <a:noFill/>
                </a:ln>
                <a:solidFill>
                  <a:schemeClr val="tx1"/>
                </a:solidFill>
                <a:effectLst/>
                <a:latin typeface="Arial" panose="020B0604020202020204" pitchFamily="34" charset="0"/>
                <a:hlinkClick r:id="rId3" tooltip="minus point"/>
              </a:rPr>
              <a:t>r</a:t>
            </a:r>
            <a:endParaRPr kumimoji="0" lang="en-US" sz="1800" b="0" i="0" u="none" strike="noStrike" cap="none" normalizeH="0" baseline="0" smtClean="0">
              <a:ln>
                <a:noFill/>
              </a:ln>
              <a:solidFill>
                <a:schemeClr val="tx1"/>
              </a:solidFill>
              <a:effectLst/>
              <a:latin typeface="Arial" panose="020B0604020202020204" pitchFamily="34" charset="0"/>
              <a:hlinkClick r:id="rId3" tooltip="minus poin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hlinkClick r:id="rId3" tooltip="minus point"/>
              </a:rPr>
              <a:t>  </a:t>
            </a:r>
            <a:r>
              <a:rPr kumimoji="0" lang="en-US" sz="1200" b="0" i="0" u="none" strike="noStrike" cap="none" normalizeH="0" baseline="0" smtClean="0">
                <a:ln>
                  <a:noFill/>
                </a:ln>
                <a:solidFill>
                  <a:schemeClr val="tx1"/>
                </a:solidFill>
                <a:effectLst/>
                <a:latin typeface="Arial" panose="020B0604020202020204" pitchFamily="34" charset="0"/>
              </a:rPr>
              <a:t> </a:t>
            </a:r>
            <a:r>
              <a:rPr kumimoji="0" lang="en-US" sz="1800" b="0" i="0" u="none" strike="noStrike" cap="none" normalizeH="0" baseline="0" smtClean="0">
                <a:ln>
                  <a:noFill/>
                </a:ln>
                <a:solidFill>
                  <a:schemeClr val="tx1"/>
                </a:solidFill>
                <a:effectLst/>
                <a:latin typeface="Arial" panose="020B0604020202020204" pitchFamily="34" charset="0"/>
              </a:rPr>
              <a:t>Source code is required for the program to be executed, and this source code can be read making it insecur</a:t>
            </a:r>
            <a:r>
              <a:rPr kumimoji="0" lang="en-US" sz="1800" b="0" i="0" u="none" strike="noStrike" cap="none" normalizeH="0" baseline="0" smtClean="0">
                <a:ln>
                  <a:noFill/>
                </a:ln>
                <a:solidFill>
                  <a:schemeClr val="tx1"/>
                </a:solidFill>
                <a:effectLst/>
                <a:latin typeface="Arial" panose="020B0604020202020204" pitchFamily="34" charset="0"/>
                <a:hlinkClick r:id="rId3" tooltip="minus point"/>
              </a:rPr>
              <a:t>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hlinkClick r:id="rId3" tooltip="minus point"/>
              </a:rPr>
              <a:t>  </a:t>
            </a:r>
            <a:r>
              <a:rPr kumimoji="0" lang="en-US" sz="1200" b="0" i="0" u="none" strike="noStrike" cap="none" normalizeH="0" baseline="0" smtClean="0">
                <a:ln>
                  <a:noFill/>
                </a:ln>
                <a:solidFill>
                  <a:schemeClr val="tx1"/>
                </a:solidFill>
                <a:effectLst/>
                <a:latin typeface="Arial" panose="020B0604020202020204" pitchFamily="34" charset="0"/>
              </a:rPr>
              <a:t> </a:t>
            </a:r>
            <a:r>
              <a:rPr kumimoji="0" lang="en-US" sz="1800" b="0" i="0" u="none" strike="noStrike" cap="none" normalizeH="0" baseline="0" smtClean="0">
                <a:ln>
                  <a:noFill/>
                </a:ln>
                <a:solidFill>
                  <a:schemeClr val="tx1"/>
                </a:solidFill>
                <a:effectLst/>
                <a:latin typeface="Arial" panose="020B0604020202020204" pitchFamily="34" charset="0"/>
              </a:rPr>
              <a:t>Interpreters are generally slower than compiled programs due to the per-line translation method</a:t>
            </a:r>
          </a:p>
        </p:txBody>
      </p:sp>
      <p:pic>
        <p:nvPicPr>
          <p:cNvPr id="1026" name="Picture 2" descr="plus point">
            <a:hlinkClick r:id="rId2" tooltip="plus poin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595313"/>
            <a:ext cx="190500" cy="1905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plus point">
            <a:hlinkClick r:id="rId2" tooltip="plus poin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320675"/>
            <a:ext cx="190500" cy="1905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lus point">
            <a:hlinkClick r:id="rId2" tooltip="plus poin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46038"/>
            <a:ext cx="190500" cy="190501"/>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minus point">
            <a:hlinkClick r:id="rId3" tooltip="minus poin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575" y="777875"/>
            <a:ext cx="190500" cy="1905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inus point">
            <a:hlinkClick r:id="rId3" tooltip="minus poin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575" y="1052513"/>
            <a:ext cx="190500" cy="19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8530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r>
              <a:rPr lang="en-US" dirty="0" smtClean="0"/>
              <a:t>DATA STRUCTURE</a:t>
            </a:r>
            <a:endParaRPr lang="en-US" dirty="0"/>
          </a:p>
        </p:txBody>
      </p:sp>
      <p:sp>
        <p:nvSpPr>
          <p:cNvPr id="4" name="Content Placeholder 3"/>
          <p:cNvSpPr>
            <a:spLocks noGrp="1"/>
          </p:cNvSpPr>
          <p:nvPr>
            <p:ph sz="half" idx="2"/>
          </p:nvPr>
        </p:nvSpPr>
        <p:spPr/>
        <p:txBody>
          <a:bodyPr>
            <a:normAutofit fontScale="70000" lnSpcReduction="20000"/>
          </a:bodyPr>
          <a:lstStyle/>
          <a:p>
            <a:r>
              <a:rPr lang="en-US" b="1" dirty="0" smtClean="0"/>
              <a:t>Data Structure</a:t>
            </a:r>
            <a:r>
              <a:rPr lang="en-US" dirty="0" smtClean="0"/>
              <a:t> is a particular way of organizing and storing data in a computer so that it can be accessed and modified efficiently. More precisely, a data structure is a collection of data values, the relationships among them, and the functions or operations that can be applied to the data</a:t>
            </a:r>
          </a:p>
          <a:p>
            <a:r>
              <a:rPr lang="en-US" dirty="0" smtClean="0"/>
              <a:t>Different kinds of data structures are suited to different kinds of applications, and some are highly specialized to specific tasks.</a:t>
            </a:r>
          </a:p>
          <a:p>
            <a:r>
              <a:rPr lang="en-US" dirty="0" smtClean="0"/>
              <a:t> For example, relational databases commonly use B-tree indexes for data retrieval, while compiler implementations usually use hash tables to look up identifiers</a:t>
            </a:r>
            <a:endParaRPr lang="en-US" dirty="0"/>
          </a:p>
        </p:txBody>
      </p:sp>
      <p:sp>
        <p:nvSpPr>
          <p:cNvPr id="5" name="Text Placeholder 4"/>
          <p:cNvSpPr>
            <a:spLocks noGrp="1"/>
          </p:cNvSpPr>
          <p:nvPr>
            <p:ph type="body" sz="quarter" idx="3"/>
          </p:nvPr>
        </p:nvSpPr>
        <p:spPr/>
        <p:txBody>
          <a:bodyPr/>
          <a:lstStyle/>
          <a:p>
            <a:r>
              <a:rPr lang="en-US" dirty="0"/>
              <a:t>Compiler</a:t>
            </a:r>
          </a:p>
        </p:txBody>
      </p:sp>
      <p:sp>
        <p:nvSpPr>
          <p:cNvPr id="6" name="Content Placeholder 5"/>
          <p:cNvSpPr>
            <a:spLocks noGrp="1"/>
          </p:cNvSpPr>
          <p:nvPr>
            <p:ph sz="quarter" idx="4"/>
          </p:nvPr>
        </p:nvSpPr>
        <p:spPr/>
        <p:txBody>
          <a:bodyPr/>
          <a:lstStyle/>
          <a:p>
            <a:r>
              <a:rPr lang="en-US" b="1" dirty="0" smtClean="0"/>
              <a:t>Program Structure</a:t>
            </a:r>
            <a:r>
              <a:rPr lang="en-US" dirty="0" smtClean="0"/>
              <a:t> The overall form of a program, with particular emphasis on the individual components of the program and the interrelationships between these components</a:t>
            </a:r>
            <a:endParaRPr lang="en-US" dirty="0"/>
          </a:p>
        </p:txBody>
      </p:sp>
    </p:spTree>
    <p:extLst>
      <p:ext uri="{BB962C8B-B14F-4D97-AF65-F5344CB8AC3E}">
        <p14:creationId xmlns:p14="http://schemas.microsoft.com/office/powerpoint/2010/main" val="38114308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TotalTime>
  <Words>652</Words>
  <Application>Microsoft Office PowerPoint</Application>
  <PresentationFormat>Widescreen</PresentationFormat>
  <Paragraphs>37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nerds</dc:creator>
  <cp:lastModifiedBy>nerds</cp:lastModifiedBy>
  <cp:revision>11</cp:revision>
  <dcterms:created xsi:type="dcterms:W3CDTF">2018-05-22T11:08:54Z</dcterms:created>
  <dcterms:modified xsi:type="dcterms:W3CDTF">2018-05-22T14:46:29Z</dcterms:modified>
</cp:coreProperties>
</file>