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6" r:id="rId7"/>
    <p:sldId id="263" r:id="rId8"/>
    <p:sldId id="264" r:id="rId9"/>
    <p:sldId id="268"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68" d="100"/>
          <a:sy n="68" d="100"/>
        </p:scale>
        <p:origin x="606"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5736-6370-4C47-9B36-553FFB78B2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1968EE-5E1C-4D66-896E-ED01288C59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77D2FD-2EB8-463D-B3A1-A8F53B6089CC}"/>
              </a:ext>
            </a:extLst>
          </p:cNvPr>
          <p:cNvSpPr>
            <a:spLocks noGrp="1"/>
          </p:cNvSpPr>
          <p:nvPr>
            <p:ph type="dt" sz="half" idx="10"/>
          </p:nvPr>
        </p:nvSpPr>
        <p:spPr/>
        <p:txBody>
          <a:bodyPr/>
          <a:lstStyle/>
          <a:p>
            <a:fld id="{3399D6BE-B7A7-4F0F-9CCA-5E9E9281E0E4}" type="datetimeFigureOut">
              <a:rPr lang="en-US" smtClean="0"/>
              <a:t>7/9/2021</a:t>
            </a:fld>
            <a:endParaRPr lang="en-US" dirty="0"/>
          </a:p>
        </p:txBody>
      </p:sp>
      <p:sp>
        <p:nvSpPr>
          <p:cNvPr id="5" name="Footer Placeholder 4">
            <a:extLst>
              <a:ext uri="{FF2B5EF4-FFF2-40B4-BE49-F238E27FC236}">
                <a16:creationId xmlns:a16="http://schemas.microsoft.com/office/drawing/2014/main" id="{2C7A2100-754D-4C10-B88D-28D82AC7B1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4736D56-40F9-4BFB-922A-D3258D989147}"/>
              </a:ext>
            </a:extLst>
          </p:cNvPr>
          <p:cNvSpPr>
            <a:spLocks noGrp="1"/>
          </p:cNvSpPr>
          <p:nvPr>
            <p:ph type="sldNum" sz="quarter" idx="12"/>
          </p:nvPr>
        </p:nvSpPr>
        <p:spPr/>
        <p:txBody>
          <a:bodyPr/>
          <a:lstStyle/>
          <a:p>
            <a:fld id="{728ACCF6-BFD0-47C9-A50B-4B04EC161E03}" type="slidenum">
              <a:rPr lang="en-US" smtClean="0"/>
              <a:t>‹#›</a:t>
            </a:fld>
            <a:endParaRPr lang="en-US" dirty="0"/>
          </a:p>
        </p:txBody>
      </p:sp>
    </p:spTree>
    <p:extLst>
      <p:ext uri="{BB962C8B-B14F-4D97-AF65-F5344CB8AC3E}">
        <p14:creationId xmlns:p14="http://schemas.microsoft.com/office/powerpoint/2010/main" val="1701182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B8D7-100A-4115-92BA-9A5D52B6EA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76125F-F525-4055-B2C2-6951E659A5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A43B7-11F3-4D8A-BCE0-F4EDEF660F92}"/>
              </a:ext>
            </a:extLst>
          </p:cNvPr>
          <p:cNvSpPr>
            <a:spLocks noGrp="1"/>
          </p:cNvSpPr>
          <p:nvPr>
            <p:ph type="dt" sz="half" idx="10"/>
          </p:nvPr>
        </p:nvSpPr>
        <p:spPr/>
        <p:txBody>
          <a:bodyPr/>
          <a:lstStyle/>
          <a:p>
            <a:fld id="{3399D6BE-B7A7-4F0F-9CCA-5E9E9281E0E4}" type="datetimeFigureOut">
              <a:rPr lang="en-US" smtClean="0"/>
              <a:t>7/9/2021</a:t>
            </a:fld>
            <a:endParaRPr lang="en-US" dirty="0"/>
          </a:p>
        </p:txBody>
      </p:sp>
      <p:sp>
        <p:nvSpPr>
          <p:cNvPr id="5" name="Footer Placeholder 4">
            <a:extLst>
              <a:ext uri="{FF2B5EF4-FFF2-40B4-BE49-F238E27FC236}">
                <a16:creationId xmlns:a16="http://schemas.microsoft.com/office/drawing/2014/main" id="{3F7D62F0-516C-49F7-AE25-60BD7E5A79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042706-E5EC-4643-A4F7-20B81FAA5EF4}"/>
              </a:ext>
            </a:extLst>
          </p:cNvPr>
          <p:cNvSpPr>
            <a:spLocks noGrp="1"/>
          </p:cNvSpPr>
          <p:nvPr>
            <p:ph type="sldNum" sz="quarter" idx="12"/>
          </p:nvPr>
        </p:nvSpPr>
        <p:spPr/>
        <p:txBody>
          <a:bodyPr/>
          <a:lstStyle/>
          <a:p>
            <a:fld id="{728ACCF6-BFD0-47C9-A50B-4B04EC161E03}" type="slidenum">
              <a:rPr lang="en-US" smtClean="0"/>
              <a:t>‹#›</a:t>
            </a:fld>
            <a:endParaRPr lang="en-US" dirty="0"/>
          </a:p>
        </p:txBody>
      </p:sp>
    </p:spTree>
    <p:extLst>
      <p:ext uri="{BB962C8B-B14F-4D97-AF65-F5344CB8AC3E}">
        <p14:creationId xmlns:p14="http://schemas.microsoft.com/office/powerpoint/2010/main" val="1190012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3F24C9-094E-4387-B1B7-91076F9BFD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CFE071-562B-4330-95C8-A6621DA925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8AC0DC-6406-44AF-B1B2-BC33341984A2}"/>
              </a:ext>
            </a:extLst>
          </p:cNvPr>
          <p:cNvSpPr>
            <a:spLocks noGrp="1"/>
          </p:cNvSpPr>
          <p:nvPr>
            <p:ph type="dt" sz="half" idx="10"/>
          </p:nvPr>
        </p:nvSpPr>
        <p:spPr/>
        <p:txBody>
          <a:bodyPr/>
          <a:lstStyle/>
          <a:p>
            <a:fld id="{3399D6BE-B7A7-4F0F-9CCA-5E9E9281E0E4}" type="datetimeFigureOut">
              <a:rPr lang="en-US" smtClean="0"/>
              <a:t>7/9/2021</a:t>
            </a:fld>
            <a:endParaRPr lang="en-US" dirty="0"/>
          </a:p>
        </p:txBody>
      </p:sp>
      <p:sp>
        <p:nvSpPr>
          <p:cNvPr id="5" name="Footer Placeholder 4">
            <a:extLst>
              <a:ext uri="{FF2B5EF4-FFF2-40B4-BE49-F238E27FC236}">
                <a16:creationId xmlns:a16="http://schemas.microsoft.com/office/drawing/2014/main" id="{8C852BFA-44E4-4405-A071-1413A92FCDC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9EBF394-7950-4E8F-8229-C402AD6D2330}"/>
              </a:ext>
            </a:extLst>
          </p:cNvPr>
          <p:cNvSpPr>
            <a:spLocks noGrp="1"/>
          </p:cNvSpPr>
          <p:nvPr>
            <p:ph type="sldNum" sz="quarter" idx="12"/>
          </p:nvPr>
        </p:nvSpPr>
        <p:spPr/>
        <p:txBody>
          <a:bodyPr/>
          <a:lstStyle/>
          <a:p>
            <a:fld id="{728ACCF6-BFD0-47C9-A50B-4B04EC161E03}" type="slidenum">
              <a:rPr lang="en-US" smtClean="0"/>
              <a:t>‹#›</a:t>
            </a:fld>
            <a:endParaRPr lang="en-US" dirty="0"/>
          </a:p>
        </p:txBody>
      </p:sp>
    </p:spTree>
    <p:extLst>
      <p:ext uri="{BB962C8B-B14F-4D97-AF65-F5344CB8AC3E}">
        <p14:creationId xmlns:p14="http://schemas.microsoft.com/office/powerpoint/2010/main" val="3855947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AF92-FC51-486D-9CB9-F612345572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7376F4-4222-4FD3-820A-9416D92EEA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DD1D60-FB2C-450B-AAFD-532279557162}"/>
              </a:ext>
            </a:extLst>
          </p:cNvPr>
          <p:cNvSpPr>
            <a:spLocks noGrp="1"/>
          </p:cNvSpPr>
          <p:nvPr>
            <p:ph type="dt" sz="half" idx="10"/>
          </p:nvPr>
        </p:nvSpPr>
        <p:spPr/>
        <p:txBody>
          <a:bodyPr/>
          <a:lstStyle/>
          <a:p>
            <a:fld id="{3399D6BE-B7A7-4F0F-9CCA-5E9E9281E0E4}" type="datetimeFigureOut">
              <a:rPr lang="en-US" smtClean="0"/>
              <a:t>7/9/2021</a:t>
            </a:fld>
            <a:endParaRPr lang="en-US" dirty="0"/>
          </a:p>
        </p:txBody>
      </p:sp>
      <p:sp>
        <p:nvSpPr>
          <p:cNvPr id="5" name="Footer Placeholder 4">
            <a:extLst>
              <a:ext uri="{FF2B5EF4-FFF2-40B4-BE49-F238E27FC236}">
                <a16:creationId xmlns:a16="http://schemas.microsoft.com/office/drawing/2014/main" id="{3847CDDB-0C89-4D15-9618-8591398FF3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5BC7E7-07A2-4E8B-ACF2-0E09435D8B81}"/>
              </a:ext>
            </a:extLst>
          </p:cNvPr>
          <p:cNvSpPr>
            <a:spLocks noGrp="1"/>
          </p:cNvSpPr>
          <p:nvPr>
            <p:ph type="sldNum" sz="quarter" idx="12"/>
          </p:nvPr>
        </p:nvSpPr>
        <p:spPr/>
        <p:txBody>
          <a:bodyPr/>
          <a:lstStyle/>
          <a:p>
            <a:fld id="{728ACCF6-BFD0-47C9-A50B-4B04EC161E03}" type="slidenum">
              <a:rPr lang="en-US" smtClean="0"/>
              <a:t>‹#›</a:t>
            </a:fld>
            <a:endParaRPr lang="en-US" dirty="0"/>
          </a:p>
        </p:txBody>
      </p:sp>
    </p:spTree>
    <p:extLst>
      <p:ext uri="{BB962C8B-B14F-4D97-AF65-F5344CB8AC3E}">
        <p14:creationId xmlns:p14="http://schemas.microsoft.com/office/powerpoint/2010/main" val="253734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467C9-9813-408C-AFB9-FB65AA0B20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509147-A9F6-4638-A844-A211764839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95412D-44F9-4119-A2F5-26755FCE2A20}"/>
              </a:ext>
            </a:extLst>
          </p:cNvPr>
          <p:cNvSpPr>
            <a:spLocks noGrp="1"/>
          </p:cNvSpPr>
          <p:nvPr>
            <p:ph type="dt" sz="half" idx="10"/>
          </p:nvPr>
        </p:nvSpPr>
        <p:spPr/>
        <p:txBody>
          <a:bodyPr/>
          <a:lstStyle/>
          <a:p>
            <a:fld id="{3399D6BE-B7A7-4F0F-9CCA-5E9E9281E0E4}" type="datetimeFigureOut">
              <a:rPr lang="en-US" smtClean="0"/>
              <a:t>7/9/2021</a:t>
            </a:fld>
            <a:endParaRPr lang="en-US" dirty="0"/>
          </a:p>
        </p:txBody>
      </p:sp>
      <p:sp>
        <p:nvSpPr>
          <p:cNvPr id="5" name="Footer Placeholder 4">
            <a:extLst>
              <a:ext uri="{FF2B5EF4-FFF2-40B4-BE49-F238E27FC236}">
                <a16:creationId xmlns:a16="http://schemas.microsoft.com/office/drawing/2014/main" id="{1D3DEDF2-040B-4568-8858-9646586797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FECC3C9-1042-4588-8F86-82817630F79E}"/>
              </a:ext>
            </a:extLst>
          </p:cNvPr>
          <p:cNvSpPr>
            <a:spLocks noGrp="1"/>
          </p:cNvSpPr>
          <p:nvPr>
            <p:ph type="sldNum" sz="quarter" idx="12"/>
          </p:nvPr>
        </p:nvSpPr>
        <p:spPr/>
        <p:txBody>
          <a:bodyPr/>
          <a:lstStyle/>
          <a:p>
            <a:fld id="{728ACCF6-BFD0-47C9-A50B-4B04EC161E03}" type="slidenum">
              <a:rPr lang="en-US" smtClean="0"/>
              <a:t>‹#›</a:t>
            </a:fld>
            <a:endParaRPr lang="en-US" dirty="0"/>
          </a:p>
        </p:txBody>
      </p:sp>
    </p:spTree>
    <p:extLst>
      <p:ext uri="{BB962C8B-B14F-4D97-AF65-F5344CB8AC3E}">
        <p14:creationId xmlns:p14="http://schemas.microsoft.com/office/powerpoint/2010/main" val="3245229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70879-A93B-4347-849D-91CA0A0C9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6639DA-53F9-42F4-B05E-F24B32CC3A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305930-6879-4A8C-A5D3-B97F3510A6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D00EB0-1B90-44BF-A29B-B2A2F7FCC6D4}"/>
              </a:ext>
            </a:extLst>
          </p:cNvPr>
          <p:cNvSpPr>
            <a:spLocks noGrp="1"/>
          </p:cNvSpPr>
          <p:nvPr>
            <p:ph type="dt" sz="half" idx="10"/>
          </p:nvPr>
        </p:nvSpPr>
        <p:spPr/>
        <p:txBody>
          <a:bodyPr/>
          <a:lstStyle/>
          <a:p>
            <a:fld id="{3399D6BE-B7A7-4F0F-9CCA-5E9E9281E0E4}" type="datetimeFigureOut">
              <a:rPr lang="en-US" smtClean="0"/>
              <a:t>7/9/2021</a:t>
            </a:fld>
            <a:endParaRPr lang="en-US" dirty="0"/>
          </a:p>
        </p:txBody>
      </p:sp>
      <p:sp>
        <p:nvSpPr>
          <p:cNvPr id="6" name="Footer Placeholder 5">
            <a:extLst>
              <a:ext uri="{FF2B5EF4-FFF2-40B4-BE49-F238E27FC236}">
                <a16:creationId xmlns:a16="http://schemas.microsoft.com/office/drawing/2014/main" id="{900165A2-E586-4A2D-8575-0BA1BF6C76B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5F8239-79AF-4892-822E-A34F1E560563}"/>
              </a:ext>
            </a:extLst>
          </p:cNvPr>
          <p:cNvSpPr>
            <a:spLocks noGrp="1"/>
          </p:cNvSpPr>
          <p:nvPr>
            <p:ph type="sldNum" sz="quarter" idx="12"/>
          </p:nvPr>
        </p:nvSpPr>
        <p:spPr/>
        <p:txBody>
          <a:bodyPr/>
          <a:lstStyle/>
          <a:p>
            <a:fld id="{728ACCF6-BFD0-47C9-A50B-4B04EC161E03}" type="slidenum">
              <a:rPr lang="en-US" smtClean="0"/>
              <a:t>‹#›</a:t>
            </a:fld>
            <a:endParaRPr lang="en-US" dirty="0"/>
          </a:p>
        </p:txBody>
      </p:sp>
    </p:spTree>
    <p:extLst>
      <p:ext uri="{BB962C8B-B14F-4D97-AF65-F5344CB8AC3E}">
        <p14:creationId xmlns:p14="http://schemas.microsoft.com/office/powerpoint/2010/main" val="303034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A2FA1-8AFA-4DF9-BE3F-AEF0C9FDA1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1AF2FA-82F5-4684-A83E-8AAFACEFC2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D9A555-5324-4B6F-919A-4F83E90535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E399D0-9C1C-43B7-91D2-2A72FF7676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1FC1AF-CD45-4DE6-A369-452836CDDF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1A7083-DD14-4DA8-8360-197D3AC9FB44}"/>
              </a:ext>
            </a:extLst>
          </p:cNvPr>
          <p:cNvSpPr>
            <a:spLocks noGrp="1"/>
          </p:cNvSpPr>
          <p:nvPr>
            <p:ph type="dt" sz="half" idx="10"/>
          </p:nvPr>
        </p:nvSpPr>
        <p:spPr/>
        <p:txBody>
          <a:bodyPr/>
          <a:lstStyle/>
          <a:p>
            <a:fld id="{3399D6BE-B7A7-4F0F-9CCA-5E9E9281E0E4}" type="datetimeFigureOut">
              <a:rPr lang="en-US" smtClean="0"/>
              <a:t>7/9/2021</a:t>
            </a:fld>
            <a:endParaRPr lang="en-US" dirty="0"/>
          </a:p>
        </p:txBody>
      </p:sp>
      <p:sp>
        <p:nvSpPr>
          <p:cNvPr id="8" name="Footer Placeholder 7">
            <a:extLst>
              <a:ext uri="{FF2B5EF4-FFF2-40B4-BE49-F238E27FC236}">
                <a16:creationId xmlns:a16="http://schemas.microsoft.com/office/drawing/2014/main" id="{42ADA2BE-B942-4776-BE37-668D295EF01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7D1877C-5368-4D12-8168-8D2531EF202E}"/>
              </a:ext>
            </a:extLst>
          </p:cNvPr>
          <p:cNvSpPr>
            <a:spLocks noGrp="1"/>
          </p:cNvSpPr>
          <p:nvPr>
            <p:ph type="sldNum" sz="quarter" idx="12"/>
          </p:nvPr>
        </p:nvSpPr>
        <p:spPr/>
        <p:txBody>
          <a:bodyPr/>
          <a:lstStyle/>
          <a:p>
            <a:fld id="{728ACCF6-BFD0-47C9-A50B-4B04EC161E03}" type="slidenum">
              <a:rPr lang="en-US" smtClean="0"/>
              <a:t>‹#›</a:t>
            </a:fld>
            <a:endParaRPr lang="en-US" dirty="0"/>
          </a:p>
        </p:txBody>
      </p:sp>
    </p:spTree>
    <p:extLst>
      <p:ext uri="{BB962C8B-B14F-4D97-AF65-F5344CB8AC3E}">
        <p14:creationId xmlns:p14="http://schemas.microsoft.com/office/powerpoint/2010/main" val="1352052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C8E9-F5B1-4A33-ADA3-87BB859801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83D58-CA71-4227-A5F3-5C3B9EAA4E8E}"/>
              </a:ext>
            </a:extLst>
          </p:cNvPr>
          <p:cNvSpPr>
            <a:spLocks noGrp="1"/>
          </p:cNvSpPr>
          <p:nvPr>
            <p:ph type="dt" sz="half" idx="10"/>
          </p:nvPr>
        </p:nvSpPr>
        <p:spPr/>
        <p:txBody>
          <a:bodyPr/>
          <a:lstStyle/>
          <a:p>
            <a:fld id="{3399D6BE-B7A7-4F0F-9CCA-5E9E9281E0E4}" type="datetimeFigureOut">
              <a:rPr lang="en-US" smtClean="0"/>
              <a:t>7/9/2021</a:t>
            </a:fld>
            <a:endParaRPr lang="en-US" dirty="0"/>
          </a:p>
        </p:txBody>
      </p:sp>
      <p:sp>
        <p:nvSpPr>
          <p:cNvPr id="4" name="Footer Placeholder 3">
            <a:extLst>
              <a:ext uri="{FF2B5EF4-FFF2-40B4-BE49-F238E27FC236}">
                <a16:creationId xmlns:a16="http://schemas.microsoft.com/office/drawing/2014/main" id="{51963FD0-76A4-4F71-8F6E-5B5BD662529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C34A99F-1A9A-4B78-A171-15D5B9BE1624}"/>
              </a:ext>
            </a:extLst>
          </p:cNvPr>
          <p:cNvSpPr>
            <a:spLocks noGrp="1"/>
          </p:cNvSpPr>
          <p:nvPr>
            <p:ph type="sldNum" sz="quarter" idx="12"/>
          </p:nvPr>
        </p:nvSpPr>
        <p:spPr/>
        <p:txBody>
          <a:bodyPr/>
          <a:lstStyle/>
          <a:p>
            <a:fld id="{728ACCF6-BFD0-47C9-A50B-4B04EC161E03}" type="slidenum">
              <a:rPr lang="en-US" smtClean="0"/>
              <a:t>‹#›</a:t>
            </a:fld>
            <a:endParaRPr lang="en-US" dirty="0"/>
          </a:p>
        </p:txBody>
      </p:sp>
    </p:spTree>
    <p:extLst>
      <p:ext uri="{BB962C8B-B14F-4D97-AF65-F5344CB8AC3E}">
        <p14:creationId xmlns:p14="http://schemas.microsoft.com/office/powerpoint/2010/main" val="1205224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284758-A7D9-4194-AA9F-B6BAB07A80E3}"/>
              </a:ext>
            </a:extLst>
          </p:cNvPr>
          <p:cNvSpPr>
            <a:spLocks noGrp="1"/>
          </p:cNvSpPr>
          <p:nvPr>
            <p:ph type="dt" sz="half" idx="10"/>
          </p:nvPr>
        </p:nvSpPr>
        <p:spPr/>
        <p:txBody>
          <a:bodyPr/>
          <a:lstStyle/>
          <a:p>
            <a:fld id="{3399D6BE-B7A7-4F0F-9CCA-5E9E9281E0E4}" type="datetimeFigureOut">
              <a:rPr lang="en-US" smtClean="0"/>
              <a:t>7/9/2021</a:t>
            </a:fld>
            <a:endParaRPr lang="en-US" dirty="0"/>
          </a:p>
        </p:txBody>
      </p:sp>
      <p:sp>
        <p:nvSpPr>
          <p:cNvPr id="3" name="Footer Placeholder 2">
            <a:extLst>
              <a:ext uri="{FF2B5EF4-FFF2-40B4-BE49-F238E27FC236}">
                <a16:creationId xmlns:a16="http://schemas.microsoft.com/office/drawing/2014/main" id="{000F48C8-450C-4B39-B61C-5A02AA2D288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D1AAB1E-1686-4F71-A8F2-D15FB1619905}"/>
              </a:ext>
            </a:extLst>
          </p:cNvPr>
          <p:cNvSpPr>
            <a:spLocks noGrp="1"/>
          </p:cNvSpPr>
          <p:nvPr>
            <p:ph type="sldNum" sz="quarter" idx="12"/>
          </p:nvPr>
        </p:nvSpPr>
        <p:spPr/>
        <p:txBody>
          <a:bodyPr/>
          <a:lstStyle/>
          <a:p>
            <a:fld id="{728ACCF6-BFD0-47C9-A50B-4B04EC161E03}" type="slidenum">
              <a:rPr lang="en-US" smtClean="0"/>
              <a:t>‹#›</a:t>
            </a:fld>
            <a:endParaRPr lang="en-US" dirty="0"/>
          </a:p>
        </p:txBody>
      </p:sp>
    </p:spTree>
    <p:extLst>
      <p:ext uri="{BB962C8B-B14F-4D97-AF65-F5344CB8AC3E}">
        <p14:creationId xmlns:p14="http://schemas.microsoft.com/office/powerpoint/2010/main" val="3125808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A03-E876-4DB9-BFEB-71C2BDB7DE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24B470-B143-43F2-87FE-341E3808FF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51D816-B955-4AB9-ABB4-5EAE5CD288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B2B638-1CC1-412C-B0B5-6A1A3A6D94FF}"/>
              </a:ext>
            </a:extLst>
          </p:cNvPr>
          <p:cNvSpPr>
            <a:spLocks noGrp="1"/>
          </p:cNvSpPr>
          <p:nvPr>
            <p:ph type="dt" sz="half" idx="10"/>
          </p:nvPr>
        </p:nvSpPr>
        <p:spPr/>
        <p:txBody>
          <a:bodyPr/>
          <a:lstStyle/>
          <a:p>
            <a:fld id="{3399D6BE-B7A7-4F0F-9CCA-5E9E9281E0E4}" type="datetimeFigureOut">
              <a:rPr lang="en-US" smtClean="0"/>
              <a:t>7/9/2021</a:t>
            </a:fld>
            <a:endParaRPr lang="en-US" dirty="0"/>
          </a:p>
        </p:txBody>
      </p:sp>
      <p:sp>
        <p:nvSpPr>
          <p:cNvPr id="6" name="Footer Placeholder 5">
            <a:extLst>
              <a:ext uri="{FF2B5EF4-FFF2-40B4-BE49-F238E27FC236}">
                <a16:creationId xmlns:a16="http://schemas.microsoft.com/office/drawing/2014/main" id="{1969246F-8CB2-47AA-8D1A-DED33DDF61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962C26-E835-4801-86AA-B668393DB8AA}"/>
              </a:ext>
            </a:extLst>
          </p:cNvPr>
          <p:cNvSpPr>
            <a:spLocks noGrp="1"/>
          </p:cNvSpPr>
          <p:nvPr>
            <p:ph type="sldNum" sz="quarter" idx="12"/>
          </p:nvPr>
        </p:nvSpPr>
        <p:spPr/>
        <p:txBody>
          <a:bodyPr/>
          <a:lstStyle/>
          <a:p>
            <a:fld id="{728ACCF6-BFD0-47C9-A50B-4B04EC161E03}" type="slidenum">
              <a:rPr lang="en-US" smtClean="0"/>
              <a:t>‹#›</a:t>
            </a:fld>
            <a:endParaRPr lang="en-US" dirty="0"/>
          </a:p>
        </p:txBody>
      </p:sp>
    </p:spTree>
    <p:extLst>
      <p:ext uri="{BB962C8B-B14F-4D97-AF65-F5344CB8AC3E}">
        <p14:creationId xmlns:p14="http://schemas.microsoft.com/office/powerpoint/2010/main" val="1712386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3D41-939C-49D6-A5C3-04BA30C6F8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7B5017-5397-489B-9B62-7E3BA2D001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8AEF230-66CE-4C86-A6A7-307705C44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72C2AC-47A8-490F-92F1-41625D861B1B}"/>
              </a:ext>
            </a:extLst>
          </p:cNvPr>
          <p:cNvSpPr>
            <a:spLocks noGrp="1"/>
          </p:cNvSpPr>
          <p:nvPr>
            <p:ph type="dt" sz="half" idx="10"/>
          </p:nvPr>
        </p:nvSpPr>
        <p:spPr/>
        <p:txBody>
          <a:bodyPr/>
          <a:lstStyle/>
          <a:p>
            <a:fld id="{3399D6BE-B7A7-4F0F-9CCA-5E9E9281E0E4}" type="datetimeFigureOut">
              <a:rPr lang="en-US" smtClean="0"/>
              <a:t>7/9/2021</a:t>
            </a:fld>
            <a:endParaRPr lang="en-US" dirty="0"/>
          </a:p>
        </p:txBody>
      </p:sp>
      <p:sp>
        <p:nvSpPr>
          <p:cNvPr id="6" name="Footer Placeholder 5">
            <a:extLst>
              <a:ext uri="{FF2B5EF4-FFF2-40B4-BE49-F238E27FC236}">
                <a16:creationId xmlns:a16="http://schemas.microsoft.com/office/drawing/2014/main" id="{7B366F12-CFB0-4874-A31C-EB3BFF59694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992029-B384-47A2-B9F3-AD7814DEF255}"/>
              </a:ext>
            </a:extLst>
          </p:cNvPr>
          <p:cNvSpPr>
            <a:spLocks noGrp="1"/>
          </p:cNvSpPr>
          <p:nvPr>
            <p:ph type="sldNum" sz="quarter" idx="12"/>
          </p:nvPr>
        </p:nvSpPr>
        <p:spPr/>
        <p:txBody>
          <a:bodyPr/>
          <a:lstStyle/>
          <a:p>
            <a:fld id="{728ACCF6-BFD0-47C9-A50B-4B04EC161E03}" type="slidenum">
              <a:rPr lang="en-US" smtClean="0"/>
              <a:t>‹#›</a:t>
            </a:fld>
            <a:endParaRPr lang="en-US" dirty="0"/>
          </a:p>
        </p:txBody>
      </p:sp>
    </p:spTree>
    <p:extLst>
      <p:ext uri="{BB962C8B-B14F-4D97-AF65-F5344CB8AC3E}">
        <p14:creationId xmlns:p14="http://schemas.microsoft.com/office/powerpoint/2010/main" val="404331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29A2E-20D3-4652-8894-672DD16670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E82F9A-6E0B-4BBC-8A37-DE1977A3AC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11CA0-0B07-4574-B237-BA53F79F65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99D6BE-B7A7-4F0F-9CCA-5E9E9281E0E4}" type="datetimeFigureOut">
              <a:rPr lang="en-US" smtClean="0"/>
              <a:t>7/9/2021</a:t>
            </a:fld>
            <a:endParaRPr lang="en-US" dirty="0"/>
          </a:p>
        </p:txBody>
      </p:sp>
      <p:sp>
        <p:nvSpPr>
          <p:cNvPr id="5" name="Footer Placeholder 4">
            <a:extLst>
              <a:ext uri="{FF2B5EF4-FFF2-40B4-BE49-F238E27FC236}">
                <a16:creationId xmlns:a16="http://schemas.microsoft.com/office/drawing/2014/main" id="{063B621E-B381-4A5D-8181-21AC65F70B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A90E3B5-650E-4EDC-B3F0-F5B6F82D98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8ACCF6-BFD0-47C9-A50B-4B04EC161E03}" type="slidenum">
              <a:rPr lang="en-US" smtClean="0"/>
              <a:t>‹#›</a:t>
            </a:fld>
            <a:endParaRPr lang="en-US" dirty="0"/>
          </a:p>
        </p:txBody>
      </p:sp>
    </p:spTree>
    <p:extLst>
      <p:ext uri="{BB962C8B-B14F-4D97-AF65-F5344CB8AC3E}">
        <p14:creationId xmlns:p14="http://schemas.microsoft.com/office/powerpoint/2010/main" val="2990309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2473-F960-4EAF-8F5C-4992E3AED3E3}"/>
              </a:ext>
            </a:extLst>
          </p:cNvPr>
          <p:cNvSpPr>
            <a:spLocks noGrp="1"/>
          </p:cNvSpPr>
          <p:nvPr>
            <p:ph type="ctrTitle"/>
          </p:nvPr>
        </p:nvSpPr>
        <p:spPr>
          <a:xfrm>
            <a:off x="1524000" y="1485900"/>
            <a:ext cx="9144000" cy="1333501"/>
          </a:xfrm>
          <a:solidFill>
            <a:schemeClr val="bg1"/>
          </a:solidFill>
        </p:spPr>
        <p:txBody>
          <a:bodyPr>
            <a:noAutofit/>
          </a:bodyPr>
          <a:lstStyle/>
          <a:p>
            <a:br>
              <a:rPr lang="en-US" sz="2800" b="1" i="0" dirty="0">
                <a:solidFill>
                  <a:srgbClr val="000000"/>
                </a:solidFill>
                <a:effectLst/>
                <a:latin typeface="Helvetica Neue"/>
              </a:rPr>
            </a:br>
            <a:r>
              <a:rPr kumimoji="0" lang="en-US" sz="2800" b="1" i="0" u="none" strike="noStrike" kern="1200" cap="none" spc="0" normalizeH="0" baseline="0" noProof="0" dirty="0">
                <a:ln>
                  <a:noFill/>
                </a:ln>
                <a:solidFill>
                  <a:srgbClr val="000000"/>
                </a:solidFill>
                <a:effectLst/>
                <a:uLnTx/>
                <a:uFillTx/>
                <a:latin typeface="Garamond" panose="02020404030301010803" pitchFamily="18" charset="0"/>
                <a:ea typeface="+mj-ea"/>
                <a:cs typeface="+mj-cs"/>
              </a:rPr>
              <a:t>Analysis of the number of facilities serving populations and villages within slum areas in Nairobi. </a:t>
            </a:r>
            <a:br>
              <a:rPr kumimoji="0" lang="en-US" sz="2800" b="1" i="0" u="none" strike="noStrike" kern="1200" cap="none" spc="0" normalizeH="0" baseline="0" noProof="0" dirty="0">
                <a:ln>
                  <a:noFill/>
                </a:ln>
                <a:solidFill>
                  <a:srgbClr val="000000"/>
                </a:solidFill>
                <a:effectLst/>
                <a:uLnTx/>
                <a:uFillTx/>
                <a:latin typeface="Garamond" panose="02020404030301010803" pitchFamily="18" charset="0"/>
                <a:ea typeface="+mj-ea"/>
                <a:cs typeface="+mj-cs"/>
              </a:rPr>
            </a:br>
            <a:r>
              <a:rPr kumimoji="0" lang="en-US" sz="2800" b="0" i="0" u="none" strike="noStrike" kern="1200" cap="none" spc="0" normalizeH="0" baseline="0" noProof="0" dirty="0">
                <a:ln>
                  <a:noFill/>
                </a:ln>
                <a:solidFill>
                  <a:srgbClr val="000000"/>
                </a:solidFill>
                <a:effectLst/>
                <a:uLnTx/>
                <a:uFillTx/>
                <a:latin typeface="Garamond" panose="02020404030301010803" pitchFamily="18" charset="0"/>
                <a:ea typeface="+mj-ea"/>
                <a:cs typeface="+mj-cs"/>
              </a:rPr>
              <a:t>A Case Study of Kibera, Mathare and Kawangware Slums</a:t>
            </a:r>
            <a:endParaRPr lang="en-US" sz="2800" dirty="0"/>
          </a:p>
        </p:txBody>
      </p:sp>
      <p:sp>
        <p:nvSpPr>
          <p:cNvPr id="3" name="Subtitle 2">
            <a:extLst>
              <a:ext uri="{FF2B5EF4-FFF2-40B4-BE49-F238E27FC236}">
                <a16:creationId xmlns:a16="http://schemas.microsoft.com/office/drawing/2014/main" id="{EA3FF3A2-322F-4C66-80BB-C3DC67B5DB1A}"/>
              </a:ext>
            </a:extLst>
          </p:cNvPr>
          <p:cNvSpPr>
            <a:spLocks noGrp="1"/>
          </p:cNvSpPr>
          <p:nvPr>
            <p:ph type="subTitle" idx="1"/>
          </p:nvPr>
        </p:nvSpPr>
        <p:spPr>
          <a:xfrm>
            <a:off x="6347460" y="3594418"/>
            <a:ext cx="4320540" cy="604202"/>
          </a:xfrm>
          <a:solidFill>
            <a:schemeClr val="bg1"/>
          </a:solidFill>
        </p:spPr>
        <p:txBody>
          <a:bodyPr/>
          <a:lstStyle/>
          <a:p>
            <a:pPr algn="r"/>
            <a:r>
              <a:rPr lang="en-US" b="1" dirty="0"/>
              <a:t>Presenter: </a:t>
            </a:r>
            <a:r>
              <a:rPr lang="en-US" dirty="0"/>
              <a:t>Nturibi Gacheri Lydiah</a:t>
            </a:r>
          </a:p>
        </p:txBody>
      </p:sp>
    </p:spTree>
    <p:extLst>
      <p:ext uri="{BB962C8B-B14F-4D97-AF65-F5344CB8AC3E}">
        <p14:creationId xmlns:p14="http://schemas.microsoft.com/office/powerpoint/2010/main" val="1137085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79270-D1AE-43D1-BC6D-90AC40EFCC84}"/>
              </a:ext>
            </a:extLst>
          </p:cNvPr>
          <p:cNvSpPr>
            <a:spLocks noGrp="1"/>
          </p:cNvSpPr>
          <p:nvPr>
            <p:ph type="title"/>
          </p:nvPr>
        </p:nvSpPr>
        <p:spPr>
          <a:xfrm>
            <a:off x="838200" y="365125"/>
            <a:ext cx="10515600" cy="739775"/>
          </a:xfrm>
          <a:solidFill>
            <a:schemeClr val="bg1"/>
          </a:solidFill>
        </p:spPr>
        <p:txBody>
          <a:bodyPr/>
          <a:lstStyle/>
          <a:p>
            <a:pPr algn="ctr"/>
            <a:r>
              <a:rPr lang="en-US" b="1" dirty="0"/>
              <a:t>References</a:t>
            </a:r>
          </a:p>
        </p:txBody>
      </p:sp>
      <p:sp>
        <p:nvSpPr>
          <p:cNvPr id="3" name="Content Placeholder 2">
            <a:extLst>
              <a:ext uri="{FF2B5EF4-FFF2-40B4-BE49-F238E27FC236}">
                <a16:creationId xmlns:a16="http://schemas.microsoft.com/office/drawing/2014/main" id="{D8283FED-5627-4B20-96C6-AC0160AF0746}"/>
              </a:ext>
            </a:extLst>
          </p:cNvPr>
          <p:cNvSpPr>
            <a:spLocks noGrp="1"/>
          </p:cNvSpPr>
          <p:nvPr>
            <p:ph idx="1"/>
          </p:nvPr>
        </p:nvSpPr>
        <p:spPr>
          <a:xfrm>
            <a:off x="838200" y="1424941"/>
            <a:ext cx="10515600" cy="2758440"/>
          </a:xfrm>
          <a:solidFill>
            <a:schemeClr val="bg1"/>
          </a:solidFill>
        </p:spPr>
        <p:txBody>
          <a:bodyPr/>
          <a:lstStyle/>
          <a:p>
            <a:pPr marL="0" indent="-457200">
              <a:buNone/>
            </a:pPr>
            <a:r>
              <a:rPr lang="en-US" dirty="0">
                <a:latin typeface="Garamond" panose="02020404030301010803" pitchFamily="18" charset="0"/>
              </a:rPr>
              <a:t>Amnesty International. (2009). The Unseen Majority: Nairobi's Two 	Million Slum-Dwellers. Amnesty International.</a:t>
            </a:r>
          </a:p>
          <a:p>
            <a:pPr marL="0" indent="-457200">
              <a:buNone/>
            </a:pPr>
            <a:r>
              <a:rPr lang="en-US" dirty="0">
                <a:latin typeface="Garamond" panose="02020404030301010803" pitchFamily="18" charset="0"/>
              </a:rPr>
              <a:t>Wamukoya, M., Kadengye, D. T., Iddi, S., &amp; Chikozho, C. (2020). The 	Nairobi Urban Health and Demographic Surveillance of slum 	dwellers, 2002-2019: Values, processes, and challenges. Journal 	of Global Epidemiology.</a:t>
            </a:r>
          </a:p>
          <a:p>
            <a:pPr marL="0" indent="0">
              <a:buNone/>
            </a:pPr>
            <a:endParaRPr lang="en-US" dirty="0"/>
          </a:p>
          <a:p>
            <a:endParaRPr lang="en-US" dirty="0"/>
          </a:p>
        </p:txBody>
      </p:sp>
    </p:spTree>
    <p:extLst>
      <p:ext uri="{BB962C8B-B14F-4D97-AF65-F5344CB8AC3E}">
        <p14:creationId xmlns:p14="http://schemas.microsoft.com/office/powerpoint/2010/main" val="2347699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3D5C-7108-4008-AEE4-9A61B94BFC5C}"/>
              </a:ext>
            </a:extLst>
          </p:cNvPr>
          <p:cNvSpPr>
            <a:spLocks noGrp="1"/>
          </p:cNvSpPr>
          <p:nvPr>
            <p:ph type="title"/>
          </p:nvPr>
        </p:nvSpPr>
        <p:spPr>
          <a:xfrm>
            <a:off x="838200" y="365125"/>
            <a:ext cx="10515600" cy="1006475"/>
          </a:xfrm>
          <a:solidFill>
            <a:schemeClr val="bg1"/>
          </a:solidFill>
        </p:spPr>
        <p:txBody>
          <a:bodyPr>
            <a:normAutofit fontScale="90000"/>
          </a:bodyPr>
          <a:lstStyle/>
          <a:p>
            <a:pPr algn="ctr"/>
            <a:r>
              <a:rPr lang="en-US" b="1" dirty="0">
                <a:latin typeface="Garamond" panose="02020404030301010803" pitchFamily="18" charset="0"/>
              </a:rPr>
              <a:t>Thank you for your attention! Questions and Comments</a:t>
            </a:r>
          </a:p>
        </p:txBody>
      </p:sp>
      <p:pic>
        <p:nvPicPr>
          <p:cNvPr id="4" name="Content Placeholder 3">
            <a:extLst>
              <a:ext uri="{FF2B5EF4-FFF2-40B4-BE49-F238E27FC236}">
                <a16:creationId xmlns:a16="http://schemas.microsoft.com/office/drawing/2014/main" id="{DB0DF048-2F77-4079-AB64-D6092C9034DB}"/>
              </a:ext>
            </a:extLst>
          </p:cNvPr>
          <p:cNvPicPr>
            <a:picLocks noGrp="1" noChangeAspect="1"/>
          </p:cNvPicPr>
          <p:nvPr>
            <p:ph idx="1"/>
          </p:nvPr>
        </p:nvPicPr>
        <p:blipFill>
          <a:blip r:embed="rId2"/>
          <a:stretch>
            <a:fillRect/>
          </a:stretch>
        </p:blipFill>
        <p:spPr>
          <a:xfrm>
            <a:off x="3934780" y="1690688"/>
            <a:ext cx="4322439" cy="4468777"/>
          </a:xfrm>
          <a:prstGeom prst="rect">
            <a:avLst/>
          </a:prstGeom>
        </p:spPr>
      </p:pic>
    </p:spTree>
    <p:extLst>
      <p:ext uri="{BB962C8B-B14F-4D97-AF65-F5344CB8AC3E}">
        <p14:creationId xmlns:p14="http://schemas.microsoft.com/office/powerpoint/2010/main" val="2029824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8FC7A-7381-4AFF-9315-B7003C5F2AA5}"/>
              </a:ext>
            </a:extLst>
          </p:cNvPr>
          <p:cNvSpPr>
            <a:spLocks noGrp="1"/>
          </p:cNvSpPr>
          <p:nvPr>
            <p:ph type="title"/>
          </p:nvPr>
        </p:nvSpPr>
        <p:spPr>
          <a:xfrm>
            <a:off x="3032760" y="540385"/>
            <a:ext cx="5554980" cy="777875"/>
          </a:xfrm>
          <a:solidFill>
            <a:schemeClr val="bg1"/>
          </a:solidFill>
        </p:spPr>
        <p:txBody>
          <a:bodyPr/>
          <a:lstStyle/>
          <a:p>
            <a:pPr algn="ctr"/>
            <a:r>
              <a:rPr lang="en-US" b="1" dirty="0">
                <a:latin typeface="Garamond" panose="02020404030301010803" pitchFamily="18" charset="0"/>
              </a:rPr>
              <a:t>Introduction</a:t>
            </a:r>
          </a:p>
        </p:txBody>
      </p:sp>
      <p:sp>
        <p:nvSpPr>
          <p:cNvPr id="3" name="Content Placeholder 2">
            <a:extLst>
              <a:ext uri="{FF2B5EF4-FFF2-40B4-BE49-F238E27FC236}">
                <a16:creationId xmlns:a16="http://schemas.microsoft.com/office/drawing/2014/main" id="{FEAE78AD-A86C-4949-8C7F-3DF7B407AA52}"/>
              </a:ext>
            </a:extLst>
          </p:cNvPr>
          <p:cNvSpPr>
            <a:spLocks noGrp="1"/>
          </p:cNvSpPr>
          <p:nvPr>
            <p:ph idx="1"/>
          </p:nvPr>
        </p:nvSpPr>
        <p:spPr>
          <a:solidFill>
            <a:schemeClr val="bg1"/>
          </a:solidFill>
        </p:spPr>
        <p:txBody>
          <a:bodyPr>
            <a:normAutofit lnSpcReduction="10000"/>
          </a:bodyPr>
          <a:lstStyle/>
          <a:p>
            <a:pPr>
              <a:buFont typeface="Wingdings" panose="05000000000000000000" pitchFamily="2" charset="2"/>
              <a:buChar char="§"/>
            </a:pPr>
            <a:r>
              <a:rPr lang="en-US" dirty="0">
                <a:latin typeface="Garamond" panose="02020404030301010803" pitchFamily="18" charset="0"/>
              </a:rPr>
              <a:t>The rate of urbanization has increased in the last few decades. </a:t>
            </a:r>
          </a:p>
          <a:p>
            <a:pPr>
              <a:buFont typeface="Wingdings" panose="05000000000000000000" pitchFamily="2" charset="2"/>
              <a:buChar char="§"/>
            </a:pPr>
            <a:r>
              <a:rPr lang="en-US" dirty="0">
                <a:latin typeface="Garamond" panose="02020404030301010803" pitchFamily="18" charset="0"/>
              </a:rPr>
              <a:t>Urbanization is expected to increase to 88% by the year 2050.</a:t>
            </a:r>
          </a:p>
          <a:p>
            <a:pPr>
              <a:buFont typeface="Wingdings" panose="05000000000000000000" pitchFamily="2" charset="2"/>
              <a:buChar char="§"/>
            </a:pPr>
            <a:r>
              <a:rPr lang="en-US" dirty="0">
                <a:latin typeface="Garamond" panose="02020404030301010803" pitchFamily="18" charset="0"/>
              </a:rPr>
              <a:t>Rapid urbanization can be attributed to natural population growth, rural-urban migration, reclassification of rural areas and increase of urban informal settlements.</a:t>
            </a:r>
          </a:p>
          <a:p>
            <a:pPr>
              <a:buFont typeface="Wingdings" panose="05000000000000000000" pitchFamily="2" charset="2"/>
              <a:buChar char="§"/>
            </a:pPr>
            <a:r>
              <a:rPr lang="en-US" dirty="0">
                <a:latin typeface="Garamond" panose="02020404030301010803" pitchFamily="18" charset="0"/>
              </a:rPr>
              <a:t>Rapid urbanization has been shown to lead to disparities among urban populations in terms of economic and health well-being.</a:t>
            </a:r>
          </a:p>
          <a:p>
            <a:pPr>
              <a:buFont typeface="Wingdings" panose="05000000000000000000" pitchFamily="2" charset="2"/>
              <a:buChar char="§"/>
            </a:pPr>
            <a:r>
              <a:rPr lang="en-US" dirty="0">
                <a:latin typeface="Garamond" panose="02020404030301010803" pitchFamily="18" charset="0"/>
              </a:rPr>
              <a:t>With increased unplanned growth, urban areas have experienced and continue to experience environmental degradation, urban sprawl and pollution.(Wamukoya, Kadengye, Iddi, &amp; Chikozho, 2020)</a:t>
            </a:r>
          </a:p>
        </p:txBody>
      </p:sp>
    </p:spTree>
    <p:extLst>
      <p:ext uri="{BB962C8B-B14F-4D97-AF65-F5344CB8AC3E}">
        <p14:creationId xmlns:p14="http://schemas.microsoft.com/office/powerpoint/2010/main" val="2460621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1813C-E42A-4EA7-AEB4-3C3386E38959}"/>
              </a:ext>
            </a:extLst>
          </p:cNvPr>
          <p:cNvSpPr>
            <a:spLocks noGrp="1"/>
          </p:cNvSpPr>
          <p:nvPr>
            <p:ph type="title"/>
          </p:nvPr>
        </p:nvSpPr>
        <p:spPr>
          <a:xfrm>
            <a:off x="838200" y="365126"/>
            <a:ext cx="10515600" cy="876934"/>
          </a:xfrm>
          <a:solidFill>
            <a:schemeClr val="bg1"/>
          </a:solidFill>
        </p:spPr>
        <p:txBody>
          <a:bodyPr/>
          <a:lstStyle/>
          <a:p>
            <a:pPr algn="ctr"/>
            <a:r>
              <a:rPr lang="en-US" b="1" dirty="0">
                <a:latin typeface="Garamond" panose="02020404030301010803" pitchFamily="18" charset="0"/>
              </a:rPr>
              <a:t>Problem Statement</a:t>
            </a:r>
          </a:p>
        </p:txBody>
      </p:sp>
      <p:sp>
        <p:nvSpPr>
          <p:cNvPr id="3" name="Content Placeholder 2">
            <a:extLst>
              <a:ext uri="{FF2B5EF4-FFF2-40B4-BE49-F238E27FC236}">
                <a16:creationId xmlns:a16="http://schemas.microsoft.com/office/drawing/2014/main" id="{1CCAC470-77F4-439C-8185-05B32F0A692B}"/>
              </a:ext>
            </a:extLst>
          </p:cNvPr>
          <p:cNvSpPr>
            <a:spLocks noGrp="1"/>
          </p:cNvSpPr>
          <p:nvPr>
            <p:ph idx="1"/>
          </p:nvPr>
        </p:nvSpPr>
        <p:spPr>
          <a:xfrm>
            <a:off x="838200" y="1335506"/>
            <a:ext cx="10515600" cy="4841457"/>
          </a:xfrm>
          <a:solidFill>
            <a:schemeClr val="bg1"/>
          </a:solidFill>
        </p:spPr>
        <p:txBody>
          <a:bodyPr>
            <a:normAutofit/>
          </a:bodyPr>
          <a:lstStyle/>
          <a:p>
            <a:pPr>
              <a:buFont typeface="Wingdings" panose="05000000000000000000" pitchFamily="2" charset="2"/>
              <a:buChar char="§"/>
            </a:pPr>
            <a:r>
              <a:rPr lang="en-US" dirty="0">
                <a:latin typeface="Garamond" panose="02020404030301010803" pitchFamily="18" charset="0"/>
              </a:rPr>
              <a:t>In 2014, 60-70% of Kenya’s urban population resided in slum areas. This translates to about 2 million people, crammed into only 5% of the city’s residential area.</a:t>
            </a:r>
          </a:p>
          <a:p>
            <a:pPr>
              <a:buFont typeface="Wingdings" panose="05000000000000000000" pitchFamily="2" charset="2"/>
              <a:buChar char="§"/>
            </a:pPr>
            <a:r>
              <a:rPr lang="en-US" dirty="0">
                <a:latin typeface="Garamond" panose="02020404030301010803" pitchFamily="18" charset="0"/>
              </a:rPr>
              <a:t>These people are forced to live in inadequate housing with little access to clean water, sanitation, healthcare, schools and other essential services.</a:t>
            </a:r>
          </a:p>
          <a:p>
            <a:pPr>
              <a:buFont typeface="Wingdings" panose="05000000000000000000" pitchFamily="2" charset="2"/>
              <a:buChar char="§"/>
            </a:pPr>
            <a:r>
              <a:rPr lang="en-US" dirty="0">
                <a:latin typeface="Garamond" panose="02020404030301010803" pitchFamily="18" charset="0"/>
              </a:rPr>
              <a:t>Government policies to rehabilitate slum areas have been slow with inadequate measures put in place to protect the people living in these areas or provide the relevant facilities. (Amnesty International, 2009)</a:t>
            </a:r>
          </a:p>
          <a:p>
            <a:pPr>
              <a:buFont typeface="Wingdings" panose="05000000000000000000" pitchFamily="2" charset="2"/>
              <a:buChar char="§"/>
            </a:pPr>
            <a:r>
              <a:rPr lang="en-US" dirty="0">
                <a:latin typeface="Garamond" panose="02020404030301010803" pitchFamily="18" charset="0"/>
              </a:rPr>
              <a:t>There is a need to determine the facilities serving these people, as well as determine the number of people that have access to these facilities.</a:t>
            </a:r>
          </a:p>
        </p:txBody>
      </p:sp>
    </p:spTree>
    <p:extLst>
      <p:ext uri="{BB962C8B-B14F-4D97-AF65-F5344CB8AC3E}">
        <p14:creationId xmlns:p14="http://schemas.microsoft.com/office/powerpoint/2010/main" val="4084122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826D2-C4E0-498E-BDDB-42ED536E2F0C}"/>
              </a:ext>
            </a:extLst>
          </p:cNvPr>
          <p:cNvSpPr>
            <a:spLocks noGrp="1"/>
          </p:cNvSpPr>
          <p:nvPr>
            <p:ph type="title"/>
          </p:nvPr>
        </p:nvSpPr>
        <p:spPr>
          <a:xfrm>
            <a:off x="838200" y="365126"/>
            <a:ext cx="10515600" cy="854074"/>
          </a:xfrm>
          <a:solidFill>
            <a:schemeClr val="bg1"/>
          </a:solidFill>
        </p:spPr>
        <p:txBody>
          <a:bodyPr/>
          <a:lstStyle/>
          <a:p>
            <a:pPr algn="ctr"/>
            <a:r>
              <a:rPr lang="en-US" b="1" dirty="0">
                <a:latin typeface="Garamond" panose="02020404030301010803" pitchFamily="18" charset="0"/>
              </a:rPr>
              <a:t>Objectives</a:t>
            </a:r>
          </a:p>
        </p:txBody>
      </p:sp>
      <p:sp>
        <p:nvSpPr>
          <p:cNvPr id="3" name="Content Placeholder 2">
            <a:extLst>
              <a:ext uri="{FF2B5EF4-FFF2-40B4-BE49-F238E27FC236}">
                <a16:creationId xmlns:a16="http://schemas.microsoft.com/office/drawing/2014/main" id="{04CD796E-5057-49A6-B03B-347501BA3DCA}"/>
              </a:ext>
            </a:extLst>
          </p:cNvPr>
          <p:cNvSpPr>
            <a:spLocks noGrp="1"/>
          </p:cNvSpPr>
          <p:nvPr>
            <p:ph idx="1"/>
          </p:nvPr>
        </p:nvSpPr>
        <p:spPr>
          <a:xfrm>
            <a:off x="838200" y="1407697"/>
            <a:ext cx="10515600" cy="1754603"/>
          </a:xfrm>
          <a:solidFill>
            <a:schemeClr val="bg1"/>
          </a:solidFill>
        </p:spPr>
        <p:txBody>
          <a:bodyPr>
            <a:normAutofit lnSpcReduction="10000"/>
          </a:bodyPr>
          <a:lstStyle/>
          <a:p>
            <a:pPr>
              <a:buFont typeface="Wingdings" panose="05000000000000000000" pitchFamily="2" charset="2"/>
              <a:buChar char="§"/>
            </a:pPr>
            <a:r>
              <a:rPr lang="en-US" dirty="0">
                <a:latin typeface="Garamond" panose="02020404030301010803" pitchFamily="18" charset="0"/>
              </a:rPr>
              <a:t>To identify the most common facilities in each of the Kenyan slums at village level.</a:t>
            </a:r>
          </a:p>
          <a:p>
            <a:pPr>
              <a:buFont typeface="Wingdings" panose="05000000000000000000" pitchFamily="2" charset="2"/>
              <a:buChar char="§"/>
            </a:pPr>
            <a:r>
              <a:rPr lang="en-US" dirty="0">
                <a:latin typeface="Garamond" panose="02020404030301010803" pitchFamily="18" charset="0"/>
              </a:rPr>
              <a:t>To correlate the number of facilities with population within each village.</a:t>
            </a:r>
          </a:p>
          <a:p>
            <a:pPr>
              <a:buFont typeface="Wingdings" panose="05000000000000000000" pitchFamily="2" charset="2"/>
              <a:buChar char="§"/>
            </a:pPr>
            <a:r>
              <a:rPr lang="en-US" dirty="0">
                <a:latin typeface="Garamond" panose="02020404030301010803" pitchFamily="18" charset="0"/>
              </a:rPr>
              <a:t>To visualize the facilities serving populations within the slum areas.</a:t>
            </a:r>
          </a:p>
        </p:txBody>
      </p:sp>
    </p:spTree>
    <p:extLst>
      <p:ext uri="{BB962C8B-B14F-4D97-AF65-F5344CB8AC3E}">
        <p14:creationId xmlns:p14="http://schemas.microsoft.com/office/powerpoint/2010/main" val="3817459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9A47E-6151-42FF-B55B-BC068FCEEDF1}"/>
              </a:ext>
            </a:extLst>
          </p:cNvPr>
          <p:cNvSpPr>
            <a:spLocks noGrp="1"/>
          </p:cNvSpPr>
          <p:nvPr>
            <p:ph type="title"/>
          </p:nvPr>
        </p:nvSpPr>
        <p:spPr>
          <a:solidFill>
            <a:schemeClr val="bg1"/>
          </a:solidFill>
        </p:spPr>
        <p:txBody>
          <a:bodyPr/>
          <a:lstStyle/>
          <a:p>
            <a:pPr algn="ctr"/>
            <a:r>
              <a:rPr lang="en-US" b="1" dirty="0">
                <a:latin typeface="Garamond" panose="02020404030301010803" pitchFamily="18" charset="0"/>
              </a:rPr>
              <a:t>Study Area</a:t>
            </a:r>
          </a:p>
        </p:txBody>
      </p:sp>
      <p:sp>
        <p:nvSpPr>
          <p:cNvPr id="3" name="Content Placeholder 2">
            <a:extLst>
              <a:ext uri="{FF2B5EF4-FFF2-40B4-BE49-F238E27FC236}">
                <a16:creationId xmlns:a16="http://schemas.microsoft.com/office/drawing/2014/main" id="{4D05AE3D-8C3C-4289-9D8A-FDDA1A930893}"/>
              </a:ext>
            </a:extLst>
          </p:cNvPr>
          <p:cNvSpPr>
            <a:spLocks noGrp="1"/>
          </p:cNvSpPr>
          <p:nvPr>
            <p:ph sz="half" idx="1"/>
          </p:nvPr>
        </p:nvSpPr>
        <p:spPr>
          <a:xfrm>
            <a:off x="838200" y="1825625"/>
            <a:ext cx="5181600" cy="3279775"/>
          </a:xfrm>
          <a:solidFill>
            <a:schemeClr val="bg1"/>
          </a:solidFill>
        </p:spPr>
        <p:txBody>
          <a:bodyPr/>
          <a:lstStyle/>
          <a:p>
            <a:pPr>
              <a:buFont typeface="Wingdings" panose="05000000000000000000" pitchFamily="2" charset="2"/>
              <a:buChar char="§"/>
            </a:pPr>
            <a:r>
              <a:rPr lang="en-US" dirty="0">
                <a:latin typeface="Garamond" panose="02020404030301010803" pitchFamily="18" charset="0"/>
              </a:rPr>
              <a:t>The project focused mainly on three slums within Nairobi.</a:t>
            </a:r>
          </a:p>
          <a:p>
            <a:pPr>
              <a:buFont typeface="Wingdings" panose="05000000000000000000" pitchFamily="2" charset="2"/>
              <a:buChar char="§"/>
            </a:pPr>
            <a:r>
              <a:rPr lang="en-US" dirty="0">
                <a:latin typeface="Garamond" panose="02020404030301010803" pitchFamily="18" charset="0"/>
              </a:rPr>
              <a:t>These are Kibera, Kawangware and Mathare slums.</a:t>
            </a:r>
          </a:p>
          <a:p>
            <a:pPr>
              <a:buFont typeface="Wingdings" panose="05000000000000000000" pitchFamily="2" charset="2"/>
              <a:buChar char="§"/>
            </a:pPr>
            <a:r>
              <a:rPr lang="en-US" dirty="0">
                <a:latin typeface="Garamond" panose="02020404030301010803" pitchFamily="18" charset="0"/>
              </a:rPr>
              <a:t>Reason for choosing these three is because the data was readily available.</a:t>
            </a:r>
          </a:p>
        </p:txBody>
      </p:sp>
      <p:pic>
        <p:nvPicPr>
          <p:cNvPr id="6" name="Content Placeholder 5">
            <a:extLst>
              <a:ext uri="{FF2B5EF4-FFF2-40B4-BE49-F238E27FC236}">
                <a16:creationId xmlns:a16="http://schemas.microsoft.com/office/drawing/2014/main" id="{54A6EE7C-C7C0-4F8A-8EFA-3257365F739C}"/>
              </a:ext>
            </a:extLst>
          </p:cNvPr>
          <p:cNvPicPr>
            <a:picLocks noGrp="1" noChangeAspect="1"/>
          </p:cNvPicPr>
          <p:nvPr>
            <p:ph sz="half" idx="2"/>
          </p:nvPr>
        </p:nvPicPr>
        <p:blipFill>
          <a:blip r:embed="rId2"/>
          <a:stretch>
            <a:fillRect/>
          </a:stretch>
        </p:blipFill>
        <p:spPr>
          <a:xfrm>
            <a:off x="6172202" y="1848313"/>
            <a:ext cx="5181600" cy="3089447"/>
          </a:xfrm>
        </p:spPr>
      </p:pic>
    </p:spTree>
    <p:extLst>
      <p:ext uri="{BB962C8B-B14F-4D97-AF65-F5344CB8AC3E}">
        <p14:creationId xmlns:p14="http://schemas.microsoft.com/office/powerpoint/2010/main" val="4260440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64FD-5867-4C0A-9E36-8535AFD6CDE8}"/>
              </a:ext>
            </a:extLst>
          </p:cNvPr>
          <p:cNvSpPr>
            <a:spLocks noGrp="1"/>
          </p:cNvSpPr>
          <p:nvPr>
            <p:ph type="title"/>
          </p:nvPr>
        </p:nvSpPr>
        <p:spPr>
          <a:xfrm>
            <a:off x="838200" y="365125"/>
            <a:ext cx="10515600" cy="844697"/>
          </a:xfrm>
          <a:solidFill>
            <a:schemeClr val="bg1"/>
          </a:solidFill>
        </p:spPr>
        <p:txBody>
          <a:bodyPr/>
          <a:lstStyle/>
          <a:p>
            <a:pPr algn="ctr"/>
            <a:r>
              <a:rPr lang="en-US" b="1" dirty="0">
                <a:latin typeface="Garamond" panose="02020404030301010803" pitchFamily="18" charset="0"/>
              </a:rPr>
              <a:t>Generating the Population Dataset</a:t>
            </a:r>
          </a:p>
        </p:txBody>
      </p:sp>
      <p:pic>
        <p:nvPicPr>
          <p:cNvPr id="5" name="Content Placeholder 4">
            <a:extLst>
              <a:ext uri="{FF2B5EF4-FFF2-40B4-BE49-F238E27FC236}">
                <a16:creationId xmlns:a16="http://schemas.microsoft.com/office/drawing/2014/main" id="{087C6A6D-96C2-4EF3-AE5F-C7C8C3B023F4}"/>
              </a:ext>
            </a:extLst>
          </p:cNvPr>
          <p:cNvPicPr>
            <a:picLocks noGrp="1" noChangeAspect="1"/>
          </p:cNvPicPr>
          <p:nvPr>
            <p:ph sz="half" idx="1"/>
          </p:nvPr>
        </p:nvPicPr>
        <p:blipFill rotWithShape="1">
          <a:blip r:embed="rId2"/>
          <a:srcRect r="35136"/>
          <a:stretch/>
        </p:blipFill>
        <p:spPr>
          <a:xfrm>
            <a:off x="711590" y="2686796"/>
            <a:ext cx="5063197" cy="2151903"/>
          </a:xfrm>
          <a:prstGeom prst="rect">
            <a:avLst/>
          </a:prstGeom>
        </p:spPr>
      </p:pic>
      <p:sp>
        <p:nvSpPr>
          <p:cNvPr id="4" name="Content Placeholder 3">
            <a:extLst>
              <a:ext uri="{FF2B5EF4-FFF2-40B4-BE49-F238E27FC236}">
                <a16:creationId xmlns:a16="http://schemas.microsoft.com/office/drawing/2014/main" id="{759CDF7F-1D62-423F-BE17-5BCABD4FA73E}"/>
              </a:ext>
            </a:extLst>
          </p:cNvPr>
          <p:cNvSpPr>
            <a:spLocks noGrp="1"/>
          </p:cNvSpPr>
          <p:nvPr>
            <p:ph sz="half" idx="2"/>
          </p:nvPr>
        </p:nvSpPr>
        <p:spPr>
          <a:xfrm>
            <a:off x="6172200" y="1413803"/>
            <a:ext cx="5181600" cy="4763160"/>
          </a:xfrm>
          <a:solidFill>
            <a:schemeClr val="bg1"/>
          </a:solidFill>
        </p:spPr>
        <p:txBody>
          <a:bodyPr/>
          <a:lstStyle/>
          <a:p>
            <a:r>
              <a:rPr lang="en-US" sz="1800" dirty="0">
                <a:latin typeface="Garamond" panose="02020404030301010803" pitchFamily="18" charset="0"/>
              </a:rPr>
              <a:t>Below is the same data loaded onto a GIS software, QGIS.</a:t>
            </a:r>
          </a:p>
          <a:p>
            <a:r>
              <a:rPr lang="en-US" sz="1800" dirty="0">
                <a:latin typeface="Garamond" panose="02020404030301010803" pitchFamily="18" charset="0"/>
              </a:rPr>
              <a:t>QGIS was used because it has readily available base maps.</a:t>
            </a:r>
          </a:p>
          <a:p>
            <a:pPr marL="0" indent="0">
              <a:buNone/>
            </a:pPr>
            <a:endParaRPr lang="en-US" dirty="0"/>
          </a:p>
        </p:txBody>
      </p:sp>
      <p:sp>
        <p:nvSpPr>
          <p:cNvPr id="6" name="TextBox 5">
            <a:extLst>
              <a:ext uri="{FF2B5EF4-FFF2-40B4-BE49-F238E27FC236}">
                <a16:creationId xmlns:a16="http://schemas.microsoft.com/office/drawing/2014/main" id="{C57D5DC0-E150-48BE-815A-CABCB11EC26B}"/>
              </a:ext>
            </a:extLst>
          </p:cNvPr>
          <p:cNvSpPr txBox="1"/>
          <p:nvPr/>
        </p:nvSpPr>
        <p:spPr>
          <a:xfrm>
            <a:off x="711591" y="1610751"/>
            <a:ext cx="5063197" cy="1323439"/>
          </a:xfrm>
          <a:prstGeom prst="rect">
            <a:avLst/>
          </a:prstGeom>
          <a:solidFill>
            <a:schemeClr val="bg1"/>
          </a:solidFill>
        </p:spPr>
        <p:txBody>
          <a:bodyPr wrap="square" rtlCol="0">
            <a:spAutoFit/>
          </a:bodyPr>
          <a:lstStyle/>
          <a:p>
            <a:pPr marL="285750" indent="-285750">
              <a:buFont typeface="Wingdings" panose="05000000000000000000" pitchFamily="2" charset="2"/>
              <a:buChar char="§"/>
            </a:pPr>
            <a:r>
              <a:rPr lang="en-US" sz="2000" dirty="0">
                <a:latin typeface="Garamond" panose="02020404030301010803" pitchFamily="18" charset="0"/>
              </a:rPr>
              <a:t>The picture below shows a few records from the Kibera dataset.</a:t>
            </a:r>
          </a:p>
          <a:p>
            <a:pPr marL="285750" indent="-285750">
              <a:buFont typeface="Wingdings" panose="05000000000000000000" pitchFamily="2" charset="2"/>
              <a:buChar char="§"/>
            </a:pPr>
            <a:r>
              <a:rPr lang="en-US" sz="2000" dirty="0">
                <a:latin typeface="Garamond" panose="02020404030301010803" pitchFamily="18" charset="0"/>
              </a:rPr>
              <a:t>The data is in spatial format, which is represented by the X and Y columns.</a:t>
            </a:r>
          </a:p>
        </p:txBody>
      </p:sp>
      <p:pic>
        <p:nvPicPr>
          <p:cNvPr id="7" name="Picture 6">
            <a:extLst>
              <a:ext uri="{FF2B5EF4-FFF2-40B4-BE49-F238E27FC236}">
                <a16:creationId xmlns:a16="http://schemas.microsoft.com/office/drawing/2014/main" id="{BE17643C-966D-48B2-804A-71B64C83F04B}"/>
              </a:ext>
            </a:extLst>
          </p:cNvPr>
          <p:cNvPicPr>
            <a:picLocks noChangeAspect="1"/>
          </p:cNvPicPr>
          <p:nvPr/>
        </p:nvPicPr>
        <p:blipFill rotWithShape="1">
          <a:blip r:embed="rId3"/>
          <a:srcRect l="21251" t="30089" r="33006"/>
          <a:stretch/>
        </p:blipFill>
        <p:spPr>
          <a:xfrm>
            <a:off x="6632916" y="2787917"/>
            <a:ext cx="4389235" cy="2656280"/>
          </a:xfrm>
          <a:prstGeom prst="rect">
            <a:avLst/>
          </a:prstGeom>
        </p:spPr>
      </p:pic>
    </p:spTree>
    <p:extLst>
      <p:ext uri="{BB962C8B-B14F-4D97-AF65-F5344CB8AC3E}">
        <p14:creationId xmlns:p14="http://schemas.microsoft.com/office/powerpoint/2010/main" val="785168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F0D6C-0AF3-4BFF-A728-D4BB4D4A33C5}"/>
              </a:ext>
            </a:extLst>
          </p:cNvPr>
          <p:cNvSpPr>
            <a:spLocks noGrp="1"/>
          </p:cNvSpPr>
          <p:nvPr>
            <p:ph type="title"/>
          </p:nvPr>
        </p:nvSpPr>
        <p:spPr>
          <a:xfrm>
            <a:off x="838200" y="365125"/>
            <a:ext cx="10515600" cy="929103"/>
          </a:xfrm>
          <a:solidFill>
            <a:schemeClr val="bg1"/>
          </a:solidFill>
        </p:spPr>
        <p:txBody>
          <a:bodyPr/>
          <a:lstStyle/>
          <a:p>
            <a:pPr algn="ctr"/>
            <a:r>
              <a:rPr lang="en-US" b="1" dirty="0">
                <a:latin typeface="Garamond" panose="02020404030301010803" pitchFamily="18" charset="0"/>
              </a:rPr>
              <a:t>Generating the Population Dataset</a:t>
            </a:r>
          </a:p>
        </p:txBody>
      </p:sp>
      <p:sp>
        <p:nvSpPr>
          <p:cNvPr id="10" name="Content Placeholder 9">
            <a:extLst>
              <a:ext uri="{FF2B5EF4-FFF2-40B4-BE49-F238E27FC236}">
                <a16:creationId xmlns:a16="http://schemas.microsoft.com/office/drawing/2014/main" id="{8A2F3855-EEB3-4122-9883-2D313738B0C4}"/>
              </a:ext>
            </a:extLst>
          </p:cNvPr>
          <p:cNvSpPr>
            <a:spLocks noGrp="1"/>
          </p:cNvSpPr>
          <p:nvPr>
            <p:ph sz="half" idx="1"/>
          </p:nvPr>
        </p:nvSpPr>
        <p:spPr>
          <a:xfrm>
            <a:off x="838200" y="1413803"/>
            <a:ext cx="5181600" cy="4763160"/>
          </a:xfrm>
          <a:solidFill>
            <a:schemeClr val="bg1"/>
          </a:solidFill>
        </p:spPr>
        <p:txBody>
          <a:bodyPr/>
          <a:lstStyle/>
          <a:p>
            <a:pPr>
              <a:buFont typeface="Wingdings" panose="05000000000000000000" pitchFamily="2" charset="2"/>
              <a:buChar char="§"/>
            </a:pPr>
            <a:r>
              <a:rPr lang="en-US" dirty="0">
                <a:latin typeface="Garamond" panose="02020404030301010803" pitchFamily="18" charset="0"/>
              </a:rPr>
              <a:t>Data on QGIS with the Google Satellite base map.</a:t>
            </a:r>
          </a:p>
          <a:p>
            <a:pPr marL="0" indent="0">
              <a:buNone/>
            </a:pPr>
            <a:endParaRPr lang="en-US" dirty="0"/>
          </a:p>
        </p:txBody>
      </p:sp>
      <p:sp>
        <p:nvSpPr>
          <p:cNvPr id="12" name="Content Placeholder 11">
            <a:extLst>
              <a:ext uri="{FF2B5EF4-FFF2-40B4-BE49-F238E27FC236}">
                <a16:creationId xmlns:a16="http://schemas.microsoft.com/office/drawing/2014/main" id="{6249B262-F937-4A16-8CCD-9C1D67AD5055}"/>
              </a:ext>
            </a:extLst>
          </p:cNvPr>
          <p:cNvSpPr>
            <a:spLocks noGrp="1"/>
          </p:cNvSpPr>
          <p:nvPr>
            <p:ph sz="half" idx="2"/>
          </p:nvPr>
        </p:nvSpPr>
        <p:spPr>
          <a:xfrm>
            <a:off x="6172200" y="1477108"/>
            <a:ext cx="5791200" cy="4699855"/>
          </a:xfrm>
          <a:solidFill>
            <a:schemeClr val="bg1"/>
          </a:solidFill>
        </p:spPr>
        <p:txBody>
          <a:bodyPr/>
          <a:lstStyle/>
          <a:p>
            <a:pPr>
              <a:buFont typeface="Wingdings" panose="05000000000000000000" pitchFamily="2" charset="2"/>
              <a:buChar char="§"/>
            </a:pPr>
            <a:r>
              <a:rPr lang="en-US" dirty="0">
                <a:latin typeface="Garamond" panose="02020404030301010803" pitchFamily="18" charset="0"/>
              </a:rPr>
              <a:t>The final digitized villages, displayed on ArcGIS.</a:t>
            </a:r>
          </a:p>
          <a:p>
            <a:endParaRPr lang="en-US" dirty="0"/>
          </a:p>
        </p:txBody>
      </p:sp>
      <p:pic>
        <p:nvPicPr>
          <p:cNvPr id="15" name="Picture 14">
            <a:extLst>
              <a:ext uri="{FF2B5EF4-FFF2-40B4-BE49-F238E27FC236}">
                <a16:creationId xmlns:a16="http://schemas.microsoft.com/office/drawing/2014/main" id="{B6D3BEA7-69C5-4948-A944-8BA9C841278F}"/>
              </a:ext>
            </a:extLst>
          </p:cNvPr>
          <p:cNvPicPr>
            <a:picLocks noChangeAspect="1"/>
          </p:cNvPicPr>
          <p:nvPr/>
        </p:nvPicPr>
        <p:blipFill>
          <a:blip r:embed="rId2"/>
          <a:stretch>
            <a:fillRect/>
          </a:stretch>
        </p:blipFill>
        <p:spPr>
          <a:xfrm>
            <a:off x="1033975" y="2413246"/>
            <a:ext cx="4930727" cy="3763718"/>
          </a:xfrm>
          <a:prstGeom prst="rect">
            <a:avLst/>
          </a:prstGeom>
        </p:spPr>
      </p:pic>
      <p:pic>
        <p:nvPicPr>
          <p:cNvPr id="17" name="Picture 16">
            <a:extLst>
              <a:ext uri="{FF2B5EF4-FFF2-40B4-BE49-F238E27FC236}">
                <a16:creationId xmlns:a16="http://schemas.microsoft.com/office/drawing/2014/main" id="{2D199F85-E46C-4230-AF76-289BC20451B5}"/>
              </a:ext>
            </a:extLst>
          </p:cNvPr>
          <p:cNvPicPr>
            <a:picLocks noChangeAspect="1"/>
          </p:cNvPicPr>
          <p:nvPr/>
        </p:nvPicPr>
        <p:blipFill>
          <a:blip r:embed="rId3"/>
          <a:stretch>
            <a:fillRect/>
          </a:stretch>
        </p:blipFill>
        <p:spPr>
          <a:xfrm>
            <a:off x="6295292" y="2413246"/>
            <a:ext cx="5605976" cy="3440455"/>
          </a:xfrm>
          <a:prstGeom prst="rect">
            <a:avLst/>
          </a:prstGeom>
        </p:spPr>
      </p:pic>
    </p:spTree>
    <p:extLst>
      <p:ext uri="{BB962C8B-B14F-4D97-AF65-F5344CB8AC3E}">
        <p14:creationId xmlns:p14="http://schemas.microsoft.com/office/powerpoint/2010/main" val="1181077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80CAD-4D27-44FF-9C58-CB657A68F6FC}"/>
              </a:ext>
            </a:extLst>
          </p:cNvPr>
          <p:cNvSpPr>
            <a:spLocks noGrp="1"/>
          </p:cNvSpPr>
          <p:nvPr>
            <p:ph type="title"/>
          </p:nvPr>
        </p:nvSpPr>
        <p:spPr>
          <a:xfrm>
            <a:off x="838200" y="365125"/>
            <a:ext cx="10515600" cy="893933"/>
          </a:xfrm>
          <a:solidFill>
            <a:schemeClr val="bg1"/>
          </a:solidFill>
        </p:spPr>
        <p:txBody>
          <a:bodyPr/>
          <a:lstStyle/>
          <a:p>
            <a:pPr algn="ctr"/>
            <a:r>
              <a:rPr lang="en-US" b="1" dirty="0">
                <a:latin typeface="Garamond" panose="02020404030301010803" pitchFamily="18" charset="0"/>
              </a:rPr>
              <a:t>Generating the Population Dataset</a:t>
            </a:r>
          </a:p>
        </p:txBody>
      </p:sp>
      <p:sp>
        <p:nvSpPr>
          <p:cNvPr id="10" name="Content Placeholder 9">
            <a:extLst>
              <a:ext uri="{FF2B5EF4-FFF2-40B4-BE49-F238E27FC236}">
                <a16:creationId xmlns:a16="http://schemas.microsoft.com/office/drawing/2014/main" id="{17E26204-A3CB-4AAD-B8F7-BEB1F6922B2B}"/>
              </a:ext>
            </a:extLst>
          </p:cNvPr>
          <p:cNvSpPr>
            <a:spLocks noGrp="1"/>
          </p:cNvSpPr>
          <p:nvPr>
            <p:ph sz="half" idx="1"/>
          </p:nvPr>
        </p:nvSpPr>
        <p:spPr>
          <a:xfrm>
            <a:off x="838200" y="1420837"/>
            <a:ext cx="5181600" cy="4756126"/>
          </a:xfrm>
          <a:solidFill>
            <a:schemeClr val="bg1"/>
          </a:solidFill>
        </p:spPr>
        <p:txBody>
          <a:bodyPr/>
          <a:lstStyle/>
          <a:p>
            <a:pPr>
              <a:buFont typeface="Wingdings" panose="05000000000000000000" pitchFamily="2" charset="2"/>
              <a:buChar char="§"/>
            </a:pPr>
            <a:r>
              <a:rPr lang="en-US" dirty="0">
                <a:latin typeface="Garamond" panose="02020404030301010803" pitchFamily="18" charset="0"/>
              </a:rPr>
              <a:t>Nairobi Facebook Population Data displayed on ArcGIS. </a:t>
            </a:r>
          </a:p>
          <a:p>
            <a:pPr>
              <a:buFont typeface="Wingdings" panose="05000000000000000000" pitchFamily="2" charset="2"/>
              <a:buChar char="§"/>
            </a:pPr>
            <a:r>
              <a:rPr lang="en-US" dirty="0">
                <a:latin typeface="Garamond" panose="02020404030301010803" pitchFamily="18" charset="0"/>
              </a:rPr>
              <a:t>The green areas are more densely populated than the red areas.</a:t>
            </a:r>
          </a:p>
          <a:p>
            <a:endParaRPr lang="en-US" dirty="0"/>
          </a:p>
          <a:p>
            <a:endParaRPr lang="en-US" dirty="0"/>
          </a:p>
        </p:txBody>
      </p:sp>
      <p:sp>
        <p:nvSpPr>
          <p:cNvPr id="12" name="Content Placeholder 11">
            <a:extLst>
              <a:ext uri="{FF2B5EF4-FFF2-40B4-BE49-F238E27FC236}">
                <a16:creationId xmlns:a16="http://schemas.microsoft.com/office/drawing/2014/main" id="{3131083C-EA02-4DBB-A46E-088319DBD869}"/>
              </a:ext>
            </a:extLst>
          </p:cNvPr>
          <p:cNvSpPr>
            <a:spLocks noGrp="1"/>
          </p:cNvSpPr>
          <p:nvPr>
            <p:ph sz="half" idx="2"/>
          </p:nvPr>
        </p:nvSpPr>
        <p:spPr>
          <a:xfrm>
            <a:off x="6172200" y="1420837"/>
            <a:ext cx="5181600" cy="4756126"/>
          </a:xfrm>
          <a:solidFill>
            <a:schemeClr val="bg1"/>
          </a:solidFill>
        </p:spPr>
        <p:txBody>
          <a:bodyPr/>
          <a:lstStyle/>
          <a:p>
            <a:pPr>
              <a:buFont typeface="Wingdings" panose="05000000000000000000" pitchFamily="2" charset="2"/>
              <a:buChar char="§"/>
            </a:pPr>
            <a:r>
              <a:rPr lang="en-US" sz="1800" dirty="0">
                <a:latin typeface="Garamond" panose="02020404030301010803" pitchFamily="18" charset="0"/>
              </a:rPr>
              <a:t>Kibera Village Shapefile Shown on the population data.</a:t>
            </a:r>
          </a:p>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Garamond" panose="02020404030301010803" pitchFamily="18" charset="0"/>
              </a:rPr>
              <a:t>Kibera population data for each village was extracted from Nairobi’s population using ArcGIS </a:t>
            </a:r>
            <a:r>
              <a:rPr kumimoji="0" lang="en-US" sz="1800" b="0" i="1" u="none" strike="noStrike" kern="1200" cap="none" spc="0" normalizeH="0" baseline="0" noProof="0" dirty="0">
                <a:ln>
                  <a:noFill/>
                </a:ln>
                <a:solidFill>
                  <a:prstClr val="black"/>
                </a:solidFill>
                <a:effectLst/>
                <a:uLnTx/>
                <a:uFillTx/>
                <a:latin typeface="Garamond" panose="02020404030301010803" pitchFamily="18" charset="0"/>
              </a:rPr>
              <a:t>Zonal Statistics </a:t>
            </a:r>
            <a:r>
              <a:rPr kumimoji="0" lang="en-US" sz="1800" b="0" i="0" u="none" strike="noStrike" kern="1200" cap="none" spc="0" normalizeH="0" baseline="0" noProof="0" dirty="0">
                <a:ln>
                  <a:noFill/>
                </a:ln>
                <a:solidFill>
                  <a:prstClr val="black"/>
                </a:solidFill>
                <a:effectLst/>
                <a:uLnTx/>
                <a:uFillTx/>
                <a:latin typeface="Garamond" panose="02020404030301010803" pitchFamily="18" charset="0"/>
              </a:rPr>
              <a:t>tool, and the data was extracted in .csv format.</a:t>
            </a:r>
          </a:p>
          <a:p>
            <a:endParaRPr lang="en-US" dirty="0"/>
          </a:p>
        </p:txBody>
      </p:sp>
      <p:pic>
        <p:nvPicPr>
          <p:cNvPr id="13" name="Picture 12">
            <a:extLst>
              <a:ext uri="{FF2B5EF4-FFF2-40B4-BE49-F238E27FC236}">
                <a16:creationId xmlns:a16="http://schemas.microsoft.com/office/drawing/2014/main" id="{480099E1-CCBD-479D-8668-C37AC3092778}"/>
              </a:ext>
            </a:extLst>
          </p:cNvPr>
          <p:cNvPicPr>
            <a:picLocks noChangeAspect="1"/>
          </p:cNvPicPr>
          <p:nvPr/>
        </p:nvPicPr>
        <p:blipFill rotWithShape="1">
          <a:blip r:embed="rId2"/>
          <a:srcRect l="30092" r="4619"/>
          <a:stretch/>
        </p:blipFill>
        <p:spPr>
          <a:xfrm>
            <a:off x="1111348" y="3228536"/>
            <a:ext cx="4813460" cy="2724498"/>
          </a:xfrm>
          <a:prstGeom prst="rect">
            <a:avLst/>
          </a:prstGeom>
        </p:spPr>
      </p:pic>
      <p:pic>
        <p:nvPicPr>
          <p:cNvPr id="14" name="Picture 13">
            <a:extLst>
              <a:ext uri="{FF2B5EF4-FFF2-40B4-BE49-F238E27FC236}">
                <a16:creationId xmlns:a16="http://schemas.microsoft.com/office/drawing/2014/main" id="{EDC0628B-65FF-4B7C-9AE5-5D88319126A4}"/>
              </a:ext>
            </a:extLst>
          </p:cNvPr>
          <p:cNvPicPr>
            <a:picLocks noChangeAspect="1"/>
          </p:cNvPicPr>
          <p:nvPr/>
        </p:nvPicPr>
        <p:blipFill>
          <a:blip r:embed="rId3"/>
          <a:stretch>
            <a:fillRect/>
          </a:stretch>
        </p:blipFill>
        <p:spPr>
          <a:xfrm>
            <a:off x="6551215" y="3269288"/>
            <a:ext cx="3028884" cy="2642993"/>
          </a:xfrm>
          <a:prstGeom prst="rect">
            <a:avLst/>
          </a:prstGeom>
        </p:spPr>
      </p:pic>
    </p:spTree>
    <p:extLst>
      <p:ext uri="{BB962C8B-B14F-4D97-AF65-F5344CB8AC3E}">
        <p14:creationId xmlns:p14="http://schemas.microsoft.com/office/powerpoint/2010/main" val="336229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50663-D8E6-4433-BF29-27A46657F23D}"/>
              </a:ext>
            </a:extLst>
          </p:cNvPr>
          <p:cNvSpPr>
            <a:spLocks noGrp="1"/>
          </p:cNvSpPr>
          <p:nvPr>
            <p:ph type="title"/>
          </p:nvPr>
        </p:nvSpPr>
        <p:spPr>
          <a:xfrm>
            <a:off x="838200" y="365125"/>
            <a:ext cx="10515600" cy="1014095"/>
          </a:xfrm>
          <a:solidFill>
            <a:schemeClr val="bg1"/>
          </a:solidFill>
        </p:spPr>
        <p:txBody>
          <a:bodyPr/>
          <a:lstStyle/>
          <a:p>
            <a:pPr algn="ctr"/>
            <a:r>
              <a:rPr lang="en-US" b="1" dirty="0">
                <a:latin typeface="Garamond" panose="02020404030301010803" pitchFamily="18" charset="0"/>
              </a:rPr>
              <a:t>Future Studies</a:t>
            </a:r>
          </a:p>
        </p:txBody>
      </p:sp>
      <p:sp>
        <p:nvSpPr>
          <p:cNvPr id="3" name="Content Placeholder 2">
            <a:extLst>
              <a:ext uri="{FF2B5EF4-FFF2-40B4-BE49-F238E27FC236}">
                <a16:creationId xmlns:a16="http://schemas.microsoft.com/office/drawing/2014/main" id="{50AAC615-E5CF-479D-AF2D-6CF3B6EE2983}"/>
              </a:ext>
            </a:extLst>
          </p:cNvPr>
          <p:cNvSpPr>
            <a:spLocks noGrp="1"/>
          </p:cNvSpPr>
          <p:nvPr>
            <p:ph idx="1"/>
          </p:nvPr>
        </p:nvSpPr>
        <p:spPr>
          <a:xfrm>
            <a:off x="838200" y="1645921"/>
            <a:ext cx="10515600" cy="3131820"/>
          </a:xfrm>
          <a:solidFill>
            <a:schemeClr val="bg1"/>
          </a:solidFill>
        </p:spPr>
        <p:txBody>
          <a:bodyPr/>
          <a:lstStyle/>
          <a:p>
            <a:pPr>
              <a:buFont typeface="Wingdings" panose="05000000000000000000" pitchFamily="2" charset="2"/>
              <a:buChar char="§"/>
            </a:pPr>
            <a:r>
              <a:rPr lang="en-US" dirty="0">
                <a:latin typeface="Garamond" panose="02020404030301010803" pitchFamily="18" charset="0"/>
              </a:rPr>
              <a:t>There is a need to explore other slum settlements within Nairobi and other counties.</a:t>
            </a:r>
          </a:p>
          <a:p>
            <a:pPr>
              <a:buFont typeface="Wingdings" panose="05000000000000000000" pitchFamily="2" charset="2"/>
              <a:buChar char="§"/>
            </a:pPr>
            <a:r>
              <a:rPr lang="en-US" dirty="0">
                <a:latin typeface="Garamond" panose="02020404030301010803" pitchFamily="18" charset="0"/>
              </a:rPr>
              <a:t>Building models for determining optimal locations for building communal facilities within the slum areas. </a:t>
            </a:r>
          </a:p>
          <a:p>
            <a:pPr>
              <a:buFont typeface="Wingdings" panose="05000000000000000000" pitchFamily="2" charset="2"/>
              <a:buChar char="§"/>
            </a:pPr>
            <a:r>
              <a:rPr lang="en-US" dirty="0">
                <a:latin typeface="Garamond" panose="02020404030301010803" pitchFamily="18" charset="0"/>
              </a:rPr>
              <a:t>Develop a web-map that displays all the findings, to allow donors, well-wishers, as well as the Kenyan Government to identify optimal areas for locating communal facilities. </a:t>
            </a:r>
          </a:p>
        </p:txBody>
      </p:sp>
    </p:spTree>
    <p:extLst>
      <p:ext uri="{BB962C8B-B14F-4D97-AF65-F5344CB8AC3E}">
        <p14:creationId xmlns:p14="http://schemas.microsoft.com/office/powerpoint/2010/main" val="86910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613</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Garamond</vt:lpstr>
      <vt:lpstr>Helvetica Neue</vt:lpstr>
      <vt:lpstr>Wingdings</vt:lpstr>
      <vt:lpstr>Office Theme</vt:lpstr>
      <vt:lpstr> Analysis of the number of facilities serving populations and villages within slum areas in Nairobi.  A Case Study of Kibera, Mathare and Kawangware Slums</vt:lpstr>
      <vt:lpstr>Introduction</vt:lpstr>
      <vt:lpstr>Problem Statement</vt:lpstr>
      <vt:lpstr>Objectives</vt:lpstr>
      <vt:lpstr>Study Area</vt:lpstr>
      <vt:lpstr>Generating the Population Dataset</vt:lpstr>
      <vt:lpstr>Generating the Population Dataset</vt:lpstr>
      <vt:lpstr>Generating the Population Dataset</vt:lpstr>
      <vt:lpstr>Future Studies</vt:lpstr>
      <vt:lpstr>References</vt:lpstr>
      <vt:lpstr>Thank you for your attention! Questions and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the number of facilities serving populations and villages within slum areas in Nairobi. A Case Study of Kibera, Mathare and Kawangware Slums</dc:title>
  <dc:creator>Gacheri Lydia</dc:creator>
  <cp:lastModifiedBy>Gacheri Lydia</cp:lastModifiedBy>
  <cp:revision>22</cp:revision>
  <dcterms:created xsi:type="dcterms:W3CDTF">2021-07-09T08:45:19Z</dcterms:created>
  <dcterms:modified xsi:type="dcterms:W3CDTF">2021-07-09T14:19:15Z</dcterms:modified>
</cp:coreProperties>
</file>