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4" r:id="rId19"/>
    <p:sldId id="275" r:id="rId20"/>
    <p:sldId id="276" r:id="rId21"/>
    <p:sldId id="277" r:id="rId22"/>
  </p:sldIdLst>
  <p:sldSz cx="14185900" cy="79756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90" d="100"/>
          <a:sy n="90" d="100"/>
        </p:scale>
        <p:origin x="79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adAugust/Techdrive/blob/main/TJ_UK_Salary_Trends_Report_2025.pdf" TargetMode="External"/><Relationship Id="rId2" Type="http://schemas.openxmlformats.org/officeDocument/2006/relationships/hyperlink" Target="https://reports.weforum.org/docs/WEF_Future_of_Jobs_Report_2025.pdf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learn.microsoft.com/en-us/training/" TargetMode="External"/><Relationship Id="rId4" Type="http://schemas.openxmlformats.org/officeDocument/2006/relationships/hyperlink" Target="https://www.acceldata.io/blog/data-engineering-key-skills-tools-and-future-trends-for-succes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4185900" cy="7975600"/>
          </a:xfrm>
          <a:prstGeom prst="rect">
            <a:avLst/>
          </a:prstGeom>
          <a:solidFill>
            <a:srgbClr val="F8F8FF"/>
          </a:solidFill>
          <a:ln w="12700">
            <a:solidFill>
              <a:srgbClr val="E2E5FF"/>
            </a:solidFill>
          </a:ln>
        </p:spPr>
        <p:txBody>
          <a:bodyPr/>
          <a:lstStyle/>
          <a:p>
            <a:endParaRPr lang="en-GB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l="16000" r="16000"/>
          <a:stretch>
            <a:fillRect/>
          </a:stretch>
        </p:blipFill>
        <p:spPr>
          <a:xfrm>
            <a:off x="8864600" y="0"/>
            <a:ext cx="5308600" cy="79756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800100" y="2971800"/>
            <a:ext cx="7264400" cy="9271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20000"/>
              </a:lnSpc>
              <a:defRPr/>
            </a:pPr>
            <a:r>
              <a:rPr lang="en-US" sz="4200" b="1">
                <a:solidFill>
                  <a:srgbClr val="7D79FF"/>
                </a:solidFill>
                <a:latin typeface="Roboto"/>
              </a:rPr>
              <a:t>Why Data Engineering?</a:t>
            </a:r>
            <a:endParaRPr lang="en-US" sz="1100"/>
          </a:p>
        </p:txBody>
      </p:sp>
      <p:sp>
        <p:nvSpPr>
          <p:cNvPr id="5" name="TextBox 5"/>
          <p:cNvSpPr txBox="1"/>
          <p:nvPr/>
        </p:nvSpPr>
        <p:spPr>
          <a:xfrm>
            <a:off x="800100" y="4495800"/>
            <a:ext cx="7264400" cy="4953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50000"/>
              </a:lnSpc>
              <a:defRPr/>
            </a:pPr>
            <a:r>
              <a:rPr lang="en-US" sz="1800" b="0">
                <a:solidFill>
                  <a:srgbClr val="676776"/>
                </a:solidFill>
                <a:latin typeface="Roboto"/>
              </a:rPr>
              <a:t>Presenter: Gad August</a:t>
            </a:r>
            <a:endParaRPr lang="en-US" sz="1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4185900" cy="7975600"/>
          </a:xfrm>
          <a:prstGeom prst="rect">
            <a:avLst/>
          </a:prstGeom>
          <a:solidFill>
            <a:srgbClr val="F8F8FF"/>
          </a:solidFill>
          <a:ln w="12700">
            <a:solidFill>
              <a:srgbClr val="E2E5FF"/>
            </a:solidFill>
          </a:ln>
        </p:spPr>
        <p:txBody>
          <a:bodyPr/>
          <a:lstStyle/>
          <a:p>
            <a:endParaRPr lang="en-GB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l="16000" r="16000"/>
          <a:stretch>
            <a:fillRect/>
          </a:stretch>
        </p:blipFill>
        <p:spPr>
          <a:xfrm>
            <a:off x="8864600" y="0"/>
            <a:ext cx="5308600" cy="79756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800100" y="812800"/>
            <a:ext cx="7264400" cy="8255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20000"/>
              </a:lnSpc>
              <a:defRPr/>
            </a:pPr>
            <a:r>
              <a:rPr lang="en-US" sz="4200" b="1">
                <a:solidFill>
                  <a:srgbClr val="7D79FF"/>
                </a:solidFill>
                <a:latin typeface="Roboto"/>
              </a:rPr>
              <a:t>ETL vs ELT</a:t>
            </a:r>
            <a:endParaRPr lang="en-US" sz="1100"/>
          </a:p>
        </p:txBody>
      </p:sp>
      <p:sp>
        <p:nvSpPr>
          <p:cNvPr id="5" name="TextBox 5"/>
          <p:cNvSpPr txBox="1"/>
          <p:nvPr/>
        </p:nvSpPr>
        <p:spPr>
          <a:xfrm>
            <a:off x="1066800" y="2527300"/>
            <a:ext cx="3060700" cy="4064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20000"/>
              </a:lnSpc>
              <a:defRPr/>
            </a:pPr>
            <a:r>
              <a:rPr lang="en-US" sz="2100" b="1">
                <a:solidFill>
                  <a:srgbClr val="7D79FF"/>
                </a:solidFill>
                <a:latin typeface="Roboto"/>
              </a:rPr>
              <a:t>Overview of ETL and ELT</a:t>
            </a:r>
            <a:endParaRPr lang="en-US" sz="1100"/>
          </a:p>
        </p:txBody>
      </p:sp>
      <p:sp>
        <p:nvSpPr>
          <p:cNvPr id="6" name="TextBox 6"/>
          <p:cNvSpPr txBox="1"/>
          <p:nvPr/>
        </p:nvSpPr>
        <p:spPr>
          <a:xfrm>
            <a:off x="4711700" y="2527300"/>
            <a:ext cx="3060700" cy="8255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20000"/>
              </a:lnSpc>
              <a:defRPr/>
            </a:pPr>
            <a:r>
              <a:rPr lang="en-US" sz="2100" b="1">
                <a:solidFill>
                  <a:srgbClr val="7D79FF"/>
                </a:solidFill>
                <a:latin typeface="Roboto"/>
              </a:rPr>
              <a:t>Advantages and Challenges</a:t>
            </a:r>
            <a:endParaRPr lang="en-US" sz="1100"/>
          </a:p>
        </p:txBody>
      </p:sp>
      <p:sp>
        <p:nvSpPr>
          <p:cNvPr id="7" name="TextBox 7"/>
          <p:cNvSpPr txBox="1"/>
          <p:nvPr/>
        </p:nvSpPr>
        <p:spPr>
          <a:xfrm>
            <a:off x="1066800" y="3276600"/>
            <a:ext cx="3060700" cy="17653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50000"/>
              </a:lnSpc>
              <a:defRPr/>
            </a:pPr>
            <a:r>
              <a:rPr lang="en-US" sz="1800" b="0">
                <a:solidFill>
                  <a:srgbClr val="676776"/>
                </a:solidFill>
                <a:latin typeface="Roboto"/>
              </a:rPr>
              <a:t>ETL extracts, transforms, then loads data, while ELT extracts, loads, then transforms data within the target system.</a:t>
            </a:r>
            <a:endParaRPr lang="en-US" sz="1100"/>
          </a:p>
        </p:txBody>
      </p:sp>
      <p:sp>
        <p:nvSpPr>
          <p:cNvPr id="8" name="TextBox 8"/>
          <p:cNvSpPr txBox="1"/>
          <p:nvPr/>
        </p:nvSpPr>
        <p:spPr>
          <a:xfrm>
            <a:off x="4711700" y="3695700"/>
            <a:ext cx="3060700" cy="3098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50000"/>
              </a:lnSpc>
              <a:defRPr/>
            </a:pPr>
            <a:r>
              <a:rPr lang="en-US" sz="1800" b="0">
                <a:solidFill>
                  <a:srgbClr val="676776"/>
                </a:solidFill>
                <a:latin typeface="Roboto"/>
              </a:rPr>
              <a:t>ETL ensures data quality before loading but may cause latency; ELT enables faster loading and flexible transformations but requires strong target system resources.</a:t>
            </a:r>
            <a:endParaRPr lang="en-US" sz="11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4185900" cy="7975600"/>
          </a:xfrm>
          <a:prstGeom prst="rect">
            <a:avLst/>
          </a:prstGeom>
          <a:solidFill>
            <a:srgbClr val="F8F8FF"/>
          </a:solidFill>
          <a:ln w="12700">
            <a:solidFill>
              <a:srgbClr val="E2E5FF"/>
            </a:solidFill>
          </a:ln>
        </p:spPr>
        <p:txBody>
          <a:bodyPr/>
          <a:lstStyle/>
          <a:p>
            <a:endParaRPr lang="en-GB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t="22000" b="22000"/>
          <a:stretch>
            <a:fillRect/>
          </a:stretch>
        </p:blipFill>
        <p:spPr>
          <a:xfrm>
            <a:off x="1066800" y="1879600"/>
            <a:ext cx="5524500" cy="34036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 l="5000" r="5000"/>
          <a:stretch>
            <a:fillRect/>
          </a:stretch>
        </p:blipFill>
        <p:spPr>
          <a:xfrm>
            <a:off x="7366000" y="1879600"/>
            <a:ext cx="5524500" cy="34036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00100" y="596900"/>
            <a:ext cx="12585700" cy="6223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20000"/>
              </a:lnSpc>
              <a:defRPr/>
            </a:pPr>
            <a:r>
              <a:rPr lang="en-US" sz="4000" b="1">
                <a:solidFill>
                  <a:srgbClr val="7D79FF"/>
                </a:solidFill>
                <a:latin typeface="Roboto"/>
              </a:rPr>
              <a:t>Batch vs Stream Processing</a:t>
            </a:r>
            <a:endParaRPr lang="en-US" sz="1100"/>
          </a:p>
        </p:txBody>
      </p:sp>
      <p:sp>
        <p:nvSpPr>
          <p:cNvPr id="6" name="TextBox 6"/>
          <p:cNvSpPr txBox="1"/>
          <p:nvPr/>
        </p:nvSpPr>
        <p:spPr>
          <a:xfrm>
            <a:off x="1066800" y="5549900"/>
            <a:ext cx="57277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20000"/>
              </a:lnSpc>
              <a:defRPr/>
            </a:pPr>
            <a:r>
              <a:rPr lang="en-US" sz="2000" b="1">
                <a:solidFill>
                  <a:srgbClr val="7D79FF"/>
                </a:solidFill>
                <a:latin typeface="Roboto"/>
              </a:rPr>
              <a:t>Batch Processing Overview</a:t>
            </a:r>
            <a:endParaRPr lang="en-US" sz="1100"/>
          </a:p>
        </p:txBody>
      </p:sp>
      <p:sp>
        <p:nvSpPr>
          <p:cNvPr id="7" name="TextBox 7"/>
          <p:cNvSpPr txBox="1"/>
          <p:nvPr/>
        </p:nvSpPr>
        <p:spPr>
          <a:xfrm>
            <a:off x="7366000" y="5549900"/>
            <a:ext cx="57277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20000"/>
              </a:lnSpc>
              <a:defRPr/>
            </a:pPr>
            <a:r>
              <a:rPr lang="en-US" sz="2000" b="1">
                <a:solidFill>
                  <a:srgbClr val="7D79FF"/>
                </a:solidFill>
                <a:latin typeface="Roboto"/>
              </a:rPr>
              <a:t>Stream Processing Overview</a:t>
            </a:r>
            <a:endParaRPr lang="en-US" sz="1100"/>
          </a:p>
        </p:txBody>
      </p:sp>
      <p:sp>
        <p:nvSpPr>
          <p:cNvPr id="8" name="TextBox 8"/>
          <p:cNvSpPr txBox="1"/>
          <p:nvPr/>
        </p:nvSpPr>
        <p:spPr>
          <a:xfrm>
            <a:off x="1066800" y="6096000"/>
            <a:ext cx="5727700" cy="990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50000"/>
              </a:lnSpc>
              <a:defRPr/>
            </a:pPr>
            <a:r>
              <a:rPr lang="en-US" sz="1700" b="0">
                <a:solidFill>
                  <a:srgbClr val="676776"/>
                </a:solidFill>
                <a:latin typeface="Roboto"/>
              </a:rPr>
              <a:t>Batch processing handles large data volumes collected over time, processing them at scheduled intervals for complex computations and in-depth analytics.</a:t>
            </a:r>
            <a:endParaRPr lang="en-US" sz="1100"/>
          </a:p>
        </p:txBody>
      </p:sp>
      <p:sp>
        <p:nvSpPr>
          <p:cNvPr id="9" name="TextBox 9"/>
          <p:cNvSpPr txBox="1"/>
          <p:nvPr/>
        </p:nvSpPr>
        <p:spPr>
          <a:xfrm>
            <a:off x="7366000" y="6096000"/>
            <a:ext cx="5727700" cy="990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50000"/>
              </a:lnSpc>
              <a:defRPr/>
            </a:pPr>
            <a:r>
              <a:rPr lang="en-US" sz="1700" b="0">
                <a:solidFill>
                  <a:srgbClr val="676776"/>
                </a:solidFill>
                <a:latin typeface="Roboto"/>
              </a:rPr>
              <a:t>Stream processing continuously ingests and analyzes data in real-time, enabling instant insights and rapid decision-making for dynamic applications.</a:t>
            </a:r>
            <a:endParaRPr lang="en-US" sz="11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4185900" cy="7975600"/>
          </a:xfrm>
          <a:prstGeom prst="rect">
            <a:avLst/>
          </a:prstGeom>
          <a:solidFill>
            <a:srgbClr val="F8F8FF"/>
          </a:solidFill>
          <a:ln w="12700">
            <a:solidFill>
              <a:srgbClr val="E2E5FF"/>
            </a:solidFill>
          </a:ln>
        </p:spPr>
        <p:txBody>
          <a:bodyPr/>
          <a:lstStyle/>
          <a:p>
            <a:endParaRPr lang="en-GB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l="8000" r="8000"/>
          <a:stretch>
            <a:fillRect/>
          </a:stretch>
        </p:blipFill>
        <p:spPr>
          <a:xfrm>
            <a:off x="1066800" y="1943100"/>
            <a:ext cx="2565400" cy="15748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 l="3000" r="3000"/>
          <a:stretch>
            <a:fillRect/>
          </a:stretch>
        </p:blipFill>
        <p:spPr>
          <a:xfrm>
            <a:off x="4216400" y="1943100"/>
            <a:ext cx="2565400" cy="15748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 l="5000" r="5000"/>
          <a:stretch>
            <a:fillRect/>
          </a:stretch>
        </p:blipFill>
        <p:spPr>
          <a:xfrm>
            <a:off x="7366000" y="1943100"/>
            <a:ext cx="2565400" cy="15748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rcRect l="1000" r="1000"/>
          <a:stretch>
            <a:fillRect/>
          </a:stretch>
        </p:blipFill>
        <p:spPr>
          <a:xfrm>
            <a:off x="10515600" y="1943100"/>
            <a:ext cx="2565400" cy="15748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800100" y="622300"/>
            <a:ext cx="12585700" cy="635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20000"/>
              </a:lnSpc>
              <a:defRPr/>
            </a:pPr>
            <a:r>
              <a:rPr lang="en-US" sz="4200" b="1">
                <a:solidFill>
                  <a:srgbClr val="7D79FF"/>
                </a:solidFill>
                <a:latin typeface="Roboto"/>
              </a:rPr>
              <a:t>Cloud Computing?</a:t>
            </a:r>
            <a:endParaRPr lang="en-US" sz="1100"/>
          </a:p>
        </p:txBody>
      </p:sp>
      <p:sp>
        <p:nvSpPr>
          <p:cNvPr id="8" name="TextBox 8"/>
          <p:cNvSpPr txBox="1"/>
          <p:nvPr/>
        </p:nvSpPr>
        <p:spPr>
          <a:xfrm>
            <a:off x="1066800" y="3784600"/>
            <a:ext cx="2578100" cy="635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20000"/>
              </a:lnSpc>
              <a:defRPr/>
            </a:pPr>
            <a:r>
              <a:rPr lang="en-US" sz="2100" b="1">
                <a:solidFill>
                  <a:srgbClr val="7D79FF"/>
                </a:solidFill>
                <a:latin typeface="Roboto"/>
              </a:rPr>
              <a:t>Definition of Cloud Computing</a:t>
            </a:r>
            <a:endParaRPr lang="en-US" sz="1100"/>
          </a:p>
        </p:txBody>
      </p:sp>
      <p:sp>
        <p:nvSpPr>
          <p:cNvPr id="9" name="TextBox 9"/>
          <p:cNvSpPr txBox="1"/>
          <p:nvPr/>
        </p:nvSpPr>
        <p:spPr>
          <a:xfrm>
            <a:off x="4216400" y="3784600"/>
            <a:ext cx="2578100" cy="635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20000"/>
              </a:lnSpc>
              <a:defRPr/>
            </a:pPr>
            <a:r>
              <a:rPr lang="en-US" sz="2100" b="1">
                <a:solidFill>
                  <a:srgbClr val="7D79FF"/>
                </a:solidFill>
                <a:latin typeface="Roboto"/>
              </a:rPr>
              <a:t>Cloud Deployment Models</a:t>
            </a:r>
            <a:endParaRPr lang="en-US" sz="1100"/>
          </a:p>
        </p:txBody>
      </p:sp>
      <p:sp>
        <p:nvSpPr>
          <p:cNvPr id="10" name="TextBox 10"/>
          <p:cNvSpPr txBox="1"/>
          <p:nvPr/>
        </p:nvSpPr>
        <p:spPr>
          <a:xfrm>
            <a:off x="7366000" y="3784600"/>
            <a:ext cx="2578100" cy="635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20000"/>
              </a:lnSpc>
              <a:defRPr/>
            </a:pPr>
            <a:r>
              <a:rPr lang="en-US" sz="2100" b="1">
                <a:solidFill>
                  <a:srgbClr val="7D79FF"/>
                </a:solidFill>
                <a:latin typeface="Roboto"/>
              </a:rPr>
              <a:t>Leading Cloud Providers</a:t>
            </a:r>
            <a:endParaRPr lang="en-US" sz="1100"/>
          </a:p>
        </p:txBody>
      </p:sp>
      <p:sp>
        <p:nvSpPr>
          <p:cNvPr id="11" name="TextBox 11"/>
          <p:cNvSpPr txBox="1"/>
          <p:nvPr/>
        </p:nvSpPr>
        <p:spPr>
          <a:xfrm>
            <a:off x="10515600" y="3784600"/>
            <a:ext cx="2578100" cy="635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20000"/>
              </a:lnSpc>
              <a:defRPr/>
            </a:pPr>
            <a:r>
              <a:rPr lang="en-US" sz="2100" b="1">
                <a:solidFill>
                  <a:srgbClr val="7D79FF"/>
                </a:solidFill>
                <a:latin typeface="Roboto"/>
              </a:rPr>
              <a:t>Cloud Data Engineering</a:t>
            </a:r>
            <a:endParaRPr lang="en-US" sz="1100"/>
          </a:p>
        </p:txBody>
      </p:sp>
      <p:sp>
        <p:nvSpPr>
          <p:cNvPr id="12" name="TextBox 12"/>
          <p:cNvSpPr txBox="1"/>
          <p:nvPr/>
        </p:nvSpPr>
        <p:spPr>
          <a:xfrm>
            <a:off x="1066800" y="4673600"/>
            <a:ext cx="2578100" cy="2387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50000"/>
              </a:lnSpc>
              <a:defRPr/>
            </a:pPr>
            <a:r>
              <a:rPr lang="en-US" sz="1700" b="0">
                <a:solidFill>
                  <a:srgbClr val="676776"/>
                </a:solidFill>
                <a:latin typeface="Roboto"/>
              </a:rPr>
              <a:t>Cloud computing delivers computing services over the internet, enabling faster innovation and flexible resource use without owning infrastructure.</a:t>
            </a:r>
            <a:endParaRPr lang="en-US" sz="1100"/>
          </a:p>
        </p:txBody>
      </p:sp>
      <p:sp>
        <p:nvSpPr>
          <p:cNvPr id="13" name="TextBox 13"/>
          <p:cNvSpPr txBox="1"/>
          <p:nvPr/>
        </p:nvSpPr>
        <p:spPr>
          <a:xfrm>
            <a:off x="4216400" y="4673600"/>
            <a:ext cx="2578100" cy="20447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50000"/>
              </a:lnSpc>
              <a:defRPr/>
            </a:pPr>
            <a:r>
              <a:rPr lang="en-US" sz="1700" b="0">
                <a:solidFill>
                  <a:srgbClr val="676776"/>
                </a:solidFill>
                <a:latin typeface="Roboto"/>
              </a:rPr>
              <a:t>Public, private, and hybrid clouds offer different levels of resource sharing and control to meet diverse business needs.</a:t>
            </a:r>
            <a:endParaRPr lang="en-US" sz="1100"/>
          </a:p>
        </p:txBody>
      </p:sp>
      <p:sp>
        <p:nvSpPr>
          <p:cNvPr id="14" name="TextBox 14"/>
          <p:cNvSpPr txBox="1"/>
          <p:nvPr/>
        </p:nvSpPr>
        <p:spPr>
          <a:xfrm>
            <a:off x="7366000" y="4673600"/>
            <a:ext cx="2578100" cy="20447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50000"/>
              </a:lnSpc>
              <a:defRPr/>
            </a:pPr>
            <a:r>
              <a:rPr lang="en-US" sz="1700" b="0">
                <a:solidFill>
                  <a:srgbClr val="676776"/>
                </a:solidFill>
                <a:latin typeface="Roboto"/>
              </a:rPr>
              <a:t>AWS, Microsoft Azure, and Google Cloud Platform dominate with unique strengths in services, integration, and analytics.</a:t>
            </a:r>
            <a:endParaRPr lang="en-US" sz="1100"/>
          </a:p>
        </p:txBody>
      </p:sp>
      <p:sp>
        <p:nvSpPr>
          <p:cNvPr id="15" name="TextBox 15"/>
          <p:cNvSpPr txBox="1"/>
          <p:nvPr/>
        </p:nvSpPr>
        <p:spPr>
          <a:xfrm>
            <a:off x="10515600" y="4673600"/>
            <a:ext cx="2578100" cy="1701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50000"/>
              </a:lnSpc>
              <a:defRPr/>
            </a:pPr>
            <a:r>
              <a:rPr lang="en-US" sz="1700" b="0">
                <a:solidFill>
                  <a:srgbClr val="676776"/>
                </a:solidFill>
                <a:latin typeface="Roboto"/>
              </a:rPr>
              <a:t>Cloud platforms provide scalable tools for building data pipelines, warehousing, ETL, and real-time analytics.</a:t>
            </a:r>
            <a:endParaRPr lang="en-US" sz="1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4185900" cy="7975600"/>
          </a:xfrm>
          <a:prstGeom prst="rect">
            <a:avLst/>
          </a:prstGeom>
          <a:solidFill>
            <a:srgbClr val="F8F8FF"/>
          </a:solidFill>
          <a:ln w="12700">
            <a:solidFill>
              <a:srgbClr val="E2E5FF"/>
            </a:solidFill>
          </a:ln>
        </p:spPr>
        <p:txBody>
          <a:bodyPr/>
          <a:lstStyle/>
          <a:p>
            <a:endParaRPr lang="en-GB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l="8000" r="8000"/>
          <a:stretch>
            <a:fillRect/>
          </a:stretch>
        </p:blipFill>
        <p:spPr>
          <a:xfrm>
            <a:off x="1066800" y="1866900"/>
            <a:ext cx="2463800" cy="1524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 l="2000" r="2000"/>
          <a:stretch>
            <a:fillRect/>
          </a:stretch>
        </p:blipFill>
        <p:spPr>
          <a:xfrm>
            <a:off x="4216400" y="1866900"/>
            <a:ext cx="2463800" cy="1524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 l="2000" r="2000"/>
          <a:stretch>
            <a:fillRect/>
          </a:stretch>
        </p:blipFill>
        <p:spPr>
          <a:xfrm>
            <a:off x="7366000" y="1866900"/>
            <a:ext cx="2463800" cy="1524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rcRect l="9000" r="9000"/>
          <a:stretch>
            <a:fillRect/>
          </a:stretch>
        </p:blipFill>
        <p:spPr>
          <a:xfrm>
            <a:off x="10515600" y="1866900"/>
            <a:ext cx="2463800" cy="15240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800100" y="596900"/>
            <a:ext cx="12585700" cy="609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20000"/>
              </a:lnSpc>
              <a:defRPr/>
            </a:pPr>
            <a:r>
              <a:rPr lang="en-US" sz="4000" b="1">
                <a:solidFill>
                  <a:srgbClr val="7D79FF"/>
                </a:solidFill>
                <a:latin typeface="Roboto"/>
              </a:rPr>
              <a:t>Major Cloud Data Engineering Providers</a:t>
            </a:r>
            <a:endParaRPr lang="en-US" sz="1100"/>
          </a:p>
        </p:txBody>
      </p:sp>
      <p:sp>
        <p:nvSpPr>
          <p:cNvPr id="8" name="TextBox 8"/>
          <p:cNvSpPr txBox="1"/>
          <p:nvPr/>
        </p:nvSpPr>
        <p:spPr>
          <a:xfrm>
            <a:off x="1066800" y="3632200"/>
            <a:ext cx="2578100" cy="9144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20000"/>
              </a:lnSpc>
              <a:defRPr/>
            </a:pPr>
            <a:r>
              <a:rPr lang="en-US" sz="2000" b="1">
                <a:solidFill>
                  <a:srgbClr val="7D79FF"/>
                </a:solidFill>
                <a:latin typeface="Roboto"/>
              </a:rPr>
              <a:t>Leading Cloud Providers in Data Engineering</a:t>
            </a:r>
            <a:endParaRPr lang="en-US" sz="1100"/>
          </a:p>
        </p:txBody>
      </p:sp>
      <p:sp>
        <p:nvSpPr>
          <p:cNvPr id="9" name="TextBox 9"/>
          <p:cNvSpPr txBox="1"/>
          <p:nvPr/>
        </p:nvSpPr>
        <p:spPr>
          <a:xfrm>
            <a:off x="4216400" y="3632200"/>
            <a:ext cx="2578100" cy="9144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20000"/>
              </a:lnSpc>
              <a:defRPr/>
            </a:pPr>
            <a:r>
              <a:rPr lang="en-US" sz="2000" b="1">
                <a:solidFill>
                  <a:srgbClr val="7D79FF"/>
                </a:solidFill>
                <a:latin typeface="Roboto"/>
              </a:rPr>
              <a:t>Amazon Web Services (AWS) Overview</a:t>
            </a:r>
            <a:endParaRPr lang="en-US" sz="1100"/>
          </a:p>
        </p:txBody>
      </p:sp>
      <p:sp>
        <p:nvSpPr>
          <p:cNvPr id="10" name="TextBox 10"/>
          <p:cNvSpPr txBox="1"/>
          <p:nvPr/>
        </p:nvSpPr>
        <p:spPr>
          <a:xfrm>
            <a:off x="7366000" y="3632200"/>
            <a:ext cx="2578100" cy="609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20000"/>
              </a:lnSpc>
              <a:defRPr/>
            </a:pPr>
            <a:r>
              <a:rPr lang="en-US" sz="2000" b="1">
                <a:solidFill>
                  <a:srgbClr val="7D79FF"/>
                </a:solidFill>
                <a:latin typeface="Roboto"/>
              </a:rPr>
              <a:t>Microsoft Azure Capabilities</a:t>
            </a:r>
            <a:endParaRPr lang="en-US" sz="1100"/>
          </a:p>
        </p:txBody>
      </p:sp>
      <p:sp>
        <p:nvSpPr>
          <p:cNvPr id="11" name="TextBox 11"/>
          <p:cNvSpPr txBox="1"/>
          <p:nvPr/>
        </p:nvSpPr>
        <p:spPr>
          <a:xfrm>
            <a:off x="10515600" y="3632200"/>
            <a:ext cx="2578100" cy="9144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20000"/>
              </a:lnSpc>
              <a:defRPr/>
            </a:pPr>
            <a:r>
              <a:rPr lang="en-US" sz="2000" b="1">
                <a:solidFill>
                  <a:srgbClr val="7D79FF"/>
                </a:solidFill>
                <a:latin typeface="Roboto"/>
              </a:rPr>
              <a:t>Google Cloud Platform (GCP) Strengths</a:t>
            </a:r>
            <a:endParaRPr lang="en-US" sz="1100"/>
          </a:p>
        </p:txBody>
      </p:sp>
      <p:sp>
        <p:nvSpPr>
          <p:cNvPr id="12" name="TextBox 12"/>
          <p:cNvSpPr txBox="1"/>
          <p:nvPr/>
        </p:nvSpPr>
        <p:spPr>
          <a:xfrm>
            <a:off x="1066800" y="4800600"/>
            <a:ext cx="2578100" cy="1955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50000"/>
              </a:lnSpc>
              <a:defRPr/>
            </a:pPr>
            <a:r>
              <a:rPr lang="en-US" sz="1700" b="0">
                <a:solidFill>
                  <a:srgbClr val="676776"/>
                </a:solidFill>
                <a:latin typeface="Roboto"/>
              </a:rPr>
              <a:t>The top three cloud providers are AWS, Microsoft Azure, and Google Cloud Platform, each offering specialized data services.</a:t>
            </a:r>
            <a:endParaRPr lang="en-US" sz="1100"/>
          </a:p>
        </p:txBody>
      </p:sp>
      <p:sp>
        <p:nvSpPr>
          <p:cNvPr id="13" name="TextBox 13"/>
          <p:cNvSpPr txBox="1"/>
          <p:nvPr/>
        </p:nvSpPr>
        <p:spPr>
          <a:xfrm>
            <a:off x="4216400" y="4800600"/>
            <a:ext cx="2578100" cy="1955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50000"/>
              </a:lnSpc>
              <a:defRPr/>
            </a:pPr>
            <a:r>
              <a:rPr lang="en-US" sz="1700" b="0">
                <a:solidFill>
                  <a:srgbClr val="676776"/>
                </a:solidFill>
                <a:latin typeface="Roboto"/>
              </a:rPr>
              <a:t>AWS provides an ecosystem with services like EMR, Kinesis, Redshift, and Glue, excelling in scalability and real-time analytics.</a:t>
            </a:r>
            <a:endParaRPr lang="en-US" sz="1100"/>
          </a:p>
        </p:txBody>
      </p:sp>
      <p:sp>
        <p:nvSpPr>
          <p:cNvPr id="14" name="TextBox 14"/>
          <p:cNvSpPr txBox="1"/>
          <p:nvPr/>
        </p:nvSpPr>
        <p:spPr>
          <a:xfrm>
            <a:off x="7366000" y="4495800"/>
            <a:ext cx="2578100" cy="2286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50000"/>
              </a:lnSpc>
              <a:defRPr/>
            </a:pPr>
            <a:r>
              <a:rPr lang="en-US" sz="1700" b="0">
                <a:solidFill>
                  <a:srgbClr val="676776"/>
                </a:solidFill>
                <a:latin typeface="Roboto"/>
              </a:rPr>
              <a:t>Azure focuses on enterprise and hybrid solutions, integrating well with Microsoft products and offering Microsoft fabric, and Power BI</a:t>
            </a:r>
            <a:endParaRPr lang="en-US" sz="1100"/>
          </a:p>
        </p:txBody>
      </p:sp>
      <p:sp>
        <p:nvSpPr>
          <p:cNvPr id="15" name="TextBox 15"/>
          <p:cNvSpPr txBox="1"/>
          <p:nvPr/>
        </p:nvSpPr>
        <p:spPr>
          <a:xfrm>
            <a:off x="10515600" y="4800600"/>
            <a:ext cx="2578100" cy="2286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50000"/>
              </a:lnSpc>
              <a:defRPr/>
            </a:pPr>
            <a:r>
              <a:rPr lang="en-US" sz="1700" b="0">
                <a:solidFill>
                  <a:srgbClr val="676776"/>
                </a:solidFill>
                <a:latin typeface="Roboto"/>
              </a:rPr>
              <a:t>GCP is known for web analytics and machine learning tools such as Dataproc, Dataflow, BigQuery, and Cloud Composer, with a user-friendly interface.</a:t>
            </a:r>
            <a:endParaRPr lang="en-US" sz="11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4185900" cy="7975600"/>
          </a:xfrm>
          <a:prstGeom prst="rect">
            <a:avLst/>
          </a:prstGeom>
          <a:solidFill>
            <a:srgbClr val="F8F8FF"/>
          </a:solidFill>
          <a:ln w="12700">
            <a:solidFill>
              <a:srgbClr val="E2E5FF"/>
            </a:solidFill>
          </a:ln>
        </p:spPr>
        <p:txBody>
          <a:bodyPr/>
          <a:lstStyle/>
          <a:p>
            <a:endParaRPr lang="en-GB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l="5000" r="5000"/>
          <a:stretch>
            <a:fillRect/>
          </a:stretch>
        </p:blipFill>
        <p:spPr>
          <a:xfrm>
            <a:off x="1066800" y="2400300"/>
            <a:ext cx="3352800" cy="20701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 l="7000" r="7000"/>
          <a:stretch>
            <a:fillRect/>
          </a:stretch>
        </p:blipFill>
        <p:spPr>
          <a:xfrm>
            <a:off x="5270500" y="2400300"/>
            <a:ext cx="3352800" cy="20701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 l="3000" r="3000"/>
          <a:stretch>
            <a:fillRect/>
          </a:stretch>
        </p:blipFill>
        <p:spPr>
          <a:xfrm>
            <a:off x="9474200" y="2400300"/>
            <a:ext cx="3352800" cy="20701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800100" y="571500"/>
            <a:ext cx="12585700" cy="1193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20000"/>
              </a:lnSpc>
              <a:defRPr/>
            </a:pPr>
            <a:r>
              <a:rPr lang="en-US" sz="3900" b="1">
                <a:solidFill>
                  <a:srgbClr val="7D79FF"/>
                </a:solidFill>
                <a:latin typeface="Roboto"/>
              </a:rPr>
              <a:t>Infrastructure as Code &amp; Scalability in Microsoft fabric data engineering</a:t>
            </a:r>
            <a:endParaRPr lang="en-US" sz="1100"/>
          </a:p>
        </p:txBody>
      </p:sp>
      <p:sp>
        <p:nvSpPr>
          <p:cNvPr id="7" name="TextBox 7"/>
          <p:cNvSpPr txBox="1"/>
          <p:nvPr/>
        </p:nvSpPr>
        <p:spPr>
          <a:xfrm>
            <a:off x="1066800" y="4711700"/>
            <a:ext cx="3619500" cy="5842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20000"/>
              </a:lnSpc>
              <a:defRPr/>
            </a:pPr>
            <a:r>
              <a:rPr lang="en-US" sz="1900" b="1">
                <a:solidFill>
                  <a:srgbClr val="7D79FF"/>
                </a:solidFill>
                <a:latin typeface="Roboto"/>
              </a:rPr>
              <a:t>Role of Infrastructure as Code in Data Engineering</a:t>
            </a:r>
            <a:endParaRPr lang="en-US" sz="1100"/>
          </a:p>
        </p:txBody>
      </p:sp>
      <p:sp>
        <p:nvSpPr>
          <p:cNvPr id="8" name="TextBox 8"/>
          <p:cNvSpPr txBox="1"/>
          <p:nvPr/>
        </p:nvSpPr>
        <p:spPr>
          <a:xfrm>
            <a:off x="5270500" y="4711700"/>
            <a:ext cx="3619500" cy="5842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20000"/>
              </a:lnSpc>
              <a:defRPr/>
            </a:pPr>
            <a:r>
              <a:rPr lang="en-US" sz="1900" b="1">
                <a:solidFill>
                  <a:srgbClr val="7D79FF"/>
                </a:solidFill>
                <a:latin typeface="Roboto"/>
              </a:rPr>
              <a:t>Tools and Techniques for IaC in Microsoft Fabric</a:t>
            </a:r>
            <a:endParaRPr lang="en-US" sz="1100"/>
          </a:p>
        </p:txBody>
      </p:sp>
      <p:sp>
        <p:nvSpPr>
          <p:cNvPr id="9" name="TextBox 9"/>
          <p:cNvSpPr txBox="1"/>
          <p:nvPr/>
        </p:nvSpPr>
        <p:spPr>
          <a:xfrm>
            <a:off x="9474200" y="4711700"/>
            <a:ext cx="3619500" cy="5842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20000"/>
              </a:lnSpc>
              <a:defRPr/>
            </a:pPr>
            <a:r>
              <a:rPr lang="en-US" sz="1900" b="1">
                <a:solidFill>
                  <a:srgbClr val="7D79FF"/>
                </a:solidFill>
                <a:latin typeface="Roboto"/>
              </a:rPr>
              <a:t>Scalability through Automation and Autoscaling</a:t>
            </a:r>
            <a:endParaRPr lang="en-US" sz="1100"/>
          </a:p>
        </p:txBody>
      </p:sp>
      <p:sp>
        <p:nvSpPr>
          <p:cNvPr id="10" name="TextBox 10"/>
          <p:cNvSpPr txBox="1"/>
          <p:nvPr/>
        </p:nvSpPr>
        <p:spPr>
          <a:xfrm>
            <a:off x="1066800" y="5549900"/>
            <a:ext cx="3619500" cy="157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50000"/>
              </a:lnSpc>
              <a:defRPr/>
            </a:pPr>
            <a:r>
              <a:rPr lang="en-US" sz="1600" b="0">
                <a:solidFill>
                  <a:srgbClr val="676776"/>
                </a:solidFill>
                <a:latin typeface="Roboto"/>
              </a:rPr>
              <a:t>Infrastructure as Code (IaC) automates cloud infrastructure management, enhancing deployment efficiency and consistency in data engineering.</a:t>
            </a:r>
            <a:endParaRPr lang="en-US" sz="1100"/>
          </a:p>
        </p:txBody>
      </p:sp>
      <p:sp>
        <p:nvSpPr>
          <p:cNvPr id="11" name="TextBox 11"/>
          <p:cNvSpPr txBox="1"/>
          <p:nvPr/>
        </p:nvSpPr>
        <p:spPr>
          <a:xfrm>
            <a:off x="5270500" y="5549900"/>
            <a:ext cx="3619500" cy="157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50000"/>
              </a:lnSpc>
              <a:defRPr/>
            </a:pPr>
            <a:r>
              <a:rPr lang="en-US" sz="1600" b="0">
                <a:solidFill>
                  <a:srgbClr val="676776"/>
                </a:solidFill>
                <a:latin typeface="Roboto"/>
              </a:rPr>
              <a:t>Tools like Terraform and Azure Resource Manager enable automated deployment and management of data pipelines and resources in Microsoft Fabric.</a:t>
            </a:r>
            <a:endParaRPr lang="en-US" sz="1100"/>
          </a:p>
        </p:txBody>
      </p:sp>
      <p:sp>
        <p:nvSpPr>
          <p:cNvPr id="12" name="TextBox 12"/>
          <p:cNvSpPr txBox="1"/>
          <p:nvPr/>
        </p:nvSpPr>
        <p:spPr>
          <a:xfrm>
            <a:off x="9474200" y="5549900"/>
            <a:ext cx="3619500" cy="157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50000"/>
              </a:lnSpc>
              <a:defRPr/>
            </a:pPr>
            <a:r>
              <a:rPr lang="en-US" sz="1600" b="0">
                <a:solidFill>
                  <a:srgbClr val="676776"/>
                </a:solidFill>
                <a:latin typeface="Roboto"/>
              </a:rPr>
              <a:t>Combining IaC with autoscaling features, such as Spark cluster scaling, ensures flexible resource adjustment to meet dynamic data workloads.</a:t>
            </a:r>
            <a:endParaRPr lang="en-US" sz="11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4185900" cy="7975600"/>
          </a:xfrm>
          <a:prstGeom prst="rect">
            <a:avLst/>
          </a:prstGeom>
          <a:solidFill>
            <a:srgbClr val="F8F8FF"/>
          </a:solidFill>
          <a:ln w="12700">
            <a:solidFill>
              <a:srgbClr val="E2E5FF"/>
            </a:solidFill>
          </a:ln>
        </p:spPr>
        <p:txBody>
          <a:bodyPr/>
          <a:lstStyle/>
          <a:p>
            <a:endParaRPr lang="en-GB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l="2000" r="2000"/>
          <a:stretch>
            <a:fillRect/>
          </a:stretch>
        </p:blipFill>
        <p:spPr>
          <a:xfrm>
            <a:off x="1066800" y="2501900"/>
            <a:ext cx="3492500" cy="2159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 l="4000" r="4000"/>
          <a:stretch>
            <a:fillRect/>
          </a:stretch>
        </p:blipFill>
        <p:spPr>
          <a:xfrm>
            <a:off x="5270500" y="2501900"/>
            <a:ext cx="3492500" cy="2159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 l="5000" r="5000"/>
          <a:stretch>
            <a:fillRect/>
          </a:stretch>
        </p:blipFill>
        <p:spPr>
          <a:xfrm>
            <a:off x="9474200" y="2501900"/>
            <a:ext cx="3492500" cy="21590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800100" y="596900"/>
            <a:ext cx="12585700" cy="12319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20000"/>
              </a:lnSpc>
              <a:defRPr/>
            </a:pPr>
            <a:r>
              <a:rPr lang="en-US" sz="4000" b="1">
                <a:solidFill>
                  <a:srgbClr val="7D79FF"/>
                </a:solidFill>
                <a:latin typeface="Roboto"/>
              </a:rPr>
              <a:t>Security &amp; Compliance Microsoft Fabric data engineering</a:t>
            </a:r>
            <a:endParaRPr lang="en-US" sz="1100"/>
          </a:p>
        </p:txBody>
      </p:sp>
      <p:sp>
        <p:nvSpPr>
          <p:cNvPr id="7" name="TextBox 7"/>
          <p:cNvSpPr txBox="1"/>
          <p:nvPr/>
        </p:nvSpPr>
        <p:spPr>
          <a:xfrm>
            <a:off x="1066800" y="4902200"/>
            <a:ext cx="3619500" cy="609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20000"/>
              </a:lnSpc>
              <a:defRPr/>
            </a:pPr>
            <a:r>
              <a:rPr lang="en-US" sz="2000" b="1">
                <a:solidFill>
                  <a:srgbClr val="7D79FF"/>
                </a:solidFill>
                <a:latin typeface="Roboto"/>
              </a:rPr>
              <a:t>Security Framework in Microsoft Fabric</a:t>
            </a:r>
            <a:endParaRPr lang="en-US" sz="1100"/>
          </a:p>
        </p:txBody>
      </p:sp>
      <p:sp>
        <p:nvSpPr>
          <p:cNvPr id="8" name="TextBox 8"/>
          <p:cNvSpPr txBox="1"/>
          <p:nvPr/>
        </p:nvSpPr>
        <p:spPr>
          <a:xfrm>
            <a:off x="5270500" y="4902200"/>
            <a:ext cx="3619500" cy="609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20000"/>
              </a:lnSpc>
              <a:defRPr/>
            </a:pPr>
            <a:r>
              <a:rPr lang="en-US" sz="2000" b="1">
                <a:solidFill>
                  <a:srgbClr val="7D79FF"/>
                </a:solidFill>
                <a:latin typeface="Roboto"/>
              </a:rPr>
              <a:t>Compliance Standards Adherence</a:t>
            </a:r>
            <a:endParaRPr lang="en-US" sz="1100"/>
          </a:p>
        </p:txBody>
      </p:sp>
      <p:sp>
        <p:nvSpPr>
          <p:cNvPr id="9" name="TextBox 9"/>
          <p:cNvSpPr txBox="1"/>
          <p:nvPr/>
        </p:nvSpPr>
        <p:spPr>
          <a:xfrm>
            <a:off x="9474200" y="4902200"/>
            <a:ext cx="36195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20000"/>
              </a:lnSpc>
              <a:defRPr/>
            </a:pPr>
            <a:r>
              <a:rPr lang="en-US" sz="2000" b="1">
                <a:solidFill>
                  <a:srgbClr val="7D79FF"/>
                </a:solidFill>
                <a:latin typeface="Roboto"/>
              </a:rPr>
              <a:t>Data Protection Mechanisms</a:t>
            </a:r>
            <a:endParaRPr lang="en-US" sz="1100"/>
          </a:p>
        </p:txBody>
      </p:sp>
      <p:sp>
        <p:nvSpPr>
          <p:cNvPr id="10" name="TextBox 10"/>
          <p:cNvSpPr txBox="1"/>
          <p:nvPr/>
        </p:nvSpPr>
        <p:spPr>
          <a:xfrm>
            <a:off x="1066800" y="5778500"/>
            <a:ext cx="3619500" cy="990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50000"/>
              </a:lnSpc>
              <a:defRPr/>
            </a:pPr>
            <a:r>
              <a:rPr lang="en-US" sz="1700" b="0">
                <a:solidFill>
                  <a:srgbClr val="676776"/>
                </a:solidFill>
                <a:latin typeface="Roboto"/>
              </a:rPr>
              <a:t>Microsoft Fabric integrates robust security measures to protect data engineering workflows and assets.</a:t>
            </a:r>
            <a:endParaRPr lang="en-US" sz="1100"/>
          </a:p>
        </p:txBody>
      </p:sp>
      <p:sp>
        <p:nvSpPr>
          <p:cNvPr id="11" name="TextBox 11"/>
          <p:cNvSpPr txBox="1"/>
          <p:nvPr/>
        </p:nvSpPr>
        <p:spPr>
          <a:xfrm>
            <a:off x="5270500" y="5778500"/>
            <a:ext cx="3619500" cy="1320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50000"/>
              </a:lnSpc>
              <a:defRPr/>
            </a:pPr>
            <a:r>
              <a:rPr lang="en-US" sz="1700" b="0">
                <a:solidFill>
                  <a:srgbClr val="676776"/>
                </a:solidFill>
                <a:latin typeface="Roboto"/>
              </a:rPr>
              <a:t>The platform complies with industry standards and regulations to ensure data governance and privacy.</a:t>
            </a:r>
            <a:endParaRPr lang="en-US" sz="1100"/>
          </a:p>
        </p:txBody>
      </p:sp>
      <p:sp>
        <p:nvSpPr>
          <p:cNvPr id="12" name="TextBox 12"/>
          <p:cNvSpPr txBox="1"/>
          <p:nvPr/>
        </p:nvSpPr>
        <p:spPr>
          <a:xfrm>
            <a:off x="9474200" y="5461000"/>
            <a:ext cx="3619500" cy="1320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50000"/>
              </a:lnSpc>
              <a:defRPr/>
            </a:pPr>
            <a:r>
              <a:rPr lang="en-US" sz="1700" b="0">
                <a:solidFill>
                  <a:srgbClr val="676776"/>
                </a:solidFill>
                <a:latin typeface="Roboto"/>
              </a:rPr>
              <a:t>Advanced encryption, access controls, and monitoring tools safeguard data throughout its lifecycle.</a:t>
            </a:r>
            <a:endParaRPr lang="en-US" sz="11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4185900" cy="7975600"/>
          </a:xfrm>
          <a:prstGeom prst="rect">
            <a:avLst/>
          </a:prstGeom>
          <a:solidFill>
            <a:srgbClr val="F8F8FF"/>
          </a:solidFill>
          <a:ln w="12700">
            <a:solidFill>
              <a:srgbClr val="E2E5FF"/>
            </a:solidFill>
          </a:ln>
        </p:spPr>
        <p:txBody>
          <a:bodyPr/>
          <a:lstStyle/>
          <a:p>
            <a:endParaRPr lang="en-GB"/>
          </a:p>
        </p:txBody>
      </p:sp>
      <p:sp>
        <p:nvSpPr>
          <p:cNvPr id="3" name="AutoShape 3"/>
          <p:cNvSpPr/>
          <p:nvPr/>
        </p:nvSpPr>
        <p:spPr>
          <a:xfrm>
            <a:off x="800100" y="4356100"/>
            <a:ext cx="12585700" cy="12700"/>
          </a:xfrm>
          <a:prstGeom prst="rect">
            <a:avLst/>
          </a:prstGeom>
          <a:solidFill>
            <a:srgbClr val="443EFF"/>
          </a:solidFill>
        </p:spPr>
        <p:txBody>
          <a:bodyPr/>
          <a:lstStyle/>
          <a:p>
            <a:endParaRPr lang="en-GB"/>
          </a:p>
        </p:txBody>
      </p:sp>
      <p:sp>
        <p:nvSpPr>
          <p:cNvPr id="4" name="AutoShape 4"/>
          <p:cNvSpPr/>
          <p:nvPr/>
        </p:nvSpPr>
        <p:spPr>
          <a:xfrm>
            <a:off x="2476500" y="3695700"/>
            <a:ext cx="12700" cy="660400"/>
          </a:xfrm>
          <a:prstGeom prst="rect">
            <a:avLst/>
          </a:prstGeom>
          <a:solidFill>
            <a:srgbClr val="443EFF"/>
          </a:solidFill>
        </p:spPr>
        <p:txBody>
          <a:bodyPr/>
          <a:lstStyle/>
          <a:p>
            <a:endParaRPr lang="en-GB"/>
          </a:p>
        </p:txBody>
      </p:sp>
      <p:sp>
        <p:nvSpPr>
          <p:cNvPr id="5" name="AutoShape 5"/>
          <p:cNvSpPr/>
          <p:nvPr/>
        </p:nvSpPr>
        <p:spPr>
          <a:xfrm>
            <a:off x="4318000" y="4356100"/>
            <a:ext cx="12700" cy="660400"/>
          </a:xfrm>
          <a:prstGeom prst="rect">
            <a:avLst/>
          </a:prstGeom>
          <a:solidFill>
            <a:srgbClr val="443EFF"/>
          </a:solidFill>
        </p:spPr>
        <p:txBody>
          <a:bodyPr/>
          <a:lstStyle/>
          <a:p>
            <a:endParaRPr lang="en-GB"/>
          </a:p>
        </p:txBody>
      </p:sp>
      <p:sp>
        <p:nvSpPr>
          <p:cNvPr id="6" name="AutoShape 6"/>
          <p:cNvSpPr/>
          <p:nvPr/>
        </p:nvSpPr>
        <p:spPr>
          <a:xfrm>
            <a:off x="6159500" y="3695700"/>
            <a:ext cx="12700" cy="660400"/>
          </a:xfrm>
          <a:prstGeom prst="rect">
            <a:avLst/>
          </a:prstGeom>
          <a:solidFill>
            <a:srgbClr val="443EFF"/>
          </a:solidFill>
        </p:spPr>
        <p:txBody>
          <a:bodyPr/>
          <a:lstStyle/>
          <a:p>
            <a:endParaRPr lang="en-GB"/>
          </a:p>
        </p:txBody>
      </p:sp>
      <p:sp>
        <p:nvSpPr>
          <p:cNvPr id="7" name="AutoShape 7"/>
          <p:cNvSpPr/>
          <p:nvPr/>
        </p:nvSpPr>
        <p:spPr>
          <a:xfrm>
            <a:off x="7988300" y="4356100"/>
            <a:ext cx="12700" cy="660400"/>
          </a:xfrm>
          <a:prstGeom prst="rect">
            <a:avLst/>
          </a:prstGeom>
          <a:solidFill>
            <a:srgbClr val="443EFF"/>
          </a:solidFill>
        </p:spPr>
        <p:txBody>
          <a:bodyPr/>
          <a:lstStyle/>
          <a:p>
            <a:endParaRPr lang="en-GB"/>
          </a:p>
        </p:txBody>
      </p:sp>
      <p:sp>
        <p:nvSpPr>
          <p:cNvPr id="8" name="AutoShape 8"/>
          <p:cNvSpPr/>
          <p:nvPr/>
        </p:nvSpPr>
        <p:spPr>
          <a:xfrm>
            <a:off x="9829800" y="3695700"/>
            <a:ext cx="12700" cy="660400"/>
          </a:xfrm>
          <a:prstGeom prst="rect">
            <a:avLst/>
          </a:prstGeom>
          <a:solidFill>
            <a:srgbClr val="443EFF"/>
          </a:solidFill>
        </p:spPr>
        <p:txBody>
          <a:bodyPr/>
          <a:lstStyle/>
          <a:p>
            <a:endParaRPr lang="en-GB"/>
          </a:p>
        </p:txBody>
      </p:sp>
      <p:sp>
        <p:nvSpPr>
          <p:cNvPr id="9" name="AutoShape 9"/>
          <p:cNvSpPr/>
          <p:nvPr/>
        </p:nvSpPr>
        <p:spPr>
          <a:xfrm>
            <a:off x="11671300" y="4356100"/>
            <a:ext cx="12700" cy="660400"/>
          </a:xfrm>
          <a:prstGeom prst="rect">
            <a:avLst/>
          </a:prstGeom>
          <a:solidFill>
            <a:srgbClr val="443EFF"/>
          </a:solidFill>
        </p:spPr>
        <p:txBody>
          <a:bodyPr/>
          <a:lstStyle/>
          <a:p>
            <a:endParaRPr lang="en-GB"/>
          </a:p>
        </p:txBody>
      </p:sp>
      <p:sp>
        <p:nvSpPr>
          <p:cNvPr id="10" name="AutoShape 10"/>
          <p:cNvSpPr/>
          <p:nvPr/>
        </p:nvSpPr>
        <p:spPr>
          <a:xfrm>
            <a:off x="2235200" y="4102100"/>
            <a:ext cx="508000" cy="495300"/>
          </a:xfrm>
          <a:prstGeom prst="roundRect">
            <a:avLst>
              <a:gd name="adj" fmla="val 15384"/>
            </a:avLst>
          </a:prstGeom>
          <a:solidFill>
            <a:srgbClr val="BDBBFF"/>
          </a:solidFill>
          <a:ln w="12700">
            <a:solidFill>
              <a:srgbClr val="443EFF"/>
            </a:solidFill>
          </a:ln>
        </p:spPr>
        <p:txBody>
          <a:bodyPr/>
          <a:lstStyle/>
          <a:p>
            <a:endParaRPr lang="en-GB"/>
          </a:p>
        </p:txBody>
      </p:sp>
      <p:sp>
        <p:nvSpPr>
          <p:cNvPr id="11" name="AutoShape 11"/>
          <p:cNvSpPr/>
          <p:nvPr/>
        </p:nvSpPr>
        <p:spPr>
          <a:xfrm>
            <a:off x="4076700" y="4102100"/>
            <a:ext cx="508000" cy="495300"/>
          </a:xfrm>
          <a:prstGeom prst="roundRect">
            <a:avLst>
              <a:gd name="adj" fmla="val 15384"/>
            </a:avLst>
          </a:prstGeom>
          <a:solidFill>
            <a:srgbClr val="BDBBFF"/>
          </a:solidFill>
          <a:ln w="12700">
            <a:solidFill>
              <a:srgbClr val="443EFF"/>
            </a:solidFill>
          </a:ln>
        </p:spPr>
        <p:txBody>
          <a:bodyPr/>
          <a:lstStyle/>
          <a:p>
            <a:endParaRPr lang="en-GB"/>
          </a:p>
        </p:txBody>
      </p:sp>
      <p:sp>
        <p:nvSpPr>
          <p:cNvPr id="12" name="AutoShape 12"/>
          <p:cNvSpPr/>
          <p:nvPr/>
        </p:nvSpPr>
        <p:spPr>
          <a:xfrm>
            <a:off x="5905500" y="4102100"/>
            <a:ext cx="508000" cy="495300"/>
          </a:xfrm>
          <a:prstGeom prst="roundRect">
            <a:avLst>
              <a:gd name="adj" fmla="val 15384"/>
            </a:avLst>
          </a:prstGeom>
          <a:solidFill>
            <a:srgbClr val="BDBBFF"/>
          </a:solidFill>
          <a:ln w="12700">
            <a:solidFill>
              <a:srgbClr val="443EFF"/>
            </a:solidFill>
          </a:ln>
        </p:spPr>
        <p:txBody>
          <a:bodyPr/>
          <a:lstStyle/>
          <a:p>
            <a:endParaRPr lang="en-GB"/>
          </a:p>
        </p:txBody>
      </p:sp>
      <p:sp>
        <p:nvSpPr>
          <p:cNvPr id="13" name="AutoShape 13"/>
          <p:cNvSpPr/>
          <p:nvPr/>
        </p:nvSpPr>
        <p:spPr>
          <a:xfrm>
            <a:off x="7747000" y="4102100"/>
            <a:ext cx="508000" cy="495300"/>
          </a:xfrm>
          <a:prstGeom prst="roundRect">
            <a:avLst>
              <a:gd name="adj" fmla="val 15384"/>
            </a:avLst>
          </a:prstGeom>
          <a:solidFill>
            <a:srgbClr val="BDBBFF"/>
          </a:solidFill>
          <a:ln w="12700">
            <a:solidFill>
              <a:srgbClr val="443EFF"/>
            </a:solidFill>
          </a:ln>
        </p:spPr>
        <p:txBody>
          <a:bodyPr/>
          <a:lstStyle/>
          <a:p>
            <a:endParaRPr lang="en-GB"/>
          </a:p>
        </p:txBody>
      </p:sp>
      <p:sp>
        <p:nvSpPr>
          <p:cNvPr id="14" name="AutoShape 14"/>
          <p:cNvSpPr/>
          <p:nvPr/>
        </p:nvSpPr>
        <p:spPr>
          <a:xfrm>
            <a:off x="9588500" y="4102100"/>
            <a:ext cx="508000" cy="495300"/>
          </a:xfrm>
          <a:prstGeom prst="roundRect">
            <a:avLst>
              <a:gd name="adj" fmla="val 15384"/>
            </a:avLst>
          </a:prstGeom>
          <a:solidFill>
            <a:srgbClr val="BDBBFF"/>
          </a:solidFill>
          <a:ln w="12700">
            <a:solidFill>
              <a:srgbClr val="443EFF"/>
            </a:solidFill>
          </a:ln>
        </p:spPr>
        <p:txBody>
          <a:bodyPr/>
          <a:lstStyle/>
          <a:p>
            <a:endParaRPr lang="en-GB"/>
          </a:p>
        </p:txBody>
      </p:sp>
      <p:sp>
        <p:nvSpPr>
          <p:cNvPr id="15" name="AutoShape 15"/>
          <p:cNvSpPr/>
          <p:nvPr/>
        </p:nvSpPr>
        <p:spPr>
          <a:xfrm>
            <a:off x="11430000" y="4102100"/>
            <a:ext cx="508000" cy="495300"/>
          </a:xfrm>
          <a:prstGeom prst="roundRect">
            <a:avLst>
              <a:gd name="adj" fmla="val 15384"/>
            </a:avLst>
          </a:prstGeom>
          <a:solidFill>
            <a:srgbClr val="BDBBFF"/>
          </a:solidFill>
          <a:ln w="12700">
            <a:solidFill>
              <a:srgbClr val="443EFF"/>
            </a:solidFill>
          </a:ln>
        </p:spPr>
        <p:txBody>
          <a:bodyPr/>
          <a:lstStyle/>
          <a:p>
            <a:endParaRPr lang="en-GB"/>
          </a:p>
        </p:txBody>
      </p:sp>
      <p:sp>
        <p:nvSpPr>
          <p:cNvPr id="16" name="TextBox 16"/>
          <p:cNvSpPr txBox="1"/>
          <p:nvPr/>
        </p:nvSpPr>
        <p:spPr>
          <a:xfrm>
            <a:off x="800100" y="596900"/>
            <a:ext cx="12585700" cy="6223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20000"/>
              </a:lnSpc>
              <a:defRPr/>
            </a:pPr>
            <a:r>
              <a:rPr lang="en-US" sz="4000" b="1">
                <a:solidFill>
                  <a:srgbClr val="7D79FF"/>
                </a:solidFill>
                <a:latin typeface="Roboto"/>
              </a:rPr>
              <a:t>Future Of Jobs Report 2025</a:t>
            </a:r>
            <a:endParaRPr lang="en-US" sz="1100"/>
          </a:p>
        </p:txBody>
      </p:sp>
      <p:sp>
        <p:nvSpPr>
          <p:cNvPr id="17" name="TextBox 17"/>
          <p:cNvSpPr txBox="1"/>
          <p:nvPr/>
        </p:nvSpPr>
        <p:spPr>
          <a:xfrm>
            <a:off x="1028700" y="1612900"/>
            <a:ext cx="2933700" cy="609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20000"/>
              </a:lnSpc>
              <a:defRPr/>
            </a:pPr>
            <a:r>
              <a:rPr lang="en-US" sz="2000" b="1">
                <a:solidFill>
                  <a:srgbClr val="7D79FF"/>
                </a:solidFill>
                <a:latin typeface="Roboto"/>
              </a:rPr>
              <a:t>2025 Job Market Trends</a:t>
            </a:r>
            <a:endParaRPr lang="en-US" sz="1100"/>
          </a:p>
        </p:txBody>
      </p:sp>
      <p:sp>
        <p:nvSpPr>
          <p:cNvPr id="18" name="TextBox 18"/>
          <p:cNvSpPr txBox="1"/>
          <p:nvPr/>
        </p:nvSpPr>
        <p:spPr>
          <a:xfrm>
            <a:off x="2857500" y="5232400"/>
            <a:ext cx="29337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20000"/>
              </a:lnSpc>
              <a:defRPr/>
            </a:pPr>
            <a:r>
              <a:rPr lang="en-US" sz="2000" b="1">
                <a:solidFill>
                  <a:srgbClr val="7D79FF"/>
                </a:solidFill>
                <a:latin typeface="Roboto"/>
              </a:rPr>
              <a:t>Industry Demand</a:t>
            </a:r>
            <a:endParaRPr lang="en-US" sz="1100"/>
          </a:p>
        </p:txBody>
      </p:sp>
      <p:sp>
        <p:nvSpPr>
          <p:cNvPr id="19" name="TextBox 19"/>
          <p:cNvSpPr txBox="1"/>
          <p:nvPr/>
        </p:nvSpPr>
        <p:spPr>
          <a:xfrm>
            <a:off x="4699000" y="1930400"/>
            <a:ext cx="29337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20000"/>
              </a:lnSpc>
              <a:defRPr/>
            </a:pPr>
            <a:r>
              <a:rPr lang="en-US" sz="2000" b="1">
                <a:solidFill>
                  <a:srgbClr val="7D79FF"/>
                </a:solidFill>
                <a:latin typeface="Roboto"/>
              </a:rPr>
              <a:t>Key Skills Required</a:t>
            </a:r>
            <a:endParaRPr lang="en-US" sz="1100"/>
          </a:p>
        </p:txBody>
      </p:sp>
      <p:sp>
        <p:nvSpPr>
          <p:cNvPr id="20" name="TextBox 20"/>
          <p:cNvSpPr txBox="1"/>
          <p:nvPr/>
        </p:nvSpPr>
        <p:spPr>
          <a:xfrm>
            <a:off x="6540500" y="5232400"/>
            <a:ext cx="29337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20000"/>
              </a:lnSpc>
              <a:defRPr/>
            </a:pPr>
            <a:r>
              <a:rPr lang="en-US" sz="2000" b="1">
                <a:solidFill>
                  <a:srgbClr val="7D79FF"/>
                </a:solidFill>
                <a:latin typeface="Roboto"/>
              </a:rPr>
              <a:t>Additional Skills</a:t>
            </a:r>
            <a:endParaRPr lang="en-US" sz="1100"/>
          </a:p>
        </p:txBody>
      </p:sp>
      <p:sp>
        <p:nvSpPr>
          <p:cNvPr id="21" name="TextBox 21"/>
          <p:cNvSpPr txBox="1"/>
          <p:nvPr/>
        </p:nvSpPr>
        <p:spPr>
          <a:xfrm>
            <a:off x="8382000" y="1930400"/>
            <a:ext cx="29337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20000"/>
              </a:lnSpc>
              <a:defRPr/>
            </a:pPr>
            <a:r>
              <a:rPr lang="en-US" sz="2000" b="1">
                <a:solidFill>
                  <a:srgbClr val="7D79FF"/>
                </a:solidFill>
                <a:latin typeface="Roboto"/>
              </a:rPr>
              <a:t>Career Pathways</a:t>
            </a:r>
            <a:endParaRPr lang="en-US" sz="1100"/>
          </a:p>
        </p:txBody>
      </p:sp>
      <p:sp>
        <p:nvSpPr>
          <p:cNvPr id="22" name="TextBox 22"/>
          <p:cNvSpPr txBox="1"/>
          <p:nvPr/>
        </p:nvSpPr>
        <p:spPr>
          <a:xfrm>
            <a:off x="10210800" y="5232400"/>
            <a:ext cx="29337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20000"/>
              </a:lnSpc>
              <a:defRPr/>
            </a:pPr>
            <a:r>
              <a:rPr lang="en-US" sz="2000" b="1">
                <a:solidFill>
                  <a:srgbClr val="7D79FF"/>
                </a:solidFill>
                <a:latin typeface="Roboto"/>
              </a:rPr>
              <a:t>Future Outlook</a:t>
            </a:r>
            <a:endParaRPr lang="en-US" sz="1100"/>
          </a:p>
        </p:txBody>
      </p:sp>
      <p:sp>
        <p:nvSpPr>
          <p:cNvPr id="23" name="TextBox 23"/>
          <p:cNvSpPr txBox="1"/>
          <p:nvPr/>
        </p:nvSpPr>
        <p:spPr>
          <a:xfrm>
            <a:off x="2425700" y="4191000"/>
            <a:ext cx="114300" cy="3302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50000"/>
              </a:lnSpc>
              <a:defRPr/>
            </a:pPr>
            <a:r>
              <a:rPr lang="en-US" sz="1700" b="0">
                <a:solidFill>
                  <a:srgbClr val="676776"/>
                </a:solidFill>
                <a:latin typeface="Roboto"/>
              </a:rPr>
              <a:t>1</a:t>
            </a:r>
            <a:endParaRPr lang="en-US" sz="1100"/>
          </a:p>
        </p:txBody>
      </p:sp>
      <p:sp>
        <p:nvSpPr>
          <p:cNvPr id="24" name="TextBox 24"/>
          <p:cNvSpPr txBox="1"/>
          <p:nvPr/>
        </p:nvSpPr>
        <p:spPr>
          <a:xfrm>
            <a:off x="1028700" y="2476500"/>
            <a:ext cx="2933700" cy="990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50000"/>
              </a:lnSpc>
              <a:defRPr/>
            </a:pPr>
            <a:r>
              <a:rPr lang="en-US" sz="1700" b="0">
                <a:solidFill>
                  <a:srgbClr val="676776"/>
                </a:solidFill>
                <a:latin typeface="Roboto"/>
              </a:rPr>
              <a:t>Data engineer demand grows with cloud, big data, and AI importance.</a:t>
            </a:r>
            <a:endParaRPr lang="en-US" sz="1100"/>
          </a:p>
        </p:txBody>
      </p:sp>
      <p:sp>
        <p:nvSpPr>
          <p:cNvPr id="25" name="TextBox 25"/>
          <p:cNvSpPr txBox="1"/>
          <p:nvPr/>
        </p:nvSpPr>
        <p:spPr>
          <a:xfrm>
            <a:off x="4267200" y="4191000"/>
            <a:ext cx="114300" cy="3302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50000"/>
              </a:lnSpc>
              <a:defRPr/>
            </a:pPr>
            <a:r>
              <a:rPr lang="en-US" sz="1700" b="0">
                <a:solidFill>
                  <a:srgbClr val="676776"/>
                </a:solidFill>
                <a:latin typeface="Roboto"/>
              </a:rPr>
              <a:t>2</a:t>
            </a:r>
            <a:endParaRPr lang="en-US" sz="1100"/>
          </a:p>
        </p:txBody>
      </p:sp>
      <p:sp>
        <p:nvSpPr>
          <p:cNvPr id="26" name="TextBox 26"/>
          <p:cNvSpPr txBox="1"/>
          <p:nvPr/>
        </p:nvSpPr>
        <p:spPr>
          <a:xfrm>
            <a:off x="2857500" y="5791200"/>
            <a:ext cx="2933700" cy="990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50000"/>
              </a:lnSpc>
              <a:defRPr/>
            </a:pPr>
            <a:r>
              <a:rPr lang="en-US" sz="1700" b="0">
                <a:solidFill>
                  <a:srgbClr val="676776"/>
                </a:solidFill>
                <a:latin typeface="Roboto"/>
              </a:rPr>
              <a:t>High demand in finance, healthcare, retail, and tech startups.</a:t>
            </a:r>
            <a:endParaRPr lang="en-US" sz="1100"/>
          </a:p>
        </p:txBody>
      </p:sp>
      <p:sp>
        <p:nvSpPr>
          <p:cNvPr id="27" name="TextBox 27"/>
          <p:cNvSpPr txBox="1"/>
          <p:nvPr/>
        </p:nvSpPr>
        <p:spPr>
          <a:xfrm>
            <a:off x="6108700" y="4191000"/>
            <a:ext cx="114300" cy="3302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50000"/>
              </a:lnSpc>
              <a:defRPr/>
            </a:pPr>
            <a:r>
              <a:rPr lang="en-US" sz="1700" b="0">
                <a:solidFill>
                  <a:srgbClr val="676776"/>
                </a:solidFill>
                <a:latin typeface="Roboto"/>
              </a:rPr>
              <a:t>3</a:t>
            </a:r>
            <a:endParaRPr lang="en-US" sz="1100"/>
          </a:p>
        </p:txBody>
      </p:sp>
      <p:sp>
        <p:nvSpPr>
          <p:cNvPr id="28" name="TextBox 28"/>
          <p:cNvSpPr txBox="1"/>
          <p:nvPr/>
        </p:nvSpPr>
        <p:spPr>
          <a:xfrm>
            <a:off x="4699000" y="2476500"/>
            <a:ext cx="2933700" cy="990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50000"/>
              </a:lnSpc>
              <a:defRPr/>
            </a:pPr>
            <a:r>
              <a:rPr lang="en-US" sz="1700" b="0">
                <a:solidFill>
                  <a:srgbClr val="676776"/>
                </a:solidFill>
                <a:latin typeface="Roboto"/>
              </a:rPr>
              <a:t>Programming in Python, SQL, Scala, Java; cloud skills in Azure, AWS.</a:t>
            </a:r>
            <a:endParaRPr lang="en-US" sz="1100"/>
          </a:p>
        </p:txBody>
      </p:sp>
      <p:sp>
        <p:nvSpPr>
          <p:cNvPr id="29" name="TextBox 29"/>
          <p:cNvSpPr txBox="1"/>
          <p:nvPr/>
        </p:nvSpPr>
        <p:spPr>
          <a:xfrm>
            <a:off x="7937500" y="4191000"/>
            <a:ext cx="114300" cy="3302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50000"/>
              </a:lnSpc>
              <a:defRPr/>
            </a:pPr>
            <a:r>
              <a:rPr lang="en-US" sz="1700" b="0">
                <a:solidFill>
                  <a:srgbClr val="676776"/>
                </a:solidFill>
                <a:latin typeface="Roboto"/>
              </a:rPr>
              <a:t>4</a:t>
            </a:r>
            <a:endParaRPr lang="en-US" sz="1100"/>
          </a:p>
        </p:txBody>
      </p:sp>
      <p:sp>
        <p:nvSpPr>
          <p:cNvPr id="30" name="TextBox 30"/>
          <p:cNvSpPr txBox="1"/>
          <p:nvPr/>
        </p:nvSpPr>
        <p:spPr>
          <a:xfrm>
            <a:off x="6540500" y="5791200"/>
            <a:ext cx="2933700" cy="1320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50000"/>
              </a:lnSpc>
              <a:defRPr/>
            </a:pPr>
            <a:r>
              <a:rPr lang="en-US" sz="1700" b="0">
                <a:solidFill>
                  <a:srgbClr val="676776"/>
                </a:solidFill>
                <a:latin typeface="Roboto"/>
              </a:rPr>
              <a:t>ETL/ELT pipelines, SQL/NoSQL, real-time streaming, infrastructure as code.</a:t>
            </a:r>
            <a:endParaRPr lang="en-US" sz="1100"/>
          </a:p>
        </p:txBody>
      </p:sp>
      <p:sp>
        <p:nvSpPr>
          <p:cNvPr id="31" name="TextBox 31"/>
          <p:cNvSpPr txBox="1"/>
          <p:nvPr/>
        </p:nvSpPr>
        <p:spPr>
          <a:xfrm>
            <a:off x="9779000" y="4191000"/>
            <a:ext cx="114300" cy="3302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50000"/>
              </a:lnSpc>
              <a:defRPr/>
            </a:pPr>
            <a:r>
              <a:rPr lang="en-US" sz="1700" b="0">
                <a:solidFill>
                  <a:srgbClr val="676776"/>
                </a:solidFill>
                <a:latin typeface="Roboto"/>
              </a:rPr>
              <a:t>5</a:t>
            </a:r>
            <a:endParaRPr lang="en-US" sz="1100"/>
          </a:p>
        </p:txBody>
      </p:sp>
      <p:sp>
        <p:nvSpPr>
          <p:cNvPr id="32" name="TextBox 32"/>
          <p:cNvSpPr txBox="1"/>
          <p:nvPr/>
        </p:nvSpPr>
        <p:spPr>
          <a:xfrm>
            <a:off x="8382000" y="2476500"/>
            <a:ext cx="2933700" cy="990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50000"/>
              </a:lnSpc>
              <a:defRPr/>
            </a:pPr>
            <a:r>
              <a:rPr lang="en-US" sz="1700" b="0">
                <a:solidFill>
                  <a:srgbClr val="676776"/>
                </a:solidFill>
                <a:latin typeface="Roboto"/>
              </a:rPr>
              <a:t>Roles include Data Engineer, Analytics Engineer, Platform Engineer.</a:t>
            </a:r>
            <a:endParaRPr lang="en-US" sz="1100"/>
          </a:p>
        </p:txBody>
      </p:sp>
      <p:sp>
        <p:nvSpPr>
          <p:cNvPr id="33" name="TextBox 33"/>
          <p:cNvSpPr txBox="1"/>
          <p:nvPr/>
        </p:nvSpPr>
        <p:spPr>
          <a:xfrm>
            <a:off x="11620500" y="4191000"/>
            <a:ext cx="114300" cy="3302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50000"/>
              </a:lnSpc>
              <a:defRPr/>
            </a:pPr>
            <a:r>
              <a:rPr lang="en-US" sz="1700" b="0">
                <a:solidFill>
                  <a:srgbClr val="676776"/>
                </a:solidFill>
                <a:latin typeface="Roboto"/>
              </a:rPr>
              <a:t>6</a:t>
            </a:r>
            <a:endParaRPr lang="en-US" sz="1100"/>
          </a:p>
        </p:txBody>
      </p:sp>
      <p:sp>
        <p:nvSpPr>
          <p:cNvPr id="34" name="TextBox 34"/>
          <p:cNvSpPr txBox="1"/>
          <p:nvPr/>
        </p:nvSpPr>
        <p:spPr>
          <a:xfrm>
            <a:off x="10210800" y="5791200"/>
            <a:ext cx="2933700" cy="9906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50000"/>
              </a:lnSpc>
              <a:defRPr/>
            </a:pPr>
            <a:r>
              <a:rPr lang="en-US" sz="1700" b="0">
                <a:solidFill>
                  <a:srgbClr val="676776"/>
                </a:solidFill>
                <a:latin typeface="Roboto"/>
              </a:rPr>
              <a:t>Strong growth driven by cloud computing and real-time analytics focus.</a:t>
            </a:r>
            <a:endParaRPr lang="en-US" sz="11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4185900" cy="7975600"/>
          </a:xfrm>
          <a:prstGeom prst="rect">
            <a:avLst/>
          </a:prstGeom>
          <a:solidFill>
            <a:srgbClr val="F8F8FF"/>
          </a:solidFill>
          <a:ln w="12700">
            <a:solidFill>
              <a:srgbClr val="E2E5FF"/>
            </a:solidFill>
          </a:ln>
        </p:spPr>
        <p:txBody>
          <a:bodyPr/>
          <a:lstStyle/>
          <a:p>
            <a:endParaRPr lang="en-GB"/>
          </a:p>
        </p:txBody>
      </p:sp>
      <p:sp>
        <p:nvSpPr>
          <p:cNvPr id="3" name="AutoShape 3"/>
          <p:cNvSpPr/>
          <p:nvPr/>
        </p:nvSpPr>
        <p:spPr>
          <a:xfrm>
            <a:off x="7073900" y="1435100"/>
            <a:ext cx="12700" cy="5765800"/>
          </a:xfrm>
          <a:prstGeom prst="roundRect">
            <a:avLst>
              <a:gd name="adj" fmla="val 50000"/>
            </a:avLst>
          </a:prstGeom>
          <a:solidFill>
            <a:srgbClr val="443EFF"/>
          </a:solidFill>
        </p:spPr>
        <p:txBody>
          <a:bodyPr/>
          <a:lstStyle/>
          <a:p>
            <a:endParaRPr lang="en-GB"/>
          </a:p>
        </p:txBody>
      </p:sp>
      <p:sp>
        <p:nvSpPr>
          <p:cNvPr id="4" name="AutoShape 4"/>
          <p:cNvSpPr/>
          <p:nvPr/>
        </p:nvSpPr>
        <p:spPr>
          <a:xfrm>
            <a:off x="6172200" y="1651000"/>
            <a:ext cx="685800" cy="12700"/>
          </a:xfrm>
          <a:prstGeom prst="rect">
            <a:avLst/>
          </a:prstGeom>
          <a:solidFill>
            <a:srgbClr val="443EFF"/>
          </a:solidFill>
        </p:spPr>
        <p:txBody>
          <a:bodyPr/>
          <a:lstStyle/>
          <a:p>
            <a:endParaRPr lang="en-GB"/>
          </a:p>
        </p:txBody>
      </p:sp>
      <p:sp>
        <p:nvSpPr>
          <p:cNvPr id="5" name="AutoShape 5"/>
          <p:cNvSpPr/>
          <p:nvPr/>
        </p:nvSpPr>
        <p:spPr>
          <a:xfrm>
            <a:off x="7315200" y="3086100"/>
            <a:ext cx="685800" cy="12700"/>
          </a:xfrm>
          <a:prstGeom prst="rect">
            <a:avLst/>
          </a:prstGeom>
          <a:solidFill>
            <a:srgbClr val="443EFF"/>
          </a:solidFill>
        </p:spPr>
        <p:txBody>
          <a:bodyPr/>
          <a:lstStyle/>
          <a:p>
            <a:endParaRPr lang="en-GB"/>
          </a:p>
        </p:txBody>
      </p:sp>
      <p:sp>
        <p:nvSpPr>
          <p:cNvPr id="6" name="AutoShape 6"/>
          <p:cNvSpPr/>
          <p:nvPr/>
        </p:nvSpPr>
        <p:spPr>
          <a:xfrm>
            <a:off x="6172200" y="4533900"/>
            <a:ext cx="685800" cy="12700"/>
          </a:xfrm>
          <a:prstGeom prst="rect">
            <a:avLst/>
          </a:prstGeom>
          <a:solidFill>
            <a:srgbClr val="443EFF"/>
          </a:solidFill>
        </p:spPr>
        <p:txBody>
          <a:bodyPr/>
          <a:lstStyle/>
          <a:p>
            <a:endParaRPr lang="en-GB"/>
          </a:p>
        </p:txBody>
      </p:sp>
      <p:sp>
        <p:nvSpPr>
          <p:cNvPr id="7" name="AutoShape 7"/>
          <p:cNvSpPr/>
          <p:nvPr/>
        </p:nvSpPr>
        <p:spPr>
          <a:xfrm>
            <a:off x="7315200" y="5981700"/>
            <a:ext cx="685800" cy="12700"/>
          </a:xfrm>
          <a:prstGeom prst="rect">
            <a:avLst/>
          </a:prstGeom>
          <a:solidFill>
            <a:srgbClr val="443EFF"/>
          </a:solidFill>
        </p:spPr>
        <p:txBody>
          <a:bodyPr/>
          <a:lstStyle/>
          <a:p>
            <a:endParaRPr lang="en-GB"/>
          </a:p>
        </p:txBody>
      </p:sp>
      <p:sp>
        <p:nvSpPr>
          <p:cNvPr id="8" name="AutoShape 8"/>
          <p:cNvSpPr/>
          <p:nvPr/>
        </p:nvSpPr>
        <p:spPr>
          <a:xfrm>
            <a:off x="6832600" y="1435100"/>
            <a:ext cx="508000" cy="431800"/>
          </a:xfrm>
          <a:prstGeom prst="roundRect">
            <a:avLst>
              <a:gd name="adj" fmla="val 17647"/>
            </a:avLst>
          </a:prstGeom>
          <a:solidFill>
            <a:srgbClr val="BDBBFF"/>
          </a:solidFill>
          <a:ln w="12700">
            <a:solidFill>
              <a:srgbClr val="443EFF"/>
            </a:solidFill>
          </a:ln>
        </p:spPr>
        <p:txBody>
          <a:bodyPr/>
          <a:lstStyle/>
          <a:p>
            <a:endParaRPr lang="en-GB"/>
          </a:p>
        </p:txBody>
      </p:sp>
      <p:sp>
        <p:nvSpPr>
          <p:cNvPr id="9" name="AutoShape 9"/>
          <p:cNvSpPr/>
          <p:nvPr/>
        </p:nvSpPr>
        <p:spPr>
          <a:xfrm>
            <a:off x="6832600" y="2882900"/>
            <a:ext cx="508000" cy="431800"/>
          </a:xfrm>
          <a:prstGeom prst="roundRect">
            <a:avLst>
              <a:gd name="adj" fmla="val 17647"/>
            </a:avLst>
          </a:prstGeom>
          <a:solidFill>
            <a:srgbClr val="BDBBFF"/>
          </a:solidFill>
          <a:ln w="12700">
            <a:solidFill>
              <a:srgbClr val="443EFF"/>
            </a:solidFill>
          </a:ln>
        </p:spPr>
        <p:txBody>
          <a:bodyPr/>
          <a:lstStyle/>
          <a:p>
            <a:endParaRPr lang="en-GB"/>
          </a:p>
        </p:txBody>
      </p:sp>
      <p:sp>
        <p:nvSpPr>
          <p:cNvPr id="10" name="AutoShape 10"/>
          <p:cNvSpPr/>
          <p:nvPr/>
        </p:nvSpPr>
        <p:spPr>
          <a:xfrm>
            <a:off x="6832600" y="4318000"/>
            <a:ext cx="508000" cy="431800"/>
          </a:xfrm>
          <a:prstGeom prst="roundRect">
            <a:avLst>
              <a:gd name="adj" fmla="val 17647"/>
            </a:avLst>
          </a:prstGeom>
          <a:solidFill>
            <a:srgbClr val="BDBBFF"/>
          </a:solidFill>
          <a:ln w="12700">
            <a:solidFill>
              <a:srgbClr val="443EFF"/>
            </a:solidFill>
          </a:ln>
        </p:spPr>
        <p:txBody>
          <a:bodyPr/>
          <a:lstStyle/>
          <a:p>
            <a:endParaRPr lang="en-GB"/>
          </a:p>
        </p:txBody>
      </p:sp>
      <p:sp>
        <p:nvSpPr>
          <p:cNvPr id="11" name="AutoShape 11"/>
          <p:cNvSpPr/>
          <p:nvPr/>
        </p:nvSpPr>
        <p:spPr>
          <a:xfrm>
            <a:off x="6832600" y="5765800"/>
            <a:ext cx="508000" cy="431800"/>
          </a:xfrm>
          <a:prstGeom prst="roundRect">
            <a:avLst>
              <a:gd name="adj" fmla="val 17647"/>
            </a:avLst>
          </a:prstGeom>
          <a:solidFill>
            <a:srgbClr val="BDBBFF"/>
          </a:solidFill>
          <a:ln w="12700">
            <a:solidFill>
              <a:srgbClr val="443EFF"/>
            </a:solidFill>
          </a:ln>
        </p:spPr>
        <p:txBody>
          <a:bodyPr/>
          <a:lstStyle/>
          <a:p>
            <a:endParaRPr lang="en-GB"/>
          </a:p>
        </p:txBody>
      </p:sp>
      <p:sp>
        <p:nvSpPr>
          <p:cNvPr id="12" name="TextBox 12"/>
          <p:cNvSpPr txBox="1"/>
          <p:nvPr/>
        </p:nvSpPr>
        <p:spPr>
          <a:xfrm>
            <a:off x="800100" y="533400"/>
            <a:ext cx="12585700" cy="5461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20000"/>
              </a:lnSpc>
              <a:defRPr/>
            </a:pPr>
            <a:r>
              <a:rPr lang="en-US" sz="3600" b="1">
                <a:solidFill>
                  <a:srgbClr val="7D79FF"/>
                </a:solidFill>
                <a:latin typeface="Roboto"/>
              </a:rPr>
              <a:t>Skills in Demand</a:t>
            </a:r>
            <a:endParaRPr lang="en-US" sz="1100"/>
          </a:p>
        </p:txBody>
      </p:sp>
      <p:sp>
        <p:nvSpPr>
          <p:cNvPr id="13" name="TextBox 13"/>
          <p:cNvSpPr txBox="1"/>
          <p:nvPr/>
        </p:nvSpPr>
        <p:spPr>
          <a:xfrm>
            <a:off x="800100" y="1498600"/>
            <a:ext cx="5143500" cy="2667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r">
              <a:lnSpc>
                <a:spcPct val="120000"/>
              </a:lnSpc>
              <a:defRPr/>
            </a:pPr>
            <a:r>
              <a:rPr lang="en-US" sz="1800" b="1">
                <a:solidFill>
                  <a:srgbClr val="7D79FF"/>
                </a:solidFill>
                <a:latin typeface="Roboto"/>
              </a:rPr>
              <a:t>Core Programming Skills</a:t>
            </a:r>
            <a:endParaRPr lang="en-US" sz="1100"/>
          </a:p>
        </p:txBody>
      </p:sp>
      <p:sp>
        <p:nvSpPr>
          <p:cNvPr id="14" name="TextBox 14"/>
          <p:cNvSpPr txBox="1"/>
          <p:nvPr/>
        </p:nvSpPr>
        <p:spPr>
          <a:xfrm>
            <a:off x="8229600" y="2946400"/>
            <a:ext cx="5143500" cy="2667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20000"/>
              </a:lnSpc>
              <a:defRPr/>
            </a:pPr>
            <a:r>
              <a:rPr lang="en-US" sz="1800" b="1">
                <a:solidFill>
                  <a:srgbClr val="7D79FF"/>
                </a:solidFill>
                <a:latin typeface="Roboto"/>
              </a:rPr>
              <a:t>Database Management</a:t>
            </a:r>
            <a:endParaRPr lang="en-US" sz="1100"/>
          </a:p>
        </p:txBody>
      </p:sp>
      <p:sp>
        <p:nvSpPr>
          <p:cNvPr id="15" name="TextBox 15"/>
          <p:cNvSpPr txBox="1"/>
          <p:nvPr/>
        </p:nvSpPr>
        <p:spPr>
          <a:xfrm>
            <a:off x="800100" y="4394200"/>
            <a:ext cx="5143500" cy="2667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r">
              <a:lnSpc>
                <a:spcPct val="120000"/>
              </a:lnSpc>
              <a:defRPr/>
            </a:pPr>
            <a:r>
              <a:rPr lang="en-US" sz="1800" b="1">
                <a:solidFill>
                  <a:srgbClr val="7D79FF"/>
                </a:solidFill>
                <a:latin typeface="Roboto"/>
              </a:rPr>
              <a:t>Workflow Orchestration</a:t>
            </a:r>
            <a:endParaRPr lang="en-US" sz="1100"/>
          </a:p>
        </p:txBody>
      </p:sp>
      <p:sp>
        <p:nvSpPr>
          <p:cNvPr id="16" name="TextBox 16"/>
          <p:cNvSpPr txBox="1"/>
          <p:nvPr/>
        </p:nvSpPr>
        <p:spPr>
          <a:xfrm>
            <a:off x="8229600" y="5829300"/>
            <a:ext cx="5143500" cy="2667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20000"/>
              </a:lnSpc>
              <a:defRPr/>
            </a:pPr>
            <a:r>
              <a:rPr lang="en-US" sz="1800" b="1">
                <a:solidFill>
                  <a:srgbClr val="7D79FF"/>
                </a:solidFill>
                <a:latin typeface="Roboto"/>
              </a:rPr>
              <a:t>Communication and Problem Solving</a:t>
            </a:r>
            <a:endParaRPr lang="en-US" sz="1100"/>
          </a:p>
        </p:txBody>
      </p:sp>
      <p:sp>
        <p:nvSpPr>
          <p:cNvPr id="17" name="TextBox 17"/>
          <p:cNvSpPr txBox="1"/>
          <p:nvPr/>
        </p:nvSpPr>
        <p:spPr>
          <a:xfrm>
            <a:off x="7023100" y="1511300"/>
            <a:ext cx="114300" cy="2921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50000"/>
              </a:lnSpc>
              <a:defRPr/>
            </a:pPr>
            <a:r>
              <a:rPr lang="en-US" sz="1500" b="0">
                <a:solidFill>
                  <a:srgbClr val="676776"/>
                </a:solidFill>
                <a:latin typeface="Roboto"/>
              </a:rPr>
              <a:t>1</a:t>
            </a:r>
            <a:endParaRPr lang="en-US" sz="1100"/>
          </a:p>
        </p:txBody>
      </p:sp>
      <p:sp>
        <p:nvSpPr>
          <p:cNvPr id="18" name="TextBox 18"/>
          <p:cNvSpPr txBox="1"/>
          <p:nvPr/>
        </p:nvSpPr>
        <p:spPr>
          <a:xfrm>
            <a:off x="800100" y="1993900"/>
            <a:ext cx="5143500" cy="8763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r">
              <a:lnSpc>
                <a:spcPct val="150000"/>
              </a:lnSpc>
              <a:defRPr/>
            </a:pPr>
            <a:r>
              <a:rPr lang="en-US" sz="1500" b="0">
                <a:solidFill>
                  <a:srgbClr val="676776"/>
                </a:solidFill>
                <a:latin typeface="Roboto"/>
              </a:rPr>
              <a:t>Python programming is essential for scripting, automation, and integrating data processing frameworks.</a:t>
            </a:r>
            <a:endParaRPr lang="en-US" sz="1100"/>
          </a:p>
        </p:txBody>
      </p:sp>
      <p:sp>
        <p:nvSpPr>
          <p:cNvPr id="19" name="TextBox 19"/>
          <p:cNvSpPr txBox="1"/>
          <p:nvPr/>
        </p:nvSpPr>
        <p:spPr>
          <a:xfrm>
            <a:off x="7023100" y="2946400"/>
            <a:ext cx="114300" cy="2921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50000"/>
              </a:lnSpc>
              <a:defRPr/>
            </a:pPr>
            <a:r>
              <a:rPr lang="en-US" sz="1500" b="0">
                <a:solidFill>
                  <a:srgbClr val="676776"/>
                </a:solidFill>
                <a:latin typeface="Roboto"/>
              </a:rPr>
              <a:t>2</a:t>
            </a:r>
            <a:endParaRPr lang="en-US" sz="1100"/>
          </a:p>
        </p:txBody>
      </p:sp>
      <p:sp>
        <p:nvSpPr>
          <p:cNvPr id="20" name="TextBox 20"/>
          <p:cNvSpPr txBox="1"/>
          <p:nvPr/>
        </p:nvSpPr>
        <p:spPr>
          <a:xfrm>
            <a:off x="8229600" y="3441700"/>
            <a:ext cx="5143500" cy="8763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50000"/>
              </a:lnSpc>
              <a:defRPr/>
            </a:pPr>
            <a:r>
              <a:rPr lang="en-US" sz="1500" b="0">
                <a:solidFill>
                  <a:srgbClr val="676776"/>
                </a:solidFill>
                <a:latin typeface="Roboto"/>
              </a:rPr>
              <a:t>Advanced SQL proficiency enables efficient querying and management of structured data and data warehouses.</a:t>
            </a:r>
            <a:endParaRPr lang="en-US" sz="1100"/>
          </a:p>
        </p:txBody>
      </p:sp>
      <p:sp>
        <p:nvSpPr>
          <p:cNvPr id="21" name="TextBox 21"/>
          <p:cNvSpPr txBox="1"/>
          <p:nvPr/>
        </p:nvSpPr>
        <p:spPr>
          <a:xfrm>
            <a:off x="7023100" y="4394200"/>
            <a:ext cx="114300" cy="2921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50000"/>
              </a:lnSpc>
              <a:defRPr/>
            </a:pPr>
            <a:r>
              <a:rPr lang="en-US" sz="1500" b="0">
                <a:solidFill>
                  <a:srgbClr val="676776"/>
                </a:solidFill>
                <a:latin typeface="Roboto"/>
              </a:rPr>
              <a:t>3</a:t>
            </a:r>
            <a:endParaRPr lang="en-US" sz="1100"/>
          </a:p>
        </p:txBody>
      </p:sp>
      <p:sp>
        <p:nvSpPr>
          <p:cNvPr id="22" name="TextBox 22"/>
          <p:cNvSpPr txBox="1"/>
          <p:nvPr/>
        </p:nvSpPr>
        <p:spPr>
          <a:xfrm>
            <a:off x="800100" y="4889500"/>
            <a:ext cx="5143500" cy="8763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r">
              <a:lnSpc>
                <a:spcPct val="150000"/>
              </a:lnSpc>
              <a:defRPr/>
            </a:pPr>
            <a:r>
              <a:rPr lang="en-US" sz="1500" b="0">
                <a:solidFill>
                  <a:srgbClr val="676776"/>
                </a:solidFill>
                <a:latin typeface="Roboto"/>
              </a:rPr>
              <a:t>Expertise in Azure Data Factory supports automation and reliable scheduling of complex data pipelines.</a:t>
            </a:r>
            <a:endParaRPr lang="en-US" sz="1100"/>
          </a:p>
        </p:txBody>
      </p:sp>
      <p:sp>
        <p:nvSpPr>
          <p:cNvPr id="23" name="TextBox 23"/>
          <p:cNvSpPr txBox="1"/>
          <p:nvPr/>
        </p:nvSpPr>
        <p:spPr>
          <a:xfrm>
            <a:off x="7023100" y="5842000"/>
            <a:ext cx="114300" cy="2921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50000"/>
              </a:lnSpc>
              <a:defRPr/>
            </a:pPr>
            <a:r>
              <a:rPr lang="en-US" sz="1500" b="0">
                <a:solidFill>
                  <a:srgbClr val="676776"/>
                </a:solidFill>
                <a:latin typeface="Roboto"/>
              </a:rPr>
              <a:t>4</a:t>
            </a:r>
            <a:endParaRPr lang="en-US" sz="1100"/>
          </a:p>
        </p:txBody>
      </p:sp>
      <p:sp>
        <p:nvSpPr>
          <p:cNvPr id="24" name="TextBox 24"/>
          <p:cNvSpPr txBox="1"/>
          <p:nvPr/>
        </p:nvSpPr>
        <p:spPr>
          <a:xfrm>
            <a:off x="8229600" y="6324600"/>
            <a:ext cx="5143500" cy="8763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50000"/>
              </a:lnSpc>
              <a:defRPr/>
            </a:pPr>
            <a:r>
              <a:rPr lang="en-US" sz="1500" b="0">
                <a:solidFill>
                  <a:srgbClr val="676776"/>
                </a:solidFill>
                <a:latin typeface="Roboto"/>
              </a:rPr>
              <a:t>Strong communication and analytical problem-solving skills ensure alignment with business goals and effective issue resolution.</a:t>
            </a:r>
            <a:endParaRPr lang="en-US" sz="11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4185900" cy="7975600"/>
          </a:xfrm>
          <a:prstGeom prst="rect">
            <a:avLst/>
          </a:prstGeom>
          <a:solidFill>
            <a:srgbClr val="F8F8FF"/>
          </a:solidFill>
          <a:ln w="12700">
            <a:solidFill>
              <a:srgbClr val="E2E5FF"/>
            </a:solidFill>
          </a:ln>
        </p:spPr>
        <p:txBody>
          <a:bodyPr/>
          <a:lstStyle/>
          <a:p>
            <a:endParaRPr lang="en-GB"/>
          </a:p>
        </p:txBody>
      </p:sp>
      <p:sp>
        <p:nvSpPr>
          <p:cNvPr id="3" name="AutoShape 3"/>
          <p:cNvSpPr/>
          <p:nvPr/>
        </p:nvSpPr>
        <p:spPr>
          <a:xfrm>
            <a:off x="800100" y="4330700"/>
            <a:ext cx="12585700" cy="12700"/>
          </a:xfrm>
          <a:prstGeom prst="rect">
            <a:avLst/>
          </a:prstGeom>
          <a:solidFill>
            <a:srgbClr val="443EFF"/>
          </a:solidFill>
        </p:spPr>
        <p:txBody>
          <a:bodyPr/>
          <a:lstStyle/>
          <a:p>
            <a:endParaRPr lang="en-GB"/>
          </a:p>
        </p:txBody>
      </p:sp>
      <p:sp>
        <p:nvSpPr>
          <p:cNvPr id="4" name="AutoShape 4"/>
          <p:cNvSpPr/>
          <p:nvPr/>
        </p:nvSpPr>
        <p:spPr>
          <a:xfrm>
            <a:off x="2476500" y="3721100"/>
            <a:ext cx="12700" cy="609600"/>
          </a:xfrm>
          <a:prstGeom prst="rect">
            <a:avLst/>
          </a:prstGeom>
          <a:solidFill>
            <a:srgbClr val="443EFF"/>
          </a:solidFill>
        </p:spPr>
        <p:txBody>
          <a:bodyPr/>
          <a:lstStyle/>
          <a:p>
            <a:endParaRPr lang="en-GB"/>
          </a:p>
        </p:txBody>
      </p:sp>
      <p:sp>
        <p:nvSpPr>
          <p:cNvPr id="5" name="AutoShape 5"/>
          <p:cNvSpPr/>
          <p:nvPr/>
        </p:nvSpPr>
        <p:spPr>
          <a:xfrm>
            <a:off x="4318000" y="4330700"/>
            <a:ext cx="12700" cy="609600"/>
          </a:xfrm>
          <a:prstGeom prst="rect">
            <a:avLst/>
          </a:prstGeom>
          <a:solidFill>
            <a:srgbClr val="443EFF"/>
          </a:solidFill>
        </p:spPr>
        <p:txBody>
          <a:bodyPr/>
          <a:lstStyle/>
          <a:p>
            <a:endParaRPr lang="en-GB"/>
          </a:p>
        </p:txBody>
      </p:sp>
      <p:sp>
        <p:nvSpPr>
          <p:cNvPr id="6" name="AutoShape 6"/>
          <p:cNvSpPr/>
          <p:nvPr/>
        </p:nvSpPr>
        <p:spPr>
          <a:xfrm>
            <a:off x="6159500" y="3721100"/>
            <a:ext cx="12700" cy="609600"/>
          </a:xfrm>
          <a:prstGeom prst="rect">
            <a:avLst/>
          </a:prstGeom>
          <a:solidFill>
            <a:srgbClr val="443EFF"/>
          </a:solidFill>
        </p:spPr>
        <p:txBody>
          <a:bodyPr/>
          <a:lstStyle/>
          <a:p>
            <a:endParaRPr lang="en-GB"/>
          </a:p>
        </p:txBody>
      </p:sp>
      <p:sp>
        <p:nvSpPr>
          <p:cNvPr id="7" name="AutoShape 7"/>
          <p:cNvSpPr/>
          <p:nvPr/>
        </p:nvSpPr>
        <p:spPr>
          <a:xfrm>
            <a:off x="7988300" y="4330700"/>
            <a:ext cx="12700" cy="609600"/>
          </a:xfrm>
          <a:prstGeom prst="rect">
            <a:avLst/>
          </a:prstGeom>
          <a:solidFill>
            <a:srgbClr val="443EFF"/>
          </a:solidFill>
        </p:spPr>
        <p:txBody>
          <a:bodyPr/>
          <a:lstStyle/>
          <a:p>
            <a:endParaRPr lang="en-GB"/>
          </a:p>
        </p:txBody>
      </p:sp>
      <p:sp>
        <p:nvSpPr>
          <p:cNvPr id="8" name="AutoShape 8"/>
          <p:cNvSpPr/>
          <p:nvPr/>
        </p:nvSpPr>
        <p:spPr>
          <a:xfrm>
            <a:off x="9829800" y="3721100"/>
            <a:ext cx="12700" cy="609600"/>
          </a:xfrm>
          <a:prstGeom prst="rect">
            <a:avLst/>
          </a:prstGeom>
          <a:solidFill>
            <a:srgbClr val="443EFF"/>
          </a:solidFill>
        </p:spPr>
        <p:txBody>
          <a:bodyPr/>
          <a:lstStyle/>
          <a:p>
            <a:endParaRPr lang="en-GB"/>
          </a:p>
        </p:txBody>
      </p:sp>
      <p:sp>
        <p:nvSpPr>
          <p:cNvPr id="9" name="AutoShape 9"/>
          <p:cNvSpPr/>
          <p:nvPr/>
        </p:nvSpPr>
        <p:spPr>
          <a:xfrm>
            <a:off x="11671300" y="4330700"/>
            <a:ext cx="12700" cy="609600"/>
          </a:xfrm>
          <a:prstGeom prst="rect">
            <a:avLst/>
          </a:prstGeom>
          <a:solidFill>
            <a:srgbClr val="443EFF"/>
          </a:solidFill>
        </p:spPr>
        <p:txBody>
          <a:bodyPr/>
          <a:lstStyle/>
          <a:p>
            <a:endParaRPr lang="en-GB"/>
          </a:p>
        </p:txBody>
      </p:sp>
      <p:sp>
        <p:nvSpPr>
          <p:cNvPr id="10" name="AutoShape 10"/>
          <p:cNvSpPr/>
          <p:nvPr/>
        </p:nvSpPr>
        <p:spPr>
          <a:xfrm>
            <a:off x="2235200" y="4102100"/>
            <a:ext cx="508000" cy="457200"/>
          </a:xfrm>
          <a:prstGeom prst="roundRect">
            <a:avLst>
              <a:gd name="adj" fmla="val 16666"/>
            </a:avLst>
          </a:prstGeom>
          <a:solidFill>
            <a:srgbClr val="BDBBFF"/>
          </a:solidFill>
          <a:ln w="12700">
            <a:solidFill>
              <a:srgbClr val="443EFF"/>
            </a:solidFill>
          </a:ln>
        </p:spPr>
        <p:txBody>
          <a:bodyPr/>
          <a:lstStyle/>
          <a:p>
            <a:endParaRPr lang="en-GB"/>
          </a:p>
        </p:txBody>
      </p:sp>
      <p:sp>
        <p:nvSpPr>
          <p:cNvPr id="11" name="AutoShape 11"/>
          <p:cNvSpPr/>
          <p:nvPr/>
        </p:nvSpPr>
        <p:spPr>
          <a:xfrm>
            <a:off x="4076700" y="4102100"/>
            <a:ext cx="508000" cy="457200"/>
          </a:xfrm>
          <a:prstGeom prst="roundRect">
            <a:avLst>
              <a:gd name="adj" fmla="val 16666"/>
            </a:avLst>
          </a:prstGeom>
          <a:solidFill>
            <a:srgbClr val="BDBBFF"/>
          </a:solidFill>
          <a:ln w="12700">
            <a:solidFill>
              <a:srgbClr val="443EFF"/>
            </a:solidFill>
          </a:ln>
        </p:spPr>
        <p:txBody>
          <a:bodyPr/>
          <a:lstStyle/>
          <a:p>
            <a:endParaRPr lang="en-GB"/>
          </a:p>
        </p:txBody>
      </p:sp>
      <p:sp>
        <p:nvSpPr>
          <p:cNvPr id="12" name="AutoShape 12"/>
          <p:cNvSpPr/>
          <p:nvPr/>
        </p:nvSpPr>
        <p:spPr>
          <a:xfrm>
            <a:off x="5905500" y="4102100"/>
            <a:ext cx="508000" cy="457200"/>
          </a:xfrm>
          <a:prstGeom prst="roundRect">
            <a:avLst>
              <a:gd name="adj" fmla="val 16666"/>
            </a:avLst>
          </a:prstGeom>
          <a:solidFill>
            <a:srgbClr val="BDBBFF"/>
          </a:solidFill>
          <a:ln w="12700">
            <a:solidFill>
              <a:srgbClr val="443EFF"/>
            </a:solidFill>
          </a:ln>
        </p:spPr>
        <p:txBody>
          <a:bodyPr/>
          <a:lstStyle/>
          <a:p>
            <a:endParaRPr lang="en-GB"/>
          </a:p>
        </p:txBody>
      </p:sp>
      <p:sp>
        <p:nvSpPr>
          <p:cNvPr id="13" name="AutoShape 13"/>
          <p:cNvSpPr/>
          <p:nvPr/>
        </p:nvSpPr>
        <p:spPr>
          <a:xfrm>
            <a:off x="7747000" y="4102100"/>
            <a:ext cx="508000" cy="457200"/>
          </a:xfrm>
          <a:prstGeom prst="roundRect">
            <a:avLst>
              <a:gd name="adj" fmla="val 16666"/>
            </a:avLst>
          </a:prstGeom>
          <a:solidFill>
            <a:srgbClr val="BDBBFF"/>
          </a:solidFill>
          <a:ln w="12700">
            <a:solidFill>
              <a:srgbClr val="443EFF"/>
            </a:solidFill>
          </a:ln>
        </p:spPr>
        <p:txBody>
          <a:bodyPr/>
          <a:lstStyle/>
          <a:p>
            <a:endParaRPr lang="en-GB"/>
          </a:p>
        </p:txBody>
      </p:sp>
      <p:sp>
        <p:nvSpPr>
          <p:cNvPr id="14" name="AutoShape 14"/>
          <p:cNvSpPr/>
          <p:nvPr/>
        </p:nvSpPr>
        <p:spPr>
          <a:xfrm>
            <a:off x="9588500" y="4102100"/>
            <a:ext cx="508000" cy="457200"/>
          </a:xfrm>
          <a:prstGeom prst="roundRect">
            <a:avLst>
              <a:gd name="adj" fmla="val 16666"/>
            </a:avLst>
          </a:prstGeom>
          <a:solidFill>
            <a:srgbClr val="BDBBFF"/>
          </a:solidFill>
          <a:ln w="12700">
            <a:solidFill>
              <a:srgbClr val="443EFF"/>
            </a:solidFill>
          </a:ln>
        </p:spPr>
        <p:txBody>
          <a:bodyPr/>
          <a:lstStyle/>
          <a:p>
            <a:endParaRPr lang="en-GB"/>
          </a:p>
        </p:txBody>
      </p:sp>
      <p:sp>
        <p:nvSpPr>
          <p:cNvPr id="15" name="AutoShape 15"/>
          <p:cNvSpPr/>
          <p:nvPr/>
        </p:nvSpPr>
        <p:spPr>
          <a:xfrm>
            <a:off x="11430000" y="4102100"/>
            <a:ext cx="508000" cy="457200"/>
          </a:xfrm>
          <a:prstGeom prst="roundRect">
            <a:avLst>
              <a:gd name="adj" fmla="val 16666"/>
            </a:avLst>
          </a:prstGeom>
          <a:solidFill>
            <a:srgbClr val="BDBBFF"/>
          </a:solidFill>
          <a:ln w="12700">
            <a:solidFill>
              <a:srgbClr val="443EFF"/>
            </a:solidFill>
          </a:ln>
        </p:spPr>
        <p:txBody>
          <a:bodyPr/>
          <a:lstStyle/>
          <a:p>
            <a:endParaRPr lang="en-GB"/>
          </a:p>
        </p:txBody>
      </p:sp>
      <p:sp>
        <p:nvSpPr>
          <p:cNvPr id="16" name="TextBox 16"/>
          <p:cNvSpPr txBox="1"/>
          <p:nvPr/>
        </p:nvSpPr>
        <p:spPr>
          <a:xfrm>
            <a:off x="800100" y="558800"/>
            <a:ext cx="12585700" cy="5715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20000"/>
              </a:lnSpc>
              <a:defRPr/>
            </a:pPr>
            <a:r>
              <a:rPr lang="en-US" sz="3700" b="1">
                <a:solidFill>
                  <a:srgbClr val="7D79FF"/>
                </a:solidFill>
                <a:latin typeface="Roboto"/>
              </a:rPr>
              <a:t>Career Pathways</a:t>
            </a:r>
            <a:endParaRPr lang="en-US" sz="1100"/>
          </a:p>
        </p:txBody>
      </p:sp>
      <p:sp>
        <p:nvSpPr>
          <p:cNvPr id="17" name="TextBox 17"/>
          <p:cNvSpPr txBox="1"/>
          <p:nvPr/>
        </p:nvSpPr>
        <p:spPr>
          <a:xfrm>
            <a:off x="1028700" y="1498600"/>
            <a:ext cx="2933700" cy="5715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20000"/>
              </a:lnSpc>
              <a:defRPr/>
            </a:pPr>
            <a:r>
              <a:rPr lang="en-US" sz="1800" b="1">
                <a:solidFill>
                  <a:srgbClr val="7D79FF"/>
                </a:solidFill>
                <a:latin typeface="Roboto"/>
              </a:rPr>
              <a:t>Emergence of Data Engineering</a:t>
            </a:r>
            <a:endParaRPr lang="en-US" sz="1100"/>
          </a:p>
        </p:txBody>
      </p:sp>
      <p:sp>
        <p:nvSpPr>
          <p:cNvPr id="18" name="TextBox 18"/>
          <p:cNvSpPr txBox="1"/>
          <p:nvPr/>
        </p:nvSpPr>
        <p:spPr>
          <a:xfrm>
            <a:off x="2857500" y="5156200"/>
            <a:ext cx="2933700" cy="5715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20000"/>
              </a:lnSpc>
              <a:defRPr/>
            </a:pPr>
            <a:r>
              <a:rPr lang="en-US" sz="1800" b="1">
                <a:solidFill>
                  <a:srgbClr val="7D79FF"/>
                </a:solidFill>
                <a:latin typeface="Roboto"/>
              </a:rPr>
              <a:t>Core Roles in Data Engineering</a:t>
            </a:r>
            <a:endParaRPr lang="en-US" sz="1100"/>
          </a:p>
        </p:txBody>
      </p:sp>
      <p:sp>
        <p:nvSpPr>
          <p:cNvPr id="19" name="TextBox 19"/>
          <p:cNvSpPr txBox="1"/>
          <p:nvPr/>
        </p:nvSpPr>
        <p:spPr>
          <a:xfrm>
            <a:off x="4699000" y="1498600"/>
            <a:ext cx="2933700" cy="5715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20000"/>
              </a:lnSpc>
              <a:defRPr/>
            </a:pPr>
            <a:r>
              <a:rPr lang="en-US" sz="1800" b="1">
                <a:solidFill>
                  <a:srgbClr val="7D79FF"/>
                </a:solidFill>
                <a:latin typeface="Roboto"/>
              </a:rPr>
              <a:t>Entry-Level Responsibilities</a:t>
            </a:r>
            <a:endParaRPr lang="en-US" sz="1100"/>
          </a:p>
        </p:txBody>
      </p:sp>
      <p:sp>
        <p:nvSpPr>
          <p:cNvPr id="20" name="TextBox 20"/>
          <p:cNvSpPr txBox="1"/>
          <p:nvPr/>
        </p:nvSpPr>
        <p:spPr>
          <a:xfrm>
            <a:off x="6540500" y="5156200"/>
            <a:ext cx="2933700" cy="2794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20000"/>
              </a:lnSpc>
              <a:defRPr/>
            </a:pPr>
            <a:r>
              <a:rPr lang="en-US" sz="1800" b="1">
                <a:solidFill>
                  <a:srgbClr val="7D79FF"/>
                </a:solidFill>
                <a:latin typeface="Roboto"/>
              </a:rPr>
              <a:t>Mid-Level Progression</a:t>
            </a:r>
            <a:endParaRPr lang="en-US" sz="1100"/>
          </a:p>
        </p:txBody>
      </p:sp>
      <p:sp>
        <p:nvSpPr>
          <p:cNvPr id="21" name="TextBox 21"/>
          <p:cNvSpPr txBox="1"/>
          <p:nvPr/>
        </p:nvSpPr>
        <p:spPr>
          <a:xfrm>
            <a:off x="8382000" y="1498600"/>
            <a:ext cx="2933700" cy="5715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20000"/>
              </a:lnSpc>
              <a:defRPr/>
            </a:pPr>
            <a:r>
              <a:rPr lang="en-US" sz="1800" b="1">
                <a:solidFill>
                  <a:srgbClr val="7D79FF"/>
                </a:solidFill>
                <a:latin typeface="Roboto"/>
              </a:rPr>
              <a:t>Senior and Leadership Roles</a:t>
            </a:r>
            <a:endParaRPr lang="en-US" sz="1100"/>
          </a:p>
        </p:txBody>
      </p:sp>
      <p:sp>
        <p:nvSpPr>
          <p:cNvPr id="22" name="TextBox 22"/>
          <p:cNvSpPr txBox="1"/>
          <p:nvPr/>
        </p:nvSpPr>
        <p:spPr>
          <a:xfrm>
            <a:off x="10210800" y="5156200"/>
            <a:ext cx="2933700" cy="2794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20000"/>
              </a:lnSpc>
              <a:defRPr/>
            </a:pPr>
            <a:r>
              <a:rPr lang="en-US" sz="1800" b="1">
                <a:solidFill>
                  <a:srgbClr val="7D79FF"/>
                </a:solidFill>
                <a:latin typeface="Roboto"/>
              </a:rPr>
              <a:t>Skills and Qualifications</a:t>
            </a:r>
            <a:endParaRPr lang="en-US" sz="1100"/>
          </a:p>
        </p:txBody>
      </p:sp>
      <p:sp>
        <p:nvSpPr>
          <p:cNvPr id="23" name="TextBox 23"/>
          <p:cNvSpPr txBox="1"/>
          <p:nvPr/>
        </p:nvSpPr>
        <p:spPr>
          <a:xfrm>
            <a:off x="2425700" y="4178300"/>
            <a:ext cx="1143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50000"/>
              </a:lnSpc>
              <a:defRPr/>
            </a:pPr>
            <a:r>
              <a:rPr lang="en-US" sz="1600" b="0">
                <a:solidFill>
                  <a:srgbClr val="676776"/>
                </a:solidFill>
                <a:latin typeface="Roboto"/>
              </a:rPr>
              <a:t>1</a:t>
            </a:r>
            <a:endParaRPr lang="en-US" sz="1100"/>
          </a:p>
        </p:txBody>
      </p:sp>
      <p:sp>
        <p:nvSpPr>
          <p:cNvPr id="24" name="TextBox 24"/>
          <p:cNvSpPr txBox="1"/>
          <p:nvPr/>
        </p:nvSpPr>
        <p:spPr>
          <a:xfrm>
            <a:off x="1028700" y="2298700"/>
            <a:ext cx="2933700" cy="12192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50000"/>
              </a:lnSpc>
              <a:defRPr/>
            </a:pPr>
            <a:r>
              <a:rPr lang="en-US" sz="1600" b="0">
                <a:solidFill>
                  <a:srgbClr val="676776"/>
                </a:solidFill>
                <a:latin typeface="Roboto"/>
              </a:rPr>
              <a:t>Data engineering grows rapidly due to increasing data volumes and reliance on data-driven decisions.</a:t>
            </a:r>
            <a:endParaRPr lang="en-US" sz="1100"/>
          </a:p>
        </p:txBody>
      </p:sp>
      <p:sp>
        <p:nvSpPr>
          <p:cNvPr id="25" name="TextBox 25"/>
          <p:cNvSpPr txBox="1"/>
          <p:nvPr/>
        </p:nvSpPr>
        <p:spPr>
          <a:xfrm>
            <a:off x="4267200" y="4178300"/>
            <a:ext cx="1143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50000"/>
              </a:lnSpc>
              <a:defRPr/>
            </a:pPr>
            <a:r>
              <a:rPr lang="en-US" sz="1600" b="0">
                <a:solidFill>
                  <a:srgbClr val="676776"/>
                </a:solidFill>
                <a:latin typeface="Roboto"/>
              </a:rPr>
              <a:t>2</a:t>
            </a:r>
            <a:endParaRPr lang="en-US" sz="1100"/>
          </a:p>
        </p:txBody>
      </p:sp>
      <p:sp>
        <p:nvSpPr>
          <p:cNvPr id="26" name="TextBox 26"/>
          <p:cNvSpPr txBox="1"/>
          <p:nvPr/>
        </p:nvSpPr>
        <p:spPr>
          <a:xfrm>
            <a:off x="2857500" y="5956300"/>
            <a:ext cx="2933700" cy="12192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50000"/>
              </a:lnSpc>
              <a:defRPr/>
            </a:pPr>
            <a:r>
              <a:rPr lang="en-US" sz="1600" b="0">
                <a:solidFill>
                  <a:srgbClr val="676776"/>
                </a:solidFill>
                <a:latin typeface="Roboto"/>
              </a:rPr>
              <a:t>Includes Data Engineer, Analytics Engineer, Platform Engineer, and AI/Machine Learning Engineer.</a:t>
            </a:r>
            <a:endParaRPr lang="en-US" sz="1100"/>
          </a:p>
        </p:txBody>
      </p:sp>
      <p:sp>
        <p:nvSpPr>
          <p:cNvPr id="27" name="TextBox 27"/>
          <p:cNvSpPr txBox="1"/>
          <p:nvPr/>
        </p:nvSpPr>
        <p:spPr>
          <a:xfrm>
            <a:off x="6108700" y="4178300"/>
            <a:ext cx="1143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50000"/>
              </a:lnSpc>
              <a:defRPr/>
            </a:pPr>
            <a:r>
              <a:rPr lang="en-US" sz="1600" b="0">
                <a:solidFill>
                  <a:srgbClr val="676776"/>
                </a:solidFill>
                <a:latin typeface="Roboto"/>
              </a:rPr>
              <a:t>3</a:t>
            </a:r>
            <a:endParaRPr lang="en-US" sz="1100"/>
          </a:p>
        </p:txBody>
      </p:sp>
      <p:sp>
        <p:nvSpPr>
          <p:cNvPr id="28" name="TextBox 28"/>
          <p:cNvSpPr txBox="1"/>
          <p:nvPr/>
        </p:nvSpPr>
        <p:spPr>
          <a:xfrm>
            <a:off x="4699000" y="2298700"/>
            <a:ext cx="2933700" cy="12192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50000"/>
              </a:lnSpc>
              <a:defRPr/>
            </a:pPr>
            <a:r>
              <a:rPr lang="en-US" sz="1600" b="0">
                <a:solidFill>
                  <a:srgbClr val="676776"/>
                </a:solidFill>
                <a:latin typeface="Roboto"/>
              </a:rPr>
              <a:t>Focus on building data pipelines, ETL/ELT processes, and designing data architectures.</a:t>
            </a:r>
            <a:endParaRPr lang="en-US" sz="1100"/>
          </a:p>
        </p:txBody>
      </p:sp>
      <p:sp>
        <p:nvSpPr>
          <p:cNvPr id="29" name="TextBox 29"/>
          <p:cNvSpPr txBox="1"/>
          <p:nvPr/>
        </p:nvSpPr>
        <p:spPr>
          <a:xfrm>
            <a:off x="7937500" y="4178300"/>
            <a:ext cx="1143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50000"/>
              </a:lnSpc>
              <a:defRPr/>
            </a:pPr>
            <a:r>
              <a:rPr lang="en-US" sz="1600" b="0">
                <a:solidFill>
                  <a:srgbClr val="676776"/>
                </a:solidFill>
                <a:latin typeface="Roboto"/>
              </a:rPr>
              <a:t>4</a:t>
            </a:r>
            <a:endParaRPr lang="en-US" sz="1100"/>
          </a:p>
        </p:txBody>
      </p:sp>
      <p:sp>
        <p:nvSpPr>
          <p:cNvPr id="30" name="TextBox 30"/>
          <p:cNvSpPr txBox="1"/>
          <p:nvPr/>
        </p:nvSpPr>
        <p:spPr>
          <a:xfrm>
            <a:off x="6540500" y="5664200"/>
            <a:ext cx="2933700" cy="12192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50000"/>
              </a:lnSpc>
              <a:defRPr/>
            </a:pPr>
            <a:r>
              <a:rPr lang="en-US" sz="1600" b="0">
                <a:solidFill>
                  <a:srgbClr val="676776"/>
                </a:solidFill>
                <a:latin typeface="Roboto"/>
              </a:rPr>
              <a:t>Advance to senior roles leading scalable platform design and complex data workflows.</a:t>
            </a:r>
            <a:endParaRPr lang="en-US" sz="1100"/>
          </a:p>
        </p:txBody>
      </p:sp>
      <p:sp>
        <p:nvSpPr>
          <p:cNvPr id="31" name="TextBox 31"/>
          <p:cNvSpPr txBox="1"/>
          <p:nvPr/>
        </p:nvSpPr>
        <p:spPr>
          <a:xfrm>
            <a:off x="9779000" y="4178300"/>
            <a:ext cx="1143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50000"/>
              </a:lnSpc>
              <a:defRPr/>
            </a:pPr>
            <a:r>
              <a:rPr lang="en-US" sz="1600" b="0">
                <a:solidFill>
                  <a:srgbClr val="676776"/>
                </a:solidFill>
                <a:latin typeface="Roboto"/>
              </a:rPr>
              <a:t>5</a:t>
            </a:r>
            <a:endParaRPr lang="en-US" sz="1100"/>
          </a:p>
        </p:txBody>
      </p:sp>
      <p:sp>
        <p:nvSpPr>
          <p:cNvPr id="32" name="TextBox 32"/>
          <p:cNvSpPr txBox="1"/>
          <p:nvPr/>
        </p:nvSpPr>
        <p:spPr>
          <a:xfrm>
            <a:off x="8382000" y="2298700"/>
            <a:ext cx="2933700" cy="12192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50000"/>
              </a:lnSpc>
              <a:defRPr/>
            </a:pPr>
            <a:r>
              <a:rPr lang="en-US" sz="1600" b="0">
                <a:solidFill>
                  <a:srgbClr val="676776"/>
                </a:solidFill>
                <a:latin typeface="Roboto"/>
              </a:rPr>
              <a:t>Opportunities to become Data Architect, Lead Data Engineer, or Chief Data Officer.</a:t>
            </a:r>
            <a:endParaRPr lang="en-US" sz="1100"/>
          </a:p>
        </p:txBody>
      </p:sp>
      <p:sp>
        <p:nvSpPr>
          <p:cNvPr id="33" name="TextBox 33"/>
          <p:cNvSpPr txBox="1"/>
          <p:nvPr/>
        </p:nvSpPr>
        <p:spPr>
          <a:xfrm>
            <a:off x="11620500" y="4178300"/>
            <a:ext cx="1143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50000"/>
              </a:lnSpc>
              <a:defRPr/>
            </a:pPr>
            <a:r>
              <a:rPr lang="en-US" sz="1600" b="0">
                <a:solidFill>
                  <a:srgbClr val="676776"/>
                </a:solidFill>
                <a:latin typeface="Roboto"/>
              </a:rPr>
              <a:t>6</a:t>
            </a:r>
            <a:endParaRPr lang="en-US" sz="1100"/>
          </a:p>
        </p:txBody>
      </p:sp>
      <p:sp>
        <p:nvSpPr>
          <p:cNvPr id="34" name="TextBox 34"/>
          <p:cNvSpPr txBox="1"/>
          <p:nvPr/>
        </p:nvSpPr>
        <p:spPr>
          <a:xfrm>
            <a:off x="10210800" y="5664200"/>
            <a:ext cx="2933700" cy="12192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50000"/>
              </a:lnSpc>
              <a:defRPr/>
            </a:pPr>
            <a:r>
              <a:rPr lang="en-US" sz="1600" b="0">
                <a:solidFill>
                  <a:srgbClr val="676776"/>
                </a:solidFill>
                <a:latin typeface="Roboto"/>
              </a:rPr>
              <a:t>Master programming, big data tools, cloud platforms, governance, and obtain certifications.</a:t>
            </a:r>
            <a:endParaRPr lang="en-US" sz="11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4185900" cy="7975600"/>
          </a:xfrm>
          <a:prstGeom prst="rect">
            <a:avLst/>
          </a:prstGeom>
          <a:solidFill>
            <a:srgbClr val="F8F8FF"/>
          </a:solidFill>
          <a:ln w="12700">
            <a:solidFill>
              <a:srgbClr val="E2E5FF"/>
            </a:solidFill>
          </a:ln>
        </p:spPr>
        <p:txBody>
          <a:bodyPr/>
          <a:lstStyle/>
          <a:p>
            <a:endParaRPr lang="en-GB"/>
          </a:p>
        </p:txBody>
      </p:sp>
      <p:sp>
        <p:nvSpPr>
          <p:cNvPr id="3" name="TextBox 3"/>
          <p:cNvSpPr txBox="1"/>
          <p:nvPr/>
        </p:nvSpPr>
        <p:spPr>
          <a:xfrm>
            <a:off x="800100" y="1117600"/>
            <a:ext cx="12585700" cy="1143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20000"/>
              </a:lnSpc>
              <a:defRPr/>
            </a:pPr>
            <a:r>
              <a:rPr lang="en-US" sz="4200" b="1" dirty="0">
                <a:solidFill>
                  <a:srgbClr val="7D79FF"/>
                </a:solidFill>
                <a:latin typeface="Roboto"/>
              </a:rPr>
              <a:t>Final Thoughts &amp; Resources</a:t>
            </a:r>
            <a:endParaRPr lang="en-US" sz="1100" dirty="0"/>
          </a:p>
        </p:txBody>
      </p:sp>
      <p:sp>
        <p:nvSpPr>
          <p:cNvPr id="4" name="TextBox 4"/>
          <p:cNvSpPr txBox="1"/>
          <p:nvPr/>
        </p:nvSpPr>
        <p:spPr>
          <a:xfrm>
            <a:off x="1066800" y="3492500"/>
            <a:ext cx="5727700" cy="5715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20000"/>
              </a:lnSpc>
              <a:defRPr/>
            </a:pPr>
            <a:r>
              <a:rPr lang="en-US" sz="2100" b="1">
                <a:solidFill>
                  <a:srgbClr val="7D79FF"/>
                </a:solidFill>
                <a:latin typeface="Roboto"/>
              </a:rPr>
              <a:t>The Role of Data Engineering</a:t>
            </a:r>
            <a:endParaRPr lang="en-US" sz="1100"/>
          </a:p>
        </p:txBody>
      </p:sp>
      <p:sp>
        <p:nvSpPr>
          <p:cNvPr id="5" name="TextBox 5"/>
          <p:cNvSpPr txBox="1"/>
          <p:nvPr/>
        </p:nvSpPr>
        <p:spPr>
          <a:xfrm>
            <a:off x="7366000" y="3492500"/>
            <a:ext cx="5727700" cy="5715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20000"/>
              </a:lnSpc>
              <a:defRPr/>
            </a:pPr>
            <a:r>
              <a:rPr lang="en-US" sz="2100" b="1" dirty="0">
                <a:solidFill>
                  <a:srgbClr val="7D79FF"/>
                </a:solidFill>
                <a:latin typeface="Roboto"/>
              </a:rPr>
              <a:t>Continuous Learning and Resources</a:t>
            </a:r>
            <a:endParaRPr lang="en-US" sz="1100" dirty="0"/>
          </a:p>
        </p:txBody>
      </p:sp>
      <p:sp>
        <p:nvSpPr>
          <p:cNvPr id="6" name="TextBox 6"/>
          <p:cNvSpPr txBox="1"/>
          <p:nvPr/>
        </p:nvSpPr>
        <p:spPr>
          <a:xfrm>
            <a:off x="1066800" y="3759200"/>
            <a:ext cx="5727700" cy="1828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50000"/>
              </a:lnSpc>
              <a:defRPr/>
            </a:pPr>
            <a:r>
              <a:rPr lang="en-US" sz="1800" b="0" dirty="0">
                <a:solidFill>
                  <a:srgbClr val="676776"/>
                </a:solidFill>
                <a:latin typeface="Roboto"/>
              </a:rPr>
              <a:t>Data engineering builds robust data architectures and pipelines, enabling reliable and high-quality data for analysis and decision-making.</a:t>
            </a:r>
            <a:endParaRPr lang="en-US" sz="1100" dirty="0"/>
          </a:p>
        </p:txBody>
      </p:sp>
      <p:sp>
        <p:nvSpPr>
          <p:cNvPr id="7" name="TextBox 7"/>
          <p:cNvSpPr txBox="1"/>
          <p:nvPr/>
        </p:nvSpPr>
        <p:spPr>
          <a:xfrm>
            <a:off x="7366000" y="3759200"/>
            <a:ext cx="5727700" cy="1828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50000"/>
              </a:lnSpc>
              <a:defRPr/>
            </a:pPr>
            <a:r>
              <a:rPr lang="en-US" sz="1800" b="0" dirty="0">
                <a:solidFill>
                  <a:srgbClr val="676776"/>
                </a:solidFill>
                <a:latin typeface="Roboto"/>
              </a:rPr>
              <a:t>Staying current with cloud, real-time processing, and AI requires ongoing learning through MOOCs, product documentation, blogs, and professional certifications.</a:t>
            </a:r>
            <a:endParaRPr lang="en-US" sz="1100" dirty="0"/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00295BFC-D08C-96AF-99D9-50904772BFB5}"/>
              </a:ext>
            </a:extLst>
          </p:cNvPr>
          <p:cNvSpPr txBox="1"/>
          <p:nvPr/>
        </p:nvSpPr>
        <p:spPr>
          <a:xfrm>
            <a:off x="920750" y="6426200"/>
            <a:ext cx="5727700" cy="12192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20000"/>
              </a:lnSpc>
              <a:defRPr/>
            </a:pPr>
            <a:r>
              <a:rPr lang="en-US" sz="2100" b="1" dirty="0">
                <a:solidFill>
                  <a:srgbClr val="7D79FF"/>
                </a:solidFill>
                <a:latin typeface="Roboto"/>
              </a:rPr>
              <a:t>Links:</a:t>
            </a:r>
          </a:p>
          <a:p>
            <a:pPr indent="0" algn="l">
              <a:lnSpc>
                <a:spcPct val="120000"/>
              </a:lnSpc>
              <a:defRPr/>
            </a:pPr>
            <a:r>
              <a:rPr lang="en-US" sz="2100" b="1" dirty="0">
                <a:solidFill>
                  <a:srgbClr val="7D79FF"/>
                </a:solidFill>
                <a:latin typeface="Roboto"/>
                <a:hlinkClick r:id="rId2"/>
              </a:rPr>
              <a:t>Future of Jobs report  2025</a:t>
            </a:r>
            <a:endParaRPr lang="en-US" sz="2100" b="1" dirty="0">
              <a:solidFill>
                <a:srgbClr val="7D79FF"/>
              </a:solidFill>
              <a:latin typeface="Roboto"/>
            </a:endParaRPr>
          </a:p>
          <a:p>
            <a:pPr indent="0" algn="l">
              <a:lnSpc>
                <a:spcPct val="120000"/>
              </a:lnSpc>
              <a:defRPr/>
            </a:pPr>
            <a:r>
              <a:rPr lang="en-US" sz="2100" b="1" dirty="0">
                <a:solidFill>
                  <a:srgbClr val="7D79FF"/>
                </a:solidFill>
                <a:latin typeface="Roboto"/>
                <a:hlinkClick r:id="rId3"/>
              </a:rPr>
              <a:t>Uk Salary Trends Report</a:t>
            </a:r>
            <a:endParaRPr lang="en-US" sz="2100" b="1" dirty="0">
              <a:solidFill>
                <a:srgbClr val="7D79FF"/>
              </a:solidFill>
              <a:latin typeface="Roboto"/>
            </a:endParaRPr>
          </a:p>
          <a:p>
            <a:pPr>
              <a:lnSpc>
                <a:spcPct val="120000"/>
              </a:lnSpc>
              <a:defRPr/>
            </a:pPr>
            <a:r>
              <a:rPr lang="en-GB" sz="2400" b="1" i="0" dirty="0">
                <a:solidFill>
                  <a:srgbClr val="090F1D"/>
                </a:solidFill>
                <a:effectLst/>
                <a:latin typeface="Inter"/>
                <a:hlinkClick r:id="rId4"/>
              </a:rPr>
              <a:t>Future Trends for Success</a:t>
            </a:r>
            <a:endParaRPr lang="en-US" sz="2100" b="1" dirty="0">
              <a:solidFill>
                <a:srgbClr val="7D79FF"/>
              </a:solidFill>
              <a:latin typeface="Roboto"/>
            </a:endParaRPr>
          </a:p>
          <a:p>
            <a:pPr>
              <a:lnSpc>
                <a:spcPct val="120000"/>
              </a:lnSpc>
              <a:defRPr/>
            </a:pPr>
            <a:r>
              <a:rPr lang="en-US" sz="2100" b="1" dirty="0">
                <a:solidFill>
                  <a:srgbClr val="7D79FF"/>
                </a:solidFill>
                <a:latin typeface="Roboto"/>
                <a:hlinkClick r:id="rId5"/>
              </a:rPr>
              <a:t>Microsoft Learn</a:t>
            </a:r>
            <a:endParaRPr lang="en-US" sz="2100" b="1" dirty="0">
              <a:solidFill>
                <a:srgbClr val="7D79FF"/>
              </a:solidFill>
              <a:latin typeface="Roboto"/>
            </a:endParaRPr>
          </a:p>
          <a:p>
            <a:pPr indent="0" algn="l">
              <a:lnSpc>
                <a:spcPct val="120000"/>
              </a:lnSpc>
              <a:defRPr/>
            </a:pPr>
            <a:endParaRPr lang="en-US" sz="2100" b="1" dirty="0">
              <a:solidFill>
                <a:srgbClr val="7D79FF"/>
              </a:solidFill>
              <a:latin typeface="Roboto"/>
            </a:endParaRPr>
          </a:p>
          <a:p>
            <a:pPr indent="0" algn="l">
              <a:lnSpc>
                <a:spcPct val="120000"/>
              </a:lnSpc>
              <a:defRPr/>
            </a:pPr>
            <a:endParaRPr lang="en-US" sz="1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4185900" cy="7975600"/>
          </a:xfrm>
          <a:prstGeom prst="rect">
            <a:avLst/>
          </a:prstGeom>
          <a:solidFill>
            <a:srgbClr val="F8F8FF"/>
          </a:solidFill>
          <a:ln w="12700">
            <a:solidFill>
              <a:srgbClr val="E2E5FF"/>
            </a:solidFill>
          </a:ln>
        </p:spPr>
        <p:txBody>
          <a:bodyPr/>
          <a:lstStyle/>
          <a:p>
            <a:endParaRPr lang="en-GB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l="5000" r="5000"/>
          <a:stretch>
            <a:fillRect/>
          </a:stretch>
        </p:blipFill>
        <p:spPr>
          <a:xfrm>
            <a:off x="1066800" y="1955800"/>
            <a:ext cx="3619500" cy="2235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 l="5000" r="5000"/>
          <a:stretch>
            <a:fillRect/>
          </a:stretch>
        </p:blipFill>
        <p:spPr>
          <a:xfrm>
            <a:off x="5270500" y="1955800"/>
            <a:ext cx="3619500" cy="2235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 t="4000" b="4000"/>
          <a:stretch>
            <a:fillRect/>
          </a:stretch>
        </p:blipFill>
        <p:spPr>
          <a:xfrm>
            <a:off x="9474200" y="1955800"/>
            <a:ext cx="3619500" cy="22352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800100" y="622300"/>
            <a:ext cx="12585700" cy="635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20000"/>
              </a:lnSpc>
              <a:defRPr/>
            </a:pPr>
            <a:r>
              <a:rPr lang="en-US" sz="4200" b="1">
                <a:solidFill>
                  <a:srgbClr val="7D79FF"/>
                </a:solidFill>
                <a:latin typeface="Roboto"/>
              </a:rPr>
              <a:t>The Rise of Big Data</a:t>
            </a:r>
            <a:endParaRPr lang="en-US" sz="1100"/>
          </a:p>
        </p:txBody>
      </p:sp>
      <p:sp>
        <p:nvSpPr>
          <p:cNvPr id="7" name="TextBox 7"/>
          <p:cNvSpPr txBox="1"/>
          <p:nvPr/>
        </p:nvSpPr>
        <p:spPr>
          <a:xfrm>
            <a:off x="1066800" y="4445000"/>
            <a:ext cx="3619500" cy="3175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20000"/>
              </a:lnSpc>
              <a:defRPr/>
            </a:pPr>
            <a:r>
              <a:rPr lang="en-US" sz="2100" b="1">
                <a:solidFill>
                  <a:srgbClr val="7D79FF"/>
                </a:solidFill>
                <a:latin typeface="Roboto"/>
              </a:rPr>
              <a:t>Expansion of Data Sources</a:t>
            </a:r>
            <a:endParaRPr lang="en-US" sz="1100"/>
          </a:p>
        </p:txBody>
      </p:sp>
      <p:sp>
        <p:nvSpPr>
          <p:cNvPr id="8" name="TextBox 8"/>
          <p:cNvSpPr txBox="1"/>
          <p:nvPr/>
        </p:nvSpPr>
        <p:spPr>
          <a:xfrm>
            <a:off x="5270500" y="4445000"/>
            <a:ext cx="3619500" cy="3175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20000"/>
              </a:lnSpc>
              <a:defRPr/>
            </a:pPr>
            <a:r>
              <a:rPr lang="en-US" sz="2100" b="1">
                <a:solidFill>
                  <a:srgbClr val="7D79FF"/>
                </a:solidFill>
                <a:latin typeface="Roboto"/>
              </a:rPr>
              <a:t>Variety and Volume of Data</a:t>
            </a:r>
            <a:endParaRPr lang="en-US" sz="1100"/>
          </a:p>
        </p:txBody>
      </p:sp>
      <p:sp>
        <p:nvSpPr>
          <p:cNvPr id="9" name="TextBox 9"/>
          <p:cNvSpPr txBox="1"/>
          <p:nvPr/>
        </p:nvSpPr>
        <p:spPr>
          <a:xfrm>
            <a:off x="9474200" y="4445000"/>
            <a:ext cx="3619500" cy="635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20000"/>
              </a:lnSpc>
              <a:defRPr/>
            </a:pPr>
            <a:r>
              <a:rPr lang="en-US" sz="2100" b="1">
                <a:solidFill>
                  <a:srgbClr val="7D79FF"/>
                </a:solidFill>
                <a:latin typeface="Roboto"/>
              </a:rPr>
              <a:t>Importance of Real-Time Processing</a:t>
            </a:r>
            <a:endParaRPr lang="en-US" sz="1100"/>
          </a:p>
        </p:txBody>
      </p:sp>
      <p:sp>
        <p:nvSpPr>
          <p:cNvPr id="10" name="TextBox 10"/>
          <p:cNvSpPr txBox="1"/>
          <p:nvPr/>
        </p:nvSpPr>
        <p:spPr>
          <a:xfrm>
            <a:off x="1066800" y="5029200"/>
            <a:ext cx="3619500" cy="13589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50000"/>
              </a:lnSpc>
              <a:defRPr/>
            </a:pPr>
            <a:r>
              <a:rPr lang="en-US" sz="1700" b="0">
                <a:solidFill>
                  <a:srgbClr val="676776"/>
                </a:solidFill>
                <a:latin typeface="Roboto"/>
              </a:rPr>
              <a:t>Big data growth is driven by diverse sources like social media, IoT, e-commerce, sensors, and APIs generating vast data daily.</a:t>
            </a:r>
            <a:endParaRPr lang="en-US" sz="1100"/>
          </a:p>
        </p:txBody>
      </p:sp>
      <p:sp>
        <p:nvSpPr>
          <p:cNvPr id="11" name="TextBox 11"/>
          <p:cNvSpPr txBox="1"/>
          <p:nvPr/>
        </p:nvSpPr>
        <p:spPr>
          <a:xfrm>
            <a:off x="5270500" y="5029200"/>
            <a:ext cx="3619500" cy="1701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50000"/>
              </a:lnSpc>
              <a:defRPr/>
            </a:pPr>
            <a:r>
              <a:rPr lang="en-US" sz="1700" b="0">
                <a:solidFill>
                  <a:srgbClr val="676776"/>
                </a:solidFill>
                <a:latin typeface="Roboto"/>
              </a:rPr>
              <a:t>Organizations handle structured, semi-structured, and unstructured data measured in quintillions of bytes, creating integration challenges.</a:t>
            </a:r>
            <a:endParaRPr lang="en-US" sz="1100"/>
          </a:p>
        </p:txBody>
      </p:sp>
      <p:sp>
        <p:nvSpPr>
          <p:cNvPr id="12" name="TextBox 12"/>
          <p:cNvSpPr txBox="1"/>
          <p:nvPr/>
        </p:nvSpPr>
        <p:spPr>
          <a:xfrm>
            <a:off x="9474200" y="5346700"/>
            <a:ext cx="3619500" cy="1701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50000"/>
              </a:lnSpc>
              <a:defRPr/>
            </a:pPr>
            <a:r>
              <a:rPr lang="en-US" sz="1700" b="0">
                <a:solidFill>
                  <a:srgbClr val="676776"/>
                </a:solidFill>
                <a:latin typeface="Roboto"/>
              </a:rPr>
              <a:t>Real-time data processing reduces latency, enabling immediate analysis for applications like fraud detection and personalized experiences.</a:t>
            </a:r>
            <a:endParaRPr lang="en-US" sz="1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4185900" cy="7975600"/>
          </a:xfrm>
          <a:prstGeom prst="rect">
            <a:avLst/>
          </a:prstGeom>
          <a:solidFill>
            <a:srgbClr val="F8F8FF"/>
          </a:solidFill>
          <a:ln w="12700">
            <a:solidFill>
              <a:srgbClr val="E2E5FF"/>
            </a:solidFill>
          </a:ln>
        </p:spPr>
        <p:txBody>
          <a:bodyPr/>
          <a:lstStyle/>
          <a:p>
            <a:endParaRPr lang="en-GB"/>
          </a:p>
        </p:txBody>
      </p:sp>
      <p:sp>
        <p:nvSpPr>
          <p:cNvPr id="3" name="AutoShape 3"/>
          <p:cNvSpPr/>
          <p:nvPr/>
        </p:nvSpPr>
        <p:spPr>
          <a:xfrm>
            <a:off x="800100" y="4495800"/>
            <a:ext cx="12585700" cy="25400"/>
          </a:xfrm>
          <a:prstGeom prst="rect">
            <a:avLst/>
          </a:prstGeom>
          <a:solidFill>
            <a:srgbClr val="443EFF"/>
          </a:solidFill>
        </p:spPr>
        <p:txBody>
          <a:bodyPr/>
          <a:lstStyle/>
          <a:p>
            <a:endParaRPr lang="en-GB"/>
          </a:p>
        </p:txBody>
      </p:sp>
      <p:sp>
        <p:nvSpPr>
          <p:cNvPr id="4" name="AutoShape 4"/>
          <p:cNvSpPr/>
          <p:nvPr/>
        </p:nvSpPr>
        <p:spPr>
          <a:xfrm>
            <a:off x="4927600" y="3606800"/>
            <a:ext cx="12700" cy="876300"/>
          </a:xfrm>
          <a:prstGeom prst="rect">
            <a:avLst/>
          </a:prstGeom>
          <a:solidFill>
            <a:srgbClr val="443EFF"/>
          </a:solidFill>
        </p:spPr>
        <p:txBody>
          <a:bodyPr/>
          <a:lstStyle/>
          <a:p>
            <a:endParaRPr lang="en-GB"/>
          </a:p>
        </p:txBody>
      </p:sp>
      <p:sp>
        <p:nvSpPr>
          <p:cNvPr id="5" name="AutoShape 5"/>
          <p:cNvSpPr/>
          <p:nvPr/>
        </p:nvSpPr>
        <p:spPr>
          <a:xfrm>
            <a:off x="9220200" y="4495800"/>
            <a:ext cx="12700" cy="876300"/>
          </a:xfrm>
          <a:prstGeom prst="rect">
            <a:avLst/>
          </a:prstGeom>
          <a:solidFill>
            <a:srgbClr val="443EFF"/>
          </a:solidFill>
        </p:spPr>
        <p:txBody>
          <a:bodyPr/>
          <a:lstStyle/>
          <a:p>
            <a:endParaRPr lang="en-GB"/>
          </a:p>
        </p:txBody>
      </p:sp>
      <p:sp>
        <p:nvSpPr>
          <p:cNvPr id="6" name="AutoShape 6"/>
          <p:cNvSpPr/>
          <p:nvPr/>
        </p:nvSpPr>
        <p:spPr>
          <a:xfrm>
            <a:off x="4686300" y="4165600"/>
            <a:ext cx="508000" cy="647700"/>
          </a:xfrm>
          <a:prstGeom prst="roundRect">
            <a:avLst>
              <a:gd name="adj" fmla="val 15000"/>
            </a:avLst>
          </a:prstGeom>
          <a:solidFill>
            <a:srgbClr val="BDBBFF"/>
          </a:solidFill>
          <a:ln w="12700">
            <a:solidFill>
              <a:srgbClr val="443EFF"/>
            </a:solidFill>
          </a:ln>
        </p:spPr>
        <p:txBody>
          <a:bodyPr/>
          <a:lstStyle/>
          <a:p>
            <a:endParaRPr lang="en-GB"/>
          </a:p>
        </p:txBody>
      </p:sp>
      <p:sp>
        <p:nvSpPr>
          <p:cNvPr id="7" name="AutoShape 7"/>
          <p:cNvSpPr/>
          <p:nvPr/>
        </p:nvSpPr>
        <p:spPr>
          <a:xfrm>
            <a:off x="8978900" y="4165600"/>
            <a:ext cx="508000" cy="647700"/>
          </a:xfrm>
          <a:prstGeom prst="roundRect">
            <a:avLst>
              <a:gd name="adj" fmla="val 15000"/>
            </a:avLst>
          </a:prstGeom>
          <a:solidFill>
            <a:srgbClr val="BDBBFF"/>
          </a:solidFill>
          <a:ln w="12700">
            <a:solidFill>
              <a:srgbClr val="443EFF"/>
            </a:solidFill>
          </a:ln>
        </p:spPr>
        <p:txBody>
          <a:bodyPr/>
          <a:lstStyle/>
          <a:p>
            <a:endParaRPr lang="en-GB"/>
          </a:p>
        </p:txBody>
      </p:sp>
      <p:sp>
        <p:nvSpPr>
          <p:cNvPr id="8" name="TextBox 8"/>
          <p:cNvSpPr txBox="1"/>
          <p:nvPr/>
        </p:nvSpPr>
        <p:spPr>
          <a:xfrm>
            <a:off x="800100" y="800100"/>
            <a:ext cx="12585700" cy="8255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20000"/>
              </a:lnSpc>
              <a:defRPr/>
            </a:pPr>
            <a:r>
              <a:rPr lang="en-US" sz="4200" b="1">
                <a:solidFill>
                  <a:srgbClr val="7D79FF"/>
                </a:solidFill>
                <a:latin typeface="Roboto"/>
              </a:rPr>
              <a:t>Q&amp;A and Contact Information</a:t>
            </a:r>
            <a:endParaRPr lang="en-US" sz="1100"/>
          </a:p>
        </p:txBody>
      </p:sp>
      <p:sp>
        <p:nvSpPr>
          <p:cNvPr id="9" name="TextBox 9"/>
          <p:cNvSpPr txBox="1"/>
          <p:nvPr/>
        </p:nvSpPr>
        <p:spPr>
          <a:xfrm>
            <a:off x="1028700" y="2146300"/>
            <a:ext cx="7835900" cy="4064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20000"/>
              </a:lnSpc>
              <a:defRPr/>
            </a:pPr>
            <a:r>
              <a:rPr lang="en-US" sz="2100" b="1">
                <a:solidFill>
                  <a:srgbClr val="7D79FF"/>
                </a:solidFill>
                <a:latin typeface="Roboto"/>
              </a:rPr>
              <a:t>Q&amp;A Sessions</a:t>
            </a:r>
            <a:endParaRPr lang="en-US" sz="1100"/>
          </a:p>
        </p:txBody>
      </p:sp>
      <p:sp>
        <p:nvSpPr>
          <p:cNvPr id="10" name="TextBox 10"/>
          <p:cNvSpPr txBox="1"/>
          <p:nvPr/>
        </p:nvSpPr>
        <p:spPr>
          <a:xfrm>
            <a:off x="5308600" y="5664200"/>
            <a:ext cx="7835900" cy="4064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20000"/>
              </a:lnSpc>
              <a:defRPr/>
            </a:pPr>
            <a:r>
              <a:rPr lang="en-US" sz="2100" b="1">
                <a:solidFill>
                  <a:srgbClr val="7D79FF"/>
                </a:solidFill>
                <a:latin typeface="Roboto"/>
              </a:rPr>
              <a:t>Contact Information</a:t>
            </a:r>
            <a:endParaRPr lang="en-US" sz="1100"/>
          </a:p>
        </p:txBody>
      </p:sp>
      <p:sp>
        <p:nvSpPr>
          <p:cNvPr id="11" name="TextBox 11"/>
          <p:cNvSpPr txBox="1"/>
          <p:nvPr/>
        </p:nvSpPr>
        <p:spPr>
          <a:xfrm>
            <a:off x="4876800" y="4267200"/>
            <a:ext cx="114300" cy="431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50000"/>
              </a:lnSpc>
              <a:defRPr/>
            </a:pPr>
            <a:r>
              <a:rPr lang="en-US" sz="1800" b="0">
                <a:solidFill>
                  <a:srgbClr val="676776"/>
                </a:solidFill>
                <a:latin typeface="Roboto"/>
              </a:rPr>
              <a:t>1</a:t>
            </a:r>
            <a:endParaRPr lang="en-US" sz="1100"/>
          </a:p>
        </p:txBody>
      </p:sp>
      <p:sp>
        <p:nvSpPr>
          <p:cNvPr id="12" name="TextBox 12"/>
          <p:cNvSpPr txBox="1"/>
          <p:nvPr/>
        </p:nvSpPr>
        <p:spPr>
          <a:xfrm>
            <a:off x="9169400" y="4267200"/>
            <a:ext cx="114300" cy="431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50000"/>
              </a:lnSpc>
              <a:defRPr/>
            </a:pPr>
            <a:r>
              <a:rPr lang="en-US" sz="1800" b="0">
                <a:solidFill>
                  <a:srgbClr val="676776"/>
                </a:solidFill>
                <a:latin typeface="Roboto"/>
              </a:rPr>
              <a:t>2</a:t>
            </a:r>
            <a:endParaRPr lang="en-US" sz="1100"/>
          </a:p>
        </p:txBody>
      </p:sp>
      <p:sp>
        <p:nvSpPr>
          <p:cNvPr id="13" name="TextBox 13"/>
          <p:cNvSpPr txBox="1"/>
          <p:nvPr/>
        </p:nvSpPr>
        <p:spPr>
          <a:xfrm>
            <a:off x="5308600" y="6400800"/>
            <a:ext cx="7835900" cy="431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50000"/>
              </a:lnSpc>
              <a:defRPr/>
            </a:pPr>
            <a:r>
              <a:rPr lang="en-US" sz="1800" b="0">
                <a:solidFill>
                  <a:srgbClr val="676776"/>
                </a:solidFill>
                <a:latin typeface="Roboto"/>
              </a:rPr>
              <a:t>What's app: 07778419886</a:t>
            </a:r>
            <a:endParaRPr lang="en-US" sz="11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4185900" cy="7975600"/>
          </a:xfrm>
          <a:prstGeom prst="rect">
            <a:avLst/>
          </a:prstGeom>
          <a:solidFill>
            <a:srgbClr val="F8F8FF"/>
          </a:solidFill>
          <a:ln w="12700">
            <a:solidFill>
              <a:srgbClr val="E2E5FF"/>
            </a:solidFill>
          </a:ln>
        </p:spPr>
        <p:txBody>
          <a:bodyPr/>
          <a:lstStyle/>
          <a:p>
            <a:endParaRPr lang="en-GB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t="23000" b="23000"/>
          <a:stretch>
            <a:fillRect/>
          </a:stretch>
        </p:blipFill>
        <p:spPr>
          <a:xfrm>
            <a:off x="0" y="0"/>
            <a:ext cx="14185900" cy="79756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800100" y="3060700"/>
            <a:ext cx="12585700" cy="1143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20000"/>
              </a:lnSpc>
              <a:defRPr/>
            </a:pPr>
            <a:r>
              <a:rPr lang="en-US" sz="5200" b="1">
                <a:solidFill>
                  <a:srgbClr val="7D79FF"/>
                </a:solidFill>
                <a:latin typeface="Roboto"/>
              </a:rPr>
              <a:t>Thank You</a:t>
            </a:r>
            <a:endParaRPr lang="en-US" sz="1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4185900" cy="7975600"/>
          </a:xfrm>
          <a:prstGeom prst="rect">
            <a:avLst/>
          </a:prstGeom>
          <a:solidFill>
            <a:srgbClr val="F8F8FF"/>
          </a:solidFill>
          <a:ln w="12700">
            <a:solidFill>
              <a:srgbClr val="E2E5FF"/>
            </a:solidFill>
          </a:ln>
        </p:spPr>
        <p:txBody>
          <a:bodyPr/>
          <a:lstStyle/>
          <a:p>
            <a:endParaRPr lang="en-GB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l="4000" r="4000"/>
          <a:stretch>
            <a:fillRect/>
          </a:stretch>
        </p:blipFill>
        <p:spPr>
          <a:xfrm>
            <a:off x="1066800" y="1803400"/>
            <a:ext cx="5295900" cy="32766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 l="6000" r="6000"/>
          <a:stretch>
            <a:fillRect/>
          </a:stretch>
        </p:blipFill>
        <p:spPr>
          <a:xfrm>
            <a:off x="7366000" y="1803400"/>
            <a:ext cx="5295900" cy="32766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800100" y="571500"/>
            <a:ext cx="12585700" cy="5969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20000"/>
              </a:lnSpc>
              <a:defRPr/>
            </a:pPr>
            <a:r>
              <a:rPr lang="en-US" sz="3900" b="1">
                <a:solidFill>
                  <a:srgbClr val="7D79FF"/>
                </a:solidFill>
                <a:latin typeface="Roboto"/>
              </a:rPr>
              <a:t>What is Data Engineering?</a:t>
            </a:r>
            <a:endParaRPr lang="en-US" sz="1100"/>
          </a:p>
        </p:txBody>
      </p:sp>
      <p:sp>
        <p:nvSpPr>
          <p:cNvPr id="6" name="TextBox 6"/>
          <p:cNvSpPr txBox="1"/>
          <p:nvPr/>
        </p:nvSpPr>
        <p:spPr>
          <a:xfrm>
            <a:off x="1066800" y="5321300"/>
            <a:ext cx="5727700" cy="2921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20000"/>
              </a:lnSpc>
              <a:defRPr/>
            </a:pPr>
            <a:r>
              <a:rPr lang="en-US" sz="1900" b="1">
                <a:solidFill>
                  <a:srgbClr val="7D79FF"/>
                </a:solidFill>
                <a:latin typeface="Roboto"/>
              </a:rPr>
              <a:t>Definition of Data Engineering</a:t>
            </a:r>
            <a:endParaRPr lang="en-US" sz="1100"/>
          </a:p>
        </p:txBody>
      </p:sp>
      <p:sp>
        <p:nvSpPr>
          <p:cNvPr id="7" name="TextBox 7"/>
          <p:cNvSpPr txBox="1"/>
          <p:nvPr/>
        </p:nvSpPr>
        <p:spPr>
          <a:xfrm>
            <a:off x="7366000" y="5321300"/>
            <a:ext cx="5727700" cy="2921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20000"/>
              </a:lnSpc>
              <a:defRPr/>
            </a:pPr>
            <a:r>
              <a:rPr lang="en-US" sz="1900" b="1">
                <a:solidFill>
                  <a:srgbClr val="7D79FF"/>
                </a:solidFill>
                <a:latin typeface="Roboto"/>
              </a:rPr>
              <a:t>Key Responsibilities of Data Engineers</a:t>
            </a:r>
            <a:endParaRPr lang="en-US" sz="1100"/>
          </a:p>
        </p:txBody>
      </p:sp>
      <p:sp>
        <p:nvSpPr>
          <p:cNvPr id="8" name="TextBox 8"/>
          <p:cNvSpPr txBox="1"/>
          <p:nvPr/>
        </p:nvSpPr>
        <p:spPr>
          <a:xfrm>
            <a:off x="1066800" y="5854700"/>
            <a:ext cx="5727700" cy="9525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50000"/>
              </a:lnSpc>
              <a:defRPr/>
            </a:pPr>
            <a:r>
              <a:rPr lang="en-US" sz="1600" b="0">
                <a:solidFill>
                  <a:srgbClr val="676776"/>
                </a:solidFill>
                <a:latin typeface="Roboto"/>
              </a:rPr>
              <a:t>Data engineering involves designing and maintaining data pipelines and infrastructure to ensure data is accessible and reliable for analysis.</a:t>
            </a:r>
            <a:endParaRPr lang="en-US" sz="1100"/>
          </a:p>
        </p:txBody>
      </p:sp>
      <p:sp>
        <p:nvSpPr>
          <p:cNvPr id="9" name="TextBox 9"/>
          <p:cNvSpPr txBox="1"/>
          <p:nvPr/>
        </p:nvSpPr>
        <p:spPr>
          <a:xfrm>
            <a:off x="7366000" y="5854700"/>
            <a:ext cx="5727700" cy="1270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50000"/>
              </a:lnSpc>
              <a:defRPr/>
            </a:pPr>
            <a:r>
              <a:rPr lang="en-US" sz="1600" b="0" dirty="0">
                <a:solidFill>
                  <a:srgbClr val="676776"/>
                </a:solidFill>
                <a:latin typeface="Roboto"/>
              </a:rPr>
              <a:t>Develop scalable </a:t>
            </a:r>
            <a:r>
              <a:rPr lang="en-US" sz="1600" dirty="0">
                <a:solidFill>
                  <a:srgbClr val="676776"/>
                </a:solidFill>
                <a:latin typeface="Roboto"/>
              </a:rPr>
              <a:t>d</a:t>
            </a:r>
            <a:r>
              <a:rPr lang="en-US" sz="1600" b="0" dirty="0">
                <a:solidFill>
                  <a:srgbClr val="676776"/>
                </a:solidFill>
                <a:latin typeface="Roboto"/>
              </a:rPr>
              <a:t>ata architecture, streamline data acquisition from various sources, Ingestion, storage, transformation, integration, processing, orchestration, and quality governance.</a:t>
            </a:r>
            <a:endParaRPr lang="en-US" sz="11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4185900" cy="7975600"/>
          </a:xfrm>
          <a:prstGeom prst="rect">
            <a:avLst/>
          </a:prstGeom>
          <a:solidFill>
            <a:srgbClr val="F8F8FF"/>
          </a:solidFill>
          <a:ln w="12700">
            <a:solidFill>
              <a:srgbClr val="E2E5FF"/>
            </a:solidFill>
          </a:ln>
        </p:spPr>
        <p:txBody>
          <a:bodyPr/>
          <a:lstStyle/>
          <a:p>
            <a:endParaRPr lang="en-GB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t="19000" b="19000"/>
          <a:stretch>
            <a:fillRect/>
          </a:stretch>
        </p:blipFill>
        <p:spPr>
          <a:xfrm>
            <a:off x="1066800" y="2882900"/>
            <a:ext cx="2286000" cy="1409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 l="2000" r="2000"/>
          <a:stretch>
            <a:fillRect/>
          </a:stretch>
        </p:blipFill>
        <p:spPr>
          <a:xfrm>
            <a:off x="4216400" y="2882900"/>
            <a:ext cx="2286000" cy="14097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 l="5000" r="5000"/>
          <a:stretch>
            <a:fillRect/>
          </a:stretch>
        </p:blipFill>
        <p:spPr>
          <a:xfrm>
            <a:off x="7366000" y="2882900"/>
            <a:ext cx="2286000" cy="14097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rcRect l="4000" r="4000"/>
          <a:stretch>
            <a:fillRect/>
          </a:stretch>
        </p:blipFill>
        <p:spPr>
          <a:xfrm>
            <a:off x="10515600" y="2882900"/>
            <a:ext cx="2286000" cy="14097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800100" y="558800"/>
            <a:ext cx="12585700" cy="17145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20000"/>
              </a:lnSpc>
              <a:defRPr/>
            </a:pPr>
            <a:r>
              <a:rPr lang="en-US" sz="3700" b="1">
                <a:solidFill>
                  <a:srgbClr val="7D79FF"/>
                </a:solidFill>
                <a:latin typeface="Roboto"/>
              </a:rPr>
              <a:t>The difference between a data engineer, data scientist, machine learning engineer and data analytics</a:t>
            </a:r>
            <a:endParaRPr lang="en-US" sz="1100"/>
          </a:p>
        </p:txBody>
      </p:sp>
      <p:sp>
        <p:nvSpPr>
          <p:cNvPr id="8" name="TextBox 8"/>
          <p:cNvSpPr txBox="1"/>
          <p:nvPr/>
        </p:nvSpPr>
        <p:spPr>
          <a:xfrm>
            <a:off x="1066800" y="4533900"/>
            <a:ext cx="2578100" cy="5715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20000"/>
              </a:lnSpc>
              <a:defRPr/>
            </a:pPr>
            <a:r>
              <a:rPr lang="en-US" sz="1800" b="1">
                <a:solidFill>
                  <a:srgbClr val="7D79FF"/>
                </a:solidFill>
                <a:latin typeface="Roboto"/>
              </a:rPr>
              <a:t>Role of Data Engineer</a:t>
            </a:r>
            <a:endParaRPr lang="en-US" sz="1100"/>
          </a:p>
        </p:txBody>
      </p:sp>
      <p:sp>
        <p:nvSpPr>
          <p:cNvPr id="9" name="TextBox 9"/>
          <p:cNvSpPr txBox="1"/>
          <p:nvPr/>
        </p:nvSpPr>
        <p:spPr>
          <a:xfrm>
            <a:off x="4216400" y="4533900"/>
            <a:ext cx="2578100" cy="5715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20000"/>
              </a:lnSpc>
              <a:defRPr/>
            </a:pPr>
            <a:r>
              <a:rPr lang="en-US" sz="1800" b="1">
                <a:solidFill>
                  <a:srgbClr val="7D79FF"/>
                </a:solidFill>
                <a:latin typeface="Roboto"/>
              </a:rPr>
              <a:t>Role of Data Scientist</a:t>
            </a:r>
            <a:endParaRPr lang="en-US" sz="1100"/>
          </a:p>
        </p:txBody>
      </p:sp>
      <p:sp>
        <p:nvSpPr>
          <p:cNvPr id="10" name="TextBox 10"/>
          <p:cNvSpPr txBox="1"/>
          <p:nvPr/>
        </p:nvSpPr>
        <p:spPr>
          <a:xfrm>
            <a:off x="7366000" y="4533900"/>
            <a:ext cx="2578100" cy="5715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20000"/>
              </a:lnSpc>
              <a:defRPr/>
            </a:pPr>
            <a:r>
              <a:rPr lang="en-US" sz="1800" b="1">
                <a:solidFill>
                  <a:srgbClr val="7D79FF"/>
                </a:solidFill>
                <a:latin typeface="Roboto"/>
              </a:rPr>
              <a:t>Role of Machine Learning Engineer</a:t>
            </a:r>
            <a:endParaRPr lang="en-US" sz="1100"/>
          </a:p>
        </p:txBody>
      </p:sp>
      <p:sp>
        <p:nvSpPr>
          <p:cNvPr id="11" name="TextBox 11"/>
          <p:cNvSpPr txBox="1"/>
          <p:nvPr/>
        </p:nvSpPr>
        <p:spPr>
          <a:xfrm>
            <a:off x="10515600" y="4533900"/>
            <a:ext cx="2578100" cy="2794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20000"/>
              </a:lnSpc>
              <a:defRPr/>
            </a:pPr>
            <a:r>
              <a:rPr lang="en-US" sz="1800" b="1">
                <a:solidFill>
                  <a:srgbClr val="7D79FF"/>
                </a:solidFill>
                <a:latin typeface="Roboto"/>
              </a:rPr>
              <a:t>Role of Data Analyst</a:t>
            </a:r>
            <a:endParaRPr lang="en-US" sz="1100"/>
          </a:p>
        </p:txBody>
      </p:sp>
      <p:sp>
        <p:nvSpPr>
          <p:cNvPr id="12" name="TextBox 12"/>
          <p:cNvSpPr txBox="1"/>
          <p:nvPr/>
        </p:nvSpPr>
        <p:spPr>
          <a:xfrm>
            <a:off x="1066800" y="5334000"/>
            <a:ext cx="2578100" cy="1828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50000"/>
              </a:lnSpc>
              <a:defRPr/>
            </a:pPr>
            <a:r>
              <a:rPr lang="en-US" sz="1600" b="0">
                <a:solidFill>
                  <a:srgbClr val="676776"/>
                </a:solidFill>
                <a:latin typeface="Roboto"/>
              </a:rPr>
              <a:t>Data engineers design and maintain data pipelines and infrastructure to ensure reliable data flow for analysis and modeling.</a:t>
            </a:r>
            <a:endParaRPr lang="en-US" sz="1100"/>
          </a:p>
        </p:txBody>
      </p:sp>
      <p:sp>
        <p:nvSpPr>
          <p:cNvPr id="13" name="TextBox 13"/>
          <p:cNvSpPr txBox="1"/>
          <p:nvPr/>
        </p:nvSpPr>
        <p:spPr>
          <a:xfrm>
            <a:off x="4216400" y="5334000"/>
            <a:ext cx="2578100" cy="1828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50000"/>
              </a:lnSpc>
              <a:defRPr/>
            </a:pPr>
            <a:r>
              <a:rPr lang="en-US" sz="1600" b="0">
                <a:solidFill>
                  <a:srgbClr val="676776"/>
                </a:solidFill>
                <a:latin typeface="Roboto"/>
              </a:rPr>
              <a:t>Data scientists analyze complex data, build predictive models, and generate insights to support business decisions.</a:t>
            </a:r>
            <a:endParaRPr lang="en-US" sz="1100"/>
          </a:p>
        </p:txBody>
      </p:sp>
      <p:sp>
        <p:nvSpPr>
          <p:cNvPr id="14" name="TextBox 14"/>
          <p:cNvSpPr txBox="1"/>
          <p:nvPr/>
        </p:nvSpPr>
        <p:spPr>
          <a:xfrm>
            <a:off x="7366000" y="5334000"/>
            <a:ext cx="2578100" cy="1828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50000"/>
              </a:lnSpc>
              <a:defRPr/>
            </a:pPr>
            <a:r>
              <a:rPr lang="en-US" sz="1600" b="0">
                <a:solidFill>
                  <a:srgbClr val="676776"/>
                </a:solidFill>
                <a:latin typeface="Roboto"/>
              </a:rPr>
              <a:t>Machine learning engineers deploy and maintain scalable ML models, bridging data science and software engineering.</a:t>
            </a:r>
            <a:endParaRPr lang="en-US" sz="1100"/>
          </a:p>
        </p:txBody>
      </p:sp>
      <p:sp>
        <p:nvSpPr>
          <p:cNvPr id="15" name="TextBox 15"/>
          <p:cNvSpPr txBox="1"/>
          <p:nvPr/>
        </p:nvSpPr>
        <p:spPr>
          <a:xfrm>
            <a:off x="10515600" y="5041900"/>
            <a:ext cx="2578100" cy="1828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50000"/>
              </a:lnSpc>
              <a:defRPr/>
            </a:pPr>
            <a:r>
              <a:rPr lang="en-US" sz="1600" b="0">
                <a:solidFill>
                  <a:srgbClr val="676776"/>
                </a:solidFill>
                <a:latin typeface="Roboto"/>
              </a:rPr>
              <a:t>Data analysts create reports and visualizations from structured data to help stakeholders make informed decisions.</a:t>
            </a:r>
            <a:endParaRPr lang="en-US" sz="1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4185900" cy="7975600"/>
          </a:xfrm>
          <a:prstGeom prst="rect">
            <a:avLst/>
          </a:prstGeom>
          <a:solidFill>
            <a:srgbClr val="F8F8FF"/>
          </a:solidFill>
          <a:ln w="12700">
            <a:solidFill>
              <a:srgbClr val="E2E5FF"/>
            </a:solidFill>
          </a:ln>
        </p:spPr>
        <p:txBody>
          <a:bodyPr/>
          <a:lstStyle/>
          <a:p>
            <a:endParaRPr lang="en-GB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l="16000" r="16000"/>
          <a:stretch>
            <a:fillRect/>
          </a:stretch>
        </p:blipFill>
        <p:spPr>
          <a:xfrm>
            <a:off x="0" y="0"/>
            <a:ext cx="5308600" cy="79756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6108700" y="850900"/>
            <a:ext cx="7264400" cy="8763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20000"/>
              </a:lnSpc>
              <a:defRPr/>
            </a:pPr>
            <a:r>
              <a:rPr lang="en-US" sz="4200" b="1">
                <a:solidFill>
                  <a:srgbClr val="7D79FF"/>
                </a:solidFill>
                <a:latin typeface="Roboto"/>
              </a:rPr>
              <a:t>Real-World Applications</a:t>
            </a:r>
            <a:endParaRPr lang="en-US" sz="1100"/>
          </a:p>
        </p:txBody>
      </p:sp>
      <p:sp>
        <p:nvSpPr>
          <p:cNvPr id="5" name="TextBox 5"/>
          <p:cNvSpPr txBox="1"/>
          <p:nvPr/>
        </p:nvSpPr>
        <p:spPr>
          <a:xfrm>
            <a:off x="6388100" y="2679700"/>
            <a:ext cx="3060700" cy="8763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20000"/>
              </a:lnSpc>
              <a:defRPr/>
            </a:pPr>
            <a:r>
              <a:rPr lang="en-US" sz="2100" b="1">
                <a:solidFill>
                  <a:srgbClr val="7D79FF"/>
                </a:solidFill>
                <a:latin typeface="Roboto"/>
              </a:rPr>
              <a:t>Role of Data Engineering in Industry</a:t>
            </a:r>
            <a:endParaRPr lang="en-US" sz="1100"/>
          </a:p>
        </p:txBody>
      </p:sp>
      <p:sp>
        <p:nvSpPr>
          <p:cNvPr id="6" name="TextBox 6"/>
          <p:cNvSpPr txBox="1"/>
          <p:nvPr/>
        </p:nvSpPr>
        <p:spPr>
          <a:xfrm>
            <a:off x="10033000" y="2679700"/>
            <a:ext cx="3060700" cy="8763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20000"/>
              </a:lnSpc>
              <a:defRPr/>
            </a:pPr>
            <a:r>
              <a:rPr lang="en-US" sz="2100" b="1">
                <a:solidFill>
                  <a:srgbClr val="7D79FF"/>
                </a:solidFill>
                <a:latin typeface="Roboto"/>
              </a:rPr>
              <a:t>Examples from Leading Companies</a:t>
            </a:r>
            <a:endParaRPr lang="en-US" sz="1100"/>
          </a:p>
        </p:txBody>
      </p:sp>
      <p:sp>
        <p:nvSpPr>
          <p:cNvPr id="7" name="TextBox 7"/>
          <p:cNvSpPr txBox="1"/>
          <p:nvPr/>
        </p:nvSpPr>
        <p:spPr>
          <a:xfrm>
            <a:off x="6388100" y="3911600"/>
            <a:ext cx="3060700" cy="28067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50000"/>
              </a:lnSpc>
              <a:defRPr/>
            </a:pPr>
            <a:r>
              <a:rPr lang="en-US" sz="1800" b="0">
                <a:solidFill>
                  <a:srgbClr val="676776"/>
                </a:solidFill>
                <a:latin typeface="Roboto"/>
              </a:rPr>
              <a:t>Data engineering supports major companies by enabling efficient handling of large data volumes and real-time processing for personalized customer experiences.</a:t>
            </a:r>
            <a:endParaRPr lang="en-US" sz="1100"/>
          </a:p>
        </p:txBody>
      </p:sp>
      <p:sp>
        <p:nvSpPr>
          <p:cNvPr id="8" name="TextBox 8"/>
          <p:cNvSpPr txBox="1"/>
          <p:nvPr/>
        </p:nvSpPr>
        <p:spPr>
          <a:xfrm>
            <a:off x="10033000" y="3911600"/>
            <a:ext cx="3060700" cy="28067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50000"/>
              </a:lnSpc>
              <a:defRPr/>
            </a:pPr>
            <a:r>
              <a:rPr lang="en-US" sz="1800" b="0">
                <a:solidFill>
                  <a:srgbClr val="676776"/>
                </a:solidFill>
                <a:latin typeface="Roboto"/>
              </a:rPr>
              <a:t>Netflix, Amazon, and Uber use data engineering for real-time analytics, dynamic pricing, and optimized service delivery to enhance user engagement and profitability.</a:t>
            </a:r>
            <a:endParaRPr lang="en-US"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4185900" cy="7975600"/>
          </a:xfrm>
          <a:prstGeom prst="rect">
            <a:avLst/>
          </a:prstGeom>
          <a:solidFill>
            <a:srgbClr val="F8F8FF"/>
          </a:solidFill>
          <a:ln w="12700">
            <a:solidFill>
              <a:srgbClr val="E2E5FF"/>
            </a:solidFill>
          </a:ln>
        </p:spPr>
        <p:txBody>
          <a:bodyPr/>
          <a:lstStyle/>
          <a:p>
            <a:endParaRPr lang="en-GB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l="1000" r="1000"/>
          <a:stretch>
            <a:fillRect/>
          </a:stretch>
        </p:blipFill>
        <p:spPr>
          <a:xfrm>
            <a:off x="2921000" y="1701800"/>
            <a:ext cx="2108200" cy="17399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 l="1000" r="1000"/>
          <a:stretch>
            <a:fillRect/>
          </a:stretch>
        </p:blipFill>
        <p:spPr>
          <a:xfrm>
            <a:off x="1905000" y="3505200"/>
            <a:ext cx="4216400" cy="17399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 l="1000" r="1000"/>
          <a:stretch>
            <a:fillRect/>
          </a:stretch>
        </p:blipFill>
        <p:spPr>
          <a:xfrm>
            <a:off x="876300" y="5321300"/>
            <a:ext cx="6337300" cy="1739900"/>
          </a:xfrm>
          <a:prstGeom prst="rect">
            <a:avLst/>
          </a:prstGeom>
        </p:spPr>
      </p:pic>
      <p:sp>
        <p:nvSpPr>
          <p:cNvPr id="6" name="AutoShape 6"/>
          <p:cNvSpPr/>
          <p:nvPr/>
        </p:nvSpPr>
        <p:spPr>
          <a:xfrm>
            <a:off x="5029200" y="3479800"/>
            <a:ext cx="8280400" cy="12700"/>
          </a:xfrm>
          <a:prstGeom prst="roundRect">
            <a:avLst>
              <a:gd name="adj" fmla="val 50000"/>
            </a:avLst>
          </a:prstGeom>
          <a:solidFill>
            <a:srgbClr val="443EFF"/>
          </a:solidFill>
        </p:spPr>
        <p:txBody>
          <a:bodyPr/>
          <a:lstStyle/>
          <a:p>
            <a:endParaRPr lang="en-GB"/>
          </a:p>
        </p:txBody>
      </p:sp>
      <p:sp>
        <p:nvSpPr>
          <p:cNvPr id="7" name="AutoShape 7"/>
          <p:cNvSpPr/>
          <p:nvPr/>
        </p:nvSpPr>
        <p:spPr>
          <a:xfrm>
            <a:off x="6070600" y="5283200"/>
            <a:ext cx="7239000" cy="12700"/>
          </a:xfrm>
          <a:prstGeom prst="roundRect">
            <a:avLst>
              <a:gd name="adj" fmla="val 50000"/>
            </a:avLst>
          </a:prstGeom>
          <a:solidFill>
            <a:srgbClr val="443EFF"/>
          </a:solidFill>
        </p:spPr>
        <p:txBody>
          <a:bodyPr/>
          <a:lstStyle/>
          <a:p>
            <a:endParaRPr lang="en-GB"/>
          </a:p>
        </p:txBody>
      </p:sp>
      <p:sp>
        <p:nvSpPr>
          <p:cNvPr id="8" name="AutoShape 8"/>
          <p:cNvSpPr/>
          <p:nvPr/>
        </p:nvSpPr>
        <p:spPr>
          <a:xfrm>
            <a:off x="7112000" y="7086600"/>
            <a:ext cx="6210300" cy="12700"/>
          </a:xfrm>
          <a:prstGeom prst="roundRect">
            <a:avLst>
              <a:gd name="adj" fmla="val 50000"/>
            </a:avLst>
          </a:prstGeom>
          <a:solidFill>
            <a:srgbClr val="443EFF"/>
          </a:solidFill>
        </p:spPr>
        <p:txBody>
          <a:bodyPr/>
          <a:lstStyle/>
          <a:p>
            <a:endParaRPr lang="en-GB"/>
          </a:p>
        </p:txBody>
      </p:sp>
      <p:sp>
        <p:nvSpPr>
          <p:cNvPr id="9" name="TextBox 9"/>
          <p:cNvSpPr txBox="1"/>
          <p:nvPr/>
        </p:nvSpPr>
        <p:spPr>
          <a:xfrm>
            <a:off x="800100" y="635000"/>
            <a:ext cx="12585700" cy="6477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20000"/>
              </a:lnSpc>
              <a:defRPr/>
            </a:pPr>
            <a:r>
              <a:rPr lang="en-US" sz="4200" b="1">
                <a:solidFill>
                  <a:srgbClr val="7D79FF"/>
                </a:solidFill>
                <a:latin typeface="Roboto"/>
              </a:rPr>
              <a:t>Importance in Modern Organizations</a:t>
            </a:r>
            <a:endParaRPr lang="en-US" sz="1100"/>
          </a:p>
        </p:txBody>
      </p:sp>
      <p:sp>
        <p:nvSpPr>
          <p:cNvPr id="10" name="TextBox 10"/>
          <p:cNvSpPr txBox="1"/>
          <p:nvPr/>
        </p:nvSpPr>
        <p:spPr>
          <a:xfrm>
            <a:off x="5207000" y="1930400"/>
            <a:ext cx="7937500" cy="3175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20000"/>
              </a:lnSpc>
              <a:defRPr/>
            </a:pPr>
            <a:r>
              <a:rPr lang="en-US" sz="2100" b="1">
                <a:solidFill>
                  <a:srgbClr val="7D79FF"/>
                </a:solidFill>
                <a:latin typeface="Roboto"/>
              </a:rPr>
              <a:t>Decision-making Support</a:t>
            </a:r>
            <a:endParaRPr lang="en-US" sz="1100"/>
          </a:p>
        </p:txBody>
      </p:sp>
      <p:sp>
        <p:nvSpPr>
          <p:cNvPr id="11" name="TextBox 11"/>
          <p:cNvSpPr txBox="1"/>
          <p:nvPr/>
        </p:nvSpPr>
        <p:spPr>
          <a:xfrm>
            <a:off x="6248400" y="3746500"/>
            <a:ext cx="6896100" cy="3175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20000"/>
              </a:lnSpc>
              <a:defRPr/>
            </a:pPr>
            <a:r>
              <a:rPr lang="en-US" sz="2100" b="1">
                <a:solidFill>
                  <a:srgbClr val="7D79FF"/>
                </a:solidFill>
                <a:latin typeface="Roboto"/>
              </a:rPr>
              <a:t>Automation Benefits</a:t>
            </a:r>
            <a:endParaRPr lang="en-US" sz="1100"/>
          </a:p>
        </p:txBody>
      </p:sp>
      <p:sp>
        <p:nvSpPr>
          <p:cNvPr id="12" name="TextBox 12"/>
          <p:cNvSpPr txBox="1"/>
          <p:nvPr/>
        </p:nvSpPr>
        <p:spPr>
          <a:xfrm>
            <a:off x="7289800" y="5549900"/>
            <a:ext cx="5867400" cy="3175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20000"/>
              </a:lnSpc>
              <a:defRPr/>
            </a:pPr>
            <a:r>
              <a:rPr lang="en-US" sz="2100" b="1">
                <a:solidFill>
                  <a:srgbClr val="7D79FF"/>
                </a:solidFill>
                <a:latin typeface="Roboto"/>
              </a:rPr>
              <a:t>Scalability Advantages</a:t>
            </a:r>
            <a:endParaRPr lang="en-US" sz="1100"/>
          </a:p>
        </p:txBody>
      </p:sp>
      <p:sp>
        <p:nvSpPr>
          <p:cNvPr id="13" name="TextBox 13"/>
          <p:cNvSpPr txBox="1"/>
          <p:nvPr/>
        </p:nvSpPr>
        <p:spPr>
          <a:xfrm>
            <a:off x="3886200" y="2425700"/>
            <a:ext cx="1143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50000"/>
              </a:lnSpc>
              <a:defRPr/>
            </a:pPr>
            <a:r>
              <a:rPr lang="en-US" sz="1600" b="1">
                <a:solidFill>
                  <a:srgbClr val="676776"/>
                </a:solidFill>
                <a:latin typeface="Roboto"/>
              </a:rPr>
              <a:t>1</a:t>
            </a:r>
            <a:endParaRPr lang="en-US" sz="1100"/>
          </a:p>
        </p:txBody>
      </p:sp>
      <p:sp>
        <p:nvSpPr>
          <p:cNvPr id="14" name="TextBox 14"/>
          <p:cNvSpPr txBox="1"/>
          <p:nvPr/>
        </p:nvSpPr>
        <p:spPr>
          <a:xfrm>
            <a:off x="5207000" y="2527300"/>
            <a:ext cx="7937500" cy="685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50000"/>
              </a:lnSpc>
              <a:defRPr/>
            </a:pPr>
            <a:r>
              <a:rPr lang="en-US" sz="1800" b="0">
                <a:solidFill>
                  <a:srgbClr val="676776"/>
                </a:solidFill>
                <a:latin typeface="Roboto"/>
              </a:rPr>
              <a:t>Robust data engineering ensures accessible, reliable data for rapid, informed business decisions.</a:t>
            </a:r>
            <a:endParaRPr lang="en-US" sz="1100"/>
          </a:p>
        </p:txBody>
      </p:sp>
      <p:sp>
        <p:nvSpPr>
          <p:cNvPr id="15" name="TextBox 15"/>
          <p:cNvSpPr txBox="1"/>
          <p:nvPr/>
        </p:nvSpPr>
        <p:spPr>
          <a:xfrm>
            <a:off x="3886200" y="4229100"/>
            <a:ext cx="1143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50000"/>
              </a:lnSpc>
              <a:defRPr/>
            </a:pPr>
            <a:r>
              <a:rPr lang="en-US" sz="1600" b="1">
                <a:solidFill>
                  <a:srgbClr val="676776"/>
                </a:solidFill>
                <a:latin typeface="Roboto"/>
              </a:rPr>
              <a:t>2</a:t>
            </a:r>
            <a:endParaRPr lang="en-US" sz="1100"/>
          </a:p>
        </p:txBody>
      </p:sp>
      <p:sp>
        <p:nvSpPr>
          <p:cNvPr id="16" name="TextBox 16"/>
          <p:cNvSpPr txBox="1"/>
          <p:nvPr/>
        </p:nvSpPr>
        <p:spPr>
          <a:xfrm>
            <a:off x="6248400" y="4330700"/>
            <a:ext cx="6896100" cy="685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50000"/>
              </a:lnSpc>
              <a:defRPr/>
            </a:pPr>
            <a:r>
              <a:rPr lang="en-US" sz="1800" b="0">
                <a:solidFill>
                  <a:srgbClr val="676776"/>
                </a:solidFill>
                <a:latin typeface="Roboto"/>
              </a:rPr>
              <a:t>Automated data pipelines reduce errors, save time, and enhance operational efficiency.</a:t>
            </a:r>
            <a:endParaRPr lang="en-US" sz="1100"/>
          </a:p>
        </p:txBody>
      </p:sp>
      <p:sp>
        <p:nvSpPr>
          <p:cNvPr id="17" name="TextBox 17"/>
          <p:cNvSpPr txBox="1"/>
          <p:nvPr/>
        </p:nvSpPr>
        <p:spPr>
          <a:xfrm>
            <a:off x="3886200" y="6032500"/>
            <a:ext cx="114300" cy="304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50000"/>
              </a:lnSpc>
              <a:defRPr/>
            </a:pPr>
            <a:r>
              <a:rPr lang="en-US" sz="1600" b="1">
                <a:solidFill>
                  <a:srgbClr val="676776"/>
                </a:solidFill>
                <a:latin typeface="Roboto"/>
              </a:rPr>
              <a:t>3</a:t>
            </a:r>
            <a:endParaRPr lang="en-US" sz="1100"/>
          </a:p>
        </p:txBody>
      </p:sp>
      <p:sp>
        <p:nvSpPr>
          <p:cNvPr id="18" name="TextBox 18"/>
          <p:cNvSpPr txBox="1"/>
          <p:nvPr/>
        </p:nvSpPr>
        <p:spPr>
          <a:xfrm>
            <a:off x="7289800" y="6134100"/>
            <a:ext cx="5867400" cy="685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50000"/>
              </a:lnSpc>
              <a:defRPr/>
            </a:pPr>
            <a:r>
              <a:rPr lang="en-US" sz="1800" b="0">
                <a:solidFill>
                  <a:srgbClr val="676776"/>
                </a:solidFill>
                <a:latin typeface="Roboto"/>
              </a:rPr>
              <a:t>Scalable architectures handle growing data volumes using cloud and distributed systems.</a:t>
            </a:r>
            <a:endParaRPr lang="en-US"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4185900" cy="7975600"/>
          </a:xfrm>
          <a:prstGeom prst="rect">
            <a:avLst/>
          </a:prstGeom>
          <a:solidFill>
            <a:srgbClr val="F8F8FF"/>
          </a:solidFill>
          <a:ln w="12700">
            <a:solidFill>
              <a:srgbClr val="E2E5FF"/>
            </a:solidFill>
          </a:ln>
        </p:spPr>
        <p:txBody>
          <a:bodyPr/>
          <a:lstStyle/>
          <a:p>
            <a:endParaRPr lang="en-GB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l="1000" r="1000"/>
          <a:stretch>
            <a:fillRect/>
          </a:stretch>
        </p:blipFill>
        <p:spPr>
          <a:xfrm>
            <a:off x="3289300" y="1384300"/>
            <a:ext cx="1282700" cy="1422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 l="1000" r="1000"/>
          <a:stretch>
            <a:fillRect/>
          </a:stretch>
        </p:blipFill>
        <p:spPr>
          <a:xfrm>
            <a:off x="2654300" y="2857500"/>
            <a:ext cx="2578100" cy="1422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 l="1000" r="1000"/>
          <a:stretch>
            <a:fillRect/>
          </a:stretch>
        </p:blipFill>
        <p:spPr>
          <a:xfrm>
            <a:off x="2006600" y="4330700"/>
            <a:ext cx="3873500" cy="1422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rcRect l="1000" r="1000"/>
          <a:stretch>
            <a:fillRect/>
          </a:stretch>
        </p:blipFill>
        <p:spPr>
          <a:xfrm>
            <a:off x="1358900" y="5803900"/>
            <a:ext cx="5156200" cy="1422400"/>
          </a:xfrm>
          <a:prstGeom prst="rect">
            <a:avLst/>
          </a:prstGeom>
        </p:spPr>
      </p:pic>
      <p:sp>
        <p:nvSpPr>
          <p:cNvPr id="7" name="AutoShape 7"/>
          <p:cNvSpPr/>
          <p:nvPr/>
        </p:nvSpPr>
        <p:spPr>
          <a:xfrm>
            <a:off x="4775200" y="2832100"/>
            <a:ext cx="8534400" cy="12700"/>
          </a:xfrm>
          <a:prstGeom prst="roundRect">
            <a:avLst>
              <a:gd name="adj" fmla="val 50000"/>
            </a:avLst>
          </a:prstGeom>
          <a:solidFill>
            <a:srgbClr val="443EFF"/>
          </a:solidFill>
        </p:spPr>
        <p:txBody>
          <a:bodyPr/>
          <a:lstStyle/>
          <a:p>
            <a:endParaRPr lang="en-GB"/>
          </a:p>
        </p:txBody>
      </p:sp>
      <p:sp>
        <p:nvSpPr>
          <p:cNvPr id="8" name="AutoShape 8"/>
          <p:cNvSpPr/>
          <p:nvPr/>
        </p:nvSpPr>
        <p:spPr>
          <a:xfrm>
            <a:off x="5549900" y="4305300"/>
            <a:ext cx="7759700" cy="12700"/>
          </a:xfrm>
          <a:prstGeom prst="roundRect">
            <a:avLst>
              <a:gd name="adj" fmla="val 50000"/>
            </a:avLst>
          </a:prstGeom>
          <a:solidFill>
            <a:srgbClr val="443EFF"/>
          </a:solidFill>
        </p:spPr>
        <p:txBody>
          <a:bodyPr/>
          <a:lstStyle/>
          <a:p>
            <a:endParaRPr lang="en-GB"/>
          </a:p>
        </p:txBody>
      </p:sp>
      <p:sp>
        <p:nvSpPr>
          <p:cNvPr id="9" name="AutoShape 9"/>
          <p:cNvSpPr/>
          <p:nvPr/>
        </p:nvSpPr>
        <p:spPr>
          <a:xfrm>
            <a:off x="6337300" y="5778500"/>
            <a:ext cx="6985000" cy="12700"/>
          </a:xfrm>
          <a:prstGeom prst="roundRect">
            <a:avLst>
              <a:gd name="adj" fmla="val 50000"/>
            </a:avLst>
          </a:prstGeom>
          <a:solidFill>
            <a:srgbClr val="443EFF"/>
          </a:solidFill>
        </p:spPr>
        <p:txBody>
          <a:bodyPr/>
          <a:lstStyle/>
          <a:p>
            <a:endParaRPr lang="en-GB"/>
          </a:p>
        </p:txBody>
      </p:sp>
      <p:sp>
        <p:nvSpPr>
          <p:cNvPr id="10" name="AutoShape 10"/>
          <p:cNvSpPr/>
          <p:nvPr/>
        </p:nvSpPr>
        <p:spPr>
          <a:xfrm>
            <a:off x="7112000" y="7251700"/>
            <a:ext cx="6210300" cy="12700"/>
          </a:xfrm>
          <a:prstGeom prst="roundRect">
            <a:avLst>
              <a:gd name="adj" fmla="val 50000"/>
            </a:avLst>
          </a:prstGeom>
          <a:solidFill>
            <a:srgbClr val="443EFF"/>
          </a:solidFill>
        </p:spPr>
        <p:txBody>
          <a:bodyPr/>
          <a:lstStyle/>
          <a:p>
            <a:endParaRPr lang="en-GB"/>
          </a:p>
        </p:txBody>
      </p:sp>
      <p:sp>
        <p:nvSpPr>
          <p:cNvPr id="11" name="TextBox 11"/>
          <p:cNvSpPr txBox="1"/>
          <p:nvPr/>
        </p:nvSpPr>
        <p:spPr>
          <a:xfrm>
            <a:off x="800100" y="520700"/>
            <a:ext cx="12585700" cy="5334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20000"/>
              </a:lnSpc>
              <a:defRPr/>
            </a:pPr>
            <a:r>
              <a:rPr lang="en-US" sz="3500" b="1">
                <a:solidFill>
                  <a:srgbClr val="7D79FF"/>
                </a:solidFill>
                <a:latin typeface="Roboto"/>
              </a:rPr>
              <a:t>Data Engineering Lifecycle</a:t>
            </a:r>
            <a:endParaRPr lang="en-US" sz="1100"/>
          </a:p>
        </p:txBody>
      </p:sp>
      <p:sp>
        <p:nvSpPr>
          <p:cNvPr id="12" name="TextBox 12"/>
          <p:cNvSpPr txBox="1"/>
          <p:nvPr/>
        </p:nvSpPr>
        <p:spPr>
          <a:xfrm>
            <a:off x="4953000" y="1574800"/>
            <a:ext cx="8191500" cy="2667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20000"/>
              </a:lnSpc>
              <a:defRPr/>
            </a:pPr>
            <a:r>
              <a:rPr lang="en-US" sz="1700" b="1">
                <a:solidFill>
                  <a:srgbClr val="7D79FF"/>
                </a:solidFill>
                <a:latin typeface="Roboto"/>
              </a:rPr>
              <a:t>Data Ingestion</a:t>
            </a:r>
            <a:endParaRPr lang="en-US" sz="1100"/>
          </a:p>
        </p:txBody>
      </p:sp>
      <p:sp>
        <p:nvSpPr>
          <p:cNvPr id="13" name="TextBox 13"/>
          <p:cNvSpPr txBox="1"/>
          <p:nvPr/>
        </p:nvSpPr>
        <p:spPr>
          <a:xfrm>
            <a:off x="5727700" y="3048000"/>
            <a:ext cx="7416800" cy="2667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20000"/>
              </a:lnSpc>
              <a:defRPr/>
            </a:pPr>
            <a:r>
              <a:rPr lang="en-US" sz="1700" b="1">
                <a:solidFill>
                  <a:srgbClr val="7D79FF"/>
                </a:solidFill>
                <a:latin typeface="Roboto"/>
              </a:rPr>
              <a:t>Data Storage</a:t>
            </a:r>
            <a:endParaRPr lang="en-US" sz="1100"/>
          </a:p>
        </p:txBody>
      </p:sp>
      <p:sp>
        <p:nvSpPr>
          <p:cNvPr id="14" name="TextBox 14"/>
          <p:cNvSpPr txBox="1"/>
          <p:nvPr/>
        </p:nvSpPr>
        <p:spPr>
          <a:xfrm>
            <a:off x="6502400" y="4521200"/>
            <a:ext cx="6642100" cy="2667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20000"/>
              </a:lnSpc>
              <a:defRPr/>
            </a:pPr>
            <a:r>
              <a:rPr lang="en-US" sz="1700" b="1">
                <a:solidFill>
                  <a:srgbClr val="7D79FF"/>
                </a:solidFill>
                <a:latin typeface="Roboto"/>
              </a:rPr>
              <a:t>Data Processing and Transformation</a:t>
            </a:r>
            <a:endParaRPr lang="en-US" sz="1100"/>
          </a:p>
        </p:txBody>
      </p:sp>
      <p:sp>
        <p:nvSpPr>
          <p:cNvPr id="15" name="TextBox 15"/>
          <p:cNvSpPr txBox="1"/>
          <p:nvPr/>
        </p:nvSpPr>
        <p:spPr>
          <a:xfrm>
            <a:off x="7289800" y="5994400"/>
            <a:ext cx="5867400" cy="2667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20000"/>
              </a:lnSpc>
              <a:defRPr/>
            </a:pPr>
            <a:r>
              <a:rPr lang="en-US" sz="1700" b="1">
                <a:solidFill>
                  <a:srgbClr val="7D79FF"/>
                </a:solidFill>
                <a:latin typeface="Roboto"/>
              </a:rPr>
              <a:t>Data Serving</a:t>
            </a:r>
            <a:endParaRPr lang="en-US" sz="1100"/>
          </a:p>
        </p:txBody>
      </p:sp>
      <p:sp>
        <p:nvSpPr>
          <p:cNvPr id="16" name="TextBox 16"/>
          <p:cNvSpPr txBox="1"/>
          <p:nvPr/>
        </p:nvSpPr>
        <p:spPr>
          <a:xfrm>
            <a:off x="3886200" y="1968500"/>
            <a:ext cx="114300" cy="254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50000"/>
              </a:lnSpc>
              <a:defRPr/>
            </a:pPr>
            <a:r>
              <a:rPr lang="en-US" sz="1300" b="1">
                <a:solidFill>
                  <a:srgbClr val="676776"/>
                </a:solidFill>
                <a:latin typeface="Roboto"/>
              </a:rPr>
              <a:t>1</a:t>
            </a:r>
            <a:endParaRPr lang="en-US" sz="1100"/>
          </a:p>
        </p:txBody>
      </p:sp>
      <p:sp>
        <p:nvSpPr>
          <p:cNvPr id="17" name="TextBox 17"/>
          <p:cNvSpPr txBox="1"/>
          <p:nvPr/>
        </p:nvSpPr>
        <p:spPr>
          <a:xfrm>
            <a:off x="4953000" y="2057400"/>
            <a:ext cx="8191500" cy="558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50000"/>
              </a:lnSpc>
              <a:defRPr/>
            </a:pPr>
            <a:r>
              <a:rPr lang="en-US" sz="1400" b="0">
                <a:solidFill>
                  <a:srgbClr val="676776"/>
                </a:solidFill>
                <a:latin typeface="Roboto"/>
              </a:rPr>
              <a:t>Collect and import data from diverse sources using tools like, ADF, Airflow, Apache Kafka for real-time streaming.</a:t>
            </a:r>
            <a:endParaRPr lang="en-US" sz="1100"/>
          </a:p>
        </p:txBody>
      </p:sp>
      <p:sp>
        <p:nvSpPr>
          <p:cNvPr id="18" name="TextBox 18"/>
          <p:cNvSpPr txBox="1"/>
          <p:nvPr/>
        </p:nvSpPr>
        <p:spPr>
          <a:xfrm>
            <a:off x="3886200" y="3441700"/>
            <a:ext cx="114300" cy="254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50000"/>
              </a:lnSpc>
              <a:defRPr/>
            </a:pPr>
            <a:r>
              <a:rPr lang="en-US" sz="1300" b="1">
                <a:solidFill>
                  <a:srgbClr val="676776"/>
                </a:solidFill>
                <a:latin typeface="Roboto"/>
              </a:rPr>
              <a:t>2</a:t>
            </a:r>
            <a:endParaRPr lang="en-US" sz="1100"/>
          </a:p>
        </p:txBody>
      </p:sp>
      <p:sp>
        <p:nvSpPr>
          <p:cNvPr id="19" name="TextBox 19"/>
          <p:cNvSpPr txBox="1"/>
          <p:nvPr/>
        </p:nvSpPr>
        <p:spPr>
          <a:xfrm>
            <a:off x="5727700" y="3530600"/>
            <a:ext cx="7416800" cy="558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50000"/>
              </a:lnSpc>
              <a:defRPr/>
            </a:pPr>
            <a:r>
              <a:rPr lang="en-US" sz="1400" b="0">
                <a:solidFill>
                  <a:srgbClr val="676776"/>
                </a:solidFill>
                <a:latin typeface="Roboto"/>
              </a:rPr>
              <a:t>Store data in scalable repositories such as data lakes, lake houses warehouses, or NoSQL databases.</a:t>
            </a:r>
            <a:endParaRPr lang="en-US" sz="1100"/>
          </a:p>
        </p:txBody>
      </p:sp>
      <p:sp>
        <p:nvSpPr>
          <p:cNvPr id="20" name="TextBox 20"/>
          <p:cNvSpPr txBox="1"/>
          <p:nvPr/>
        </p:nvSpPr>
        <p:spPr>
          <a:xfrm>
            <a:off x="3886200" y="4914900"/>
            <a:ext cx="114300" cy="254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50000"/>
              </a:lnSpc>
              <a:defRPr/>
            </a:pPr>
            <a:r>
              <a:rPr lang="en-US" sz="1300" b="1">
                <a:solidFill>
                  <a:srgbClr val="676776"/>
                </a:solidFill>
                <a:latin typeface="Roboto"/>
              </a:rPr>
              <a:t>3</a:t>
            </a:r>
            <a:endParaRPr lang="en-US" sz="1100"/>
          </a:p>
        </p:txBody>
      </p:sp>
      <p:sp>
        <p:nvSpPr>
          <p:cNvPr id="21" name="TextBox 21"/>
          <p:cNvSpPr txBox="1"/>
          <p:nvPr/>
        </p:nvSpPr>
        <p:spPr>
          <a:xfrm>
            <a:off x="6502400" y="5003800"/>
            <a:ext cx="6642100" cy="558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50000"/>
              </a:lnSpc>
              <a:defRPr/>
            </a:pPr>
            <a:r>
              <a:rPr lang="en-US" sz="1400" b="0">
                <a:solidFill>
                  <a:srgbClr val="676776"/>
                </a:solidFill>
                <a:latin typeface="Roboto"/>
              </a:rPr>
              <a:t>Clean, enrich, and transform raw data using ETL/ELT pipelines with tools like Python.</a:t>
            </a:r>
            <a:endParaRPr lang="en-US" sz="1100"/>
          </a:p>
        </p:txBody>
      </p:sp>
      <p:sp>
        <p:nvSpPr>
          <p:cNvPr id="22" name="TextBox 22"/>
          <p:cNvSpPr txBox="1"/>
          <p:nvPr/>
        </p:nvSpPr>
        <p:spPr>
          <a:xfrm>
            <a:off x="3886200" y="6388100"/>
            <a:ext cx="114300" cy="2540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50000"/>
              </a:lnSpc>
              <a:defRPr/>
            </a:pPr>
            <a:r>
              <a:rPr lang="en-US" sz="1300" b="1">
                <a:solidFill>
                  <a:srgbClr val="676776"/>
                </a:solidFill>
                <a:latin typeface="Roboto"/>
              </a:rPr>
              <a:t>4</a:t>
            </a:r>
            <a:endParaRPr lang="en-US" sz="1100"/>
          </a:p>
        </p:txBody>
      </p:sp>
      <p:sp>
        <p:nvSpPr>
          <p:cNvPr id="23" name="TextBox 23"/>
          <p:cNvSpPr txBox="1"/>
          <p:nvPr/>
        </p:nvSpPr>
        <p:spPr>
          <a:xfrm>
            <a:off x="7289800" y="6477000"/>
            <a:ext cx="5867400" cy="558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50000"/>
              </a:lnSpc>
              <a:defRPr/>
            </a:pPr>
            <a:r>
              <a:rPr lang="en-US" sz="1400" b="0">
                <a:solidFill>
                  <a:srgbClr val="676776"/>
                </a:solidFill>
                <a:latin typeface="Roboto"/>
              </a:rPr>
              <a:t>Make processed data accessible to users via dashboards, data marts, and OLAP systems.</a:t>
            </a:r>
            <a:endParaRPr lang="en-US"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4185900" cy="7975600"/>
          </a:xfrm>
          <a:prstGeom prst="rect">
            <a:avLst/>
          </a:prstGeom>
          <a:solidFill>
            <a:srgbClr val="F8F8FF"/>
          </a:solidFill>
          <a:ln w="12700">
            <a:solidFill>
              <a:srgbClr val="E2E5FF"/>
            </a:solidFill>
          </a:ln>
        </p:spPr>
        <p:txBody>
          <a:bodyPr/>
          <a:lstStyle/>
          <a:p>
            <a:endParaRPr lang="en-GB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l="8000" r="8000"/>
          <a:stretch>
            <a:fillRect/>
          </a:stretch>
        </p:blipFill>
        <p:spPr>
          <a:xfrm>
            <a:off x="1066800" y="1663700"/>
            <a:ext cx="3086100" cy="3086100"/>
          </a:xfrm>
          <a:prstGeom prst="roundRect">
            <a:avLst>
              <a:gd name="adj" fmla="val 50000"/>
            </a:avLst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 l="22000" r="22000"/>
          <a:stretch>
            <a:fillRect/>
          </a:stretch>
        </p:blipFill>
        <p:spPr>
          <a:xfrm>
            <a:off x="5270500" y="1663700"/>
            <a:ext cx="3086100" cy="3086100"/>
          </a:xfrm>
          <a:prstGeom prst="roundRect">
            <a:avLst>
              <a:gd name="adj" fmla="val 50000"/>
            </a:avLst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 l="21000" r="21000"/>
          <a:stretch>
            <a:fillRect/>
          </a:stretch>
        </p:blipFill>
        <p:spPr>
          <a:xfrm>
            <a:off x="9474200" y="1663700"/>
            <a:ext cx="3086100" cy="3086100"/>
          </a:xfrm>
          <a:prstGeom prst="roundRect">
            <a:avLst>
              <a:gd name="adj" fmla="val 50000"/>
            </a:avLst>
          </a:prstGeom>
        </p:spPr>
      </p:pic>
      <p:sp>
        <p:nvSpPr>
          <p:cNvPr id="6" name="TextBox 6"/>
          <p:cNvSpPr txBox="1"/>
          <p:nvPr/>
        </p:nvSpPr>
        <p:spPr>
          <a:xfrm>
            <a:off x="800100" y="533400"/>
            <a:ext cx="12585700" cy="5461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20000"/>
              </a:lnSpc>
              <a:defRPr/>
            </a:pPr>
            <a:r>
              <a:rPr lang="en-US" sz="3600" b="1">
                <a:solidFill>
                  <a:srgbClr val="7D79FF"/>
                </a:solidFill>
                <a:latin typeface="Roboto"/>
              </a:rPr>
              <a:t>Tools of the Trade (Microsoft Fabric Data Engineer)</a:t>
            </a:r>
            <a:endParaRPr lang="en-US" sz="1100"/>
          </a:p>
        </p:txBody>
      </p:sp>
      <p:sp>
        <p:nvSpPr>
          <p:cNvPr id="7" name="TextBox 7"/>
          <p:cNvSpPr txBox="1"/>
          <p:nvPr/>
        </p:nvSpPr>
        <p:spPr>
          <a:xfrm>
            <a:off x="1066800" y="4965700"/>
            <a:ext cx="3619500" cy="2667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20000"/>
              </a:lnSpc>
              <a:defRPr/>
            </a:pPr>
            <a:r>
              <a:rPr lang="en-US" sz="1800" b="1">
                <a:solidFill>
                  <a:srgbClr val="7D79FF"/>
                </a:solidFill>
                <a:latin typeface="Roboto"/>
              </a:rPr>
              <a:t>Core Workflow Orchestration</a:t>
            </a:r>
            <a:endParaRPr lang="en-US" sz="1100"/>
          </a:p>
        </p:txBody>
      </p:sp>
      <p:sp>
        <p:nvSpPr>
          <p:cNvPr id="8" name="TextBox 8"/>
          <p:cNvSpPr txBox="1"/>
          <p:nvPr/>
        </p:nvSpPr>
        <p:spPr>
          <a:xfrm>
            <a:off x="5270500" y="4965700"/>
            <a:ext cx="3619500" cy="5461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20000"/>
              </a:lnSpc>
              <a:defRPr/>
            </a:pPr>
            <a:r>
              <a:rPr lang="en-US" sz="1800" b="1">
                <a:solidFill>
                  <a:srgbClr val="7D79FF"/>
                </a:solidFill>
                <a:latin typeface="Roboto"/>
              </a:rPr>
              <a:t>High-Performance Data Processing</a:t>
            </a:r>
            <a:endParaRPr lang="en-US" sz="1100"/>
          </a:p>
        </p:txBody>
      </p:sp>
      <p:sp>
        <p:nvSpPr>
          <p:cNvPr id="9" name="TextBox 9"/>
          <p:cNvSpPr txBox="1"/>
          <p:nvPr/>
        </p:nvSpPr>
        <p:spPr>
          <a:xfrm>
            <a:off x="9474200" y="4965700"/>
            <a:ext cx="3619500" cy="2667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20000"/>
              </a:lnSpc>
              <a:defRPr/>
            </a:pPr>
            <a:r>
              <a:rPr lang="en-US" sz="1800" b="1">
                <a:solidFill>
                  <a:srgbClr val="7D79FF"/>
                </a:solidFill>
                <a:latin typeface="Roboto"/>
              </a:rPr>
              <a:t>Real-Time Data Streaming</a:t>
            </a:r>
            <a:endParaRPr lang="en-US" sz="1100"/>
          </a:p>
        </p:txBody>
      </p:sp>
      <p:sp>
        <p:nvSpPr>
          <p:cNvPr id="10" name="TextBox 10"/>
          <p:cNvSpPr txBox="1"/>
          <p:nvPr/>
        </p:nvSpPr>
        <p:spPr>
          <a:xfrm>
            <a:off x="1066800" y="5461000"/>
            <a:ext cx="3619500" cy="11557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50000"/>
              </a:lnSpc>
              <a:defRPr/>
            </a:pPr>
            <a:r>
              <a:rPr lang="en-US" sz="1500" b="0">
                <a:solidFill>
                  <a:srgbClr val="676776"/>
                </a:solidFill>
                <a:latin typeface="Roboto"/>
              </a:rPr>
              <a:t>Azure data factory is widely used for authoring, scheduling, and monitoring complex data pipelines with flexibility and scalability.</a:t>
            </a:r>
            <a:endParaRPr lang="en-US" sz="1100"/>
          </a:p>
        </p:txBody>
      </p:sp>
      <p:sp>
        <p:nvSpPr>
          <p:cNvPr id="11" name="TextBox 11"/>
          <p:cNvSpPr txBox="1"/>
          <p:nvPr/>
        </p:nvSpPr>
        <p:spPr>
          <a:xfrm>
            <a:off x="5270500" y="5740400"/>
            <a:ext cx="3619500" cy="1447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50000"/>
              </a:lnSpc>
              <a:defRPr/>
            </a:pPr>
            <a:r>
              <a:rPr lang="en-US" sz="1500" b="0">
                <a:solidFill>
                  <a:srgbClr val="676776"/>
                </a:solidFill>
                <a:latin typeface="Roboto"/>
              </a:rPr>
              <a:t>Apache Spark supports batch, streaming, machine learning, and graph processing with in-memory computing for fast data computation.</a:t>
            </a:r>
            <a:endParaRPr lang="en-US" sz="1100"/>
          </a:p>
        </p:txBody>
      </p:sp>
      <p:sp>
        <p:nvSpPr>
          <p:cNvPr id="12" name="TextBox 12"/>
          <p:cNvSpPr txBox="1"/>
          <p:nvPr/>
        </p:nvSpPr>
        <p:spPr>
          <a:xfrm>
            <a:off x="9474200" y="5461000"/>
            <a:ext cx="3619500" cy="14478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50000"/>
              </a:lnSpc>
              <a:defRPr/>
            </a:pPr>
            <a:r>
              <a:rPr lang="en-US" sz="1500" b="0">
                <a:solidFill>
                  <a:srgbClr val="676776"/>
                </a:solidFill>
                <a:latin typeface="Roboto"/>
              </a:rPr>
              <a:t>Apache Kafka enables high-throughput, fault-tolerant real-time data feeds, essential for streaming analytics and event-driven architectures.</a:t>
            </a:r>
            <a:endParaRPr lang="en-US"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14185900" cy="7975600"/>
          </a:xfrm>
          <a:prstGeom prst="rect">
            <a:avLst/>
          </a:prstGeom>
          <a:solidFill>
            <a:srgbClr val="F8F8FF"/>
          </a:solidFill>
          <a:ln w="12700">
            <a:solidFill>
              <a:srgbClr val="E2E5FF"/>
            </a:solidFill>
          </a:ln>
        </p:spPr>
        <p:txBody>
          <a:bodyPr/>
          <a:lstStyle/>
          <a:p>
            <a:endParaRPr lang="en-GB"/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rcRect l="1000" r="1000"/>
          <a:stretch>
            <a:fillRect/>
          </a:stretch>
        </p:blipFill>
        <p:spPr>
          <a:xfrm>
            <a:off x="1143000" y="1511300"/>
            <a:ext cx="5600700" cy="1854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rcRect l="1000" r="1000"/>
          <a:stretch>
            <a:fillRect/>
          </a:stretch>
        </p:blipFill>
        <p:spPr>
          <a:xfrm>
            <a:off x="2070100" y="3416300"/>
            <a:ext cx="3733800" cy="1854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rcRect l="1000" r="1000"/>
          <a:stretch>
            <a:fillRect/>
          </a:stretch>
        </p:blipFill>
        <p:spPr>
          <a:xfrm>
            <a:off x="3009900" y="5321300"/>
            <a:ext cx="1866900" cy="1854200"/>
          </a:xfrm>
          <a:prstGeom prst="rect">
            <a:avLst/>
          </a:prstGeom>
        </p:spPr>
      </p:pic>
      <p:sp>
        <p:nvSpPr>
          <p:cNvPr id="6" name="AutoShape 6"/>
          <p:cNvSpPr/>
          <p:nvPr/>
        </p:nvSpPr>
        <p:spPr>
          <a:xfrm>
            <a:off x="7112000" y="1473200"/>
            <a:ext cx="6210300" cy="12700"/>
          </a:xfrm>
          <a:prstGeom prst="roundRect">
            <a:avLst>
              <a:gd name="adj" fmla="val 50000"/>
            </a:avLst>
          </a:prstGeom>
          <a:solidFill>
            <a:srgbClr val="443EFF"/>
          </a:solidFill>
        </p:spPr>
        <p:txBody>
          <a:bodyPr/>
          <a:lstStyle/>
          <a:p>
            <a:endParaRPr lang="en-GB"/>
          </a:p>
        </p:txBody>
      </p:sp>
      <p:sp>
        <p:nvSpPr>
          <p:cNvPr id="7" name="AutoShape 7"/>
          <p:cNvSpPr/>
          <p:nvPr/>
        </p:nvSpPr>
        <p:spPr>
          <a:xfrm>
            <a:off x="6070600" y="3378200"/>
            <a:ext cx="7239000" cy="12700"/>
          </a:xfrm>
          <a:prstGeom prst="roundRect">
            <a:avLst>
              <a:gd name="adj" fmla="val 50000"/>
            </a:avLst>
          </a:prstGeom>
          <a:solidFill>
            <a:srgbClr val="443EFF"/>
          </a:solidFill>
        </p:spPr>
        <p:txBody>
          <a:bodyPr/>
          <a:lstStyle/>
          <a:p>
            <a:endParaRPr lang="en-GB"/>
          </a:p>
        </p:txBody>
      </p:sp>
      <p:sp>
        <p:nvSpPr>
          <p:cNvPr id="8" name="AutoShape 8"/>
          <p:cNvSpPr/>
          <p:nvPr/>
        </p:nvSpPr>
        <p:spPr>
          <a:xfrm>
            <a:off x="5029200" y="5283200"/>
            <a:ext cx="8280400" cy="12700"/>
          </a:xfrm>
          <a:prstGeom prst="roundRect">
            <a:avLst>
              <a:gd name="adj" fmla="val 50000"/>
            </a:avLst>
          </a:prstGeom>
          <a:solidFill>
            <a:srgbClr val="443EFF"/>
          </a:solidFill>
        </p:spPr>
        <p:txBody>
          <a:bodyPr/>
          <a:lstStyle/>
          <a:p>
            <a:endParaRPr lang="en-GB"/>
          </a:p>
        </p:txBody>
      </p:sp>
      <p:sp>
        <p:nvSpPr>
          <p:cNvPr id="9" name="TextBox 9"/>
          <p:cNvSpPr txBox="1"/>
          <p:nvPr/>
        </p:nvSpPr>
        <p:spPr>
          <a:xfrm>
            <a:off x="800100" y="558800"/>
            <a:ext cx="12585700" cy="5715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20000"/>
              </a:lnSpc>
              <a:defRPr/>
            </a:pPr>
            <a:r>
              <a:rPr lang="en-US" sz="3800" b="1">
                <a:solidFill>
                  <a:srgbClr val="7D79FF"/>
                </a:solidFill>
                <a:latin typeface="Roboto"/>
              </a:rPr>
              <a:t>Databases: SQL vs NoSQL</a:t>
            </a:r>
            <a:endParaRPr lang="en-US" sz="1100"/>
          </a:p>
        </p:txBody>
      </p:sp>
      <p:sp>
        <p:nvSpPr>
          <p:cNvPr id="10" name="TextBox 10"/>
          <p:cNvSpPr txBox="1"/>
          <p:nvPr/>
        </p:nvSpPr>
        <p:spPr>
          <a:xfrm>
            <a:off x="7289800" y="1714500"/>
            <a:ext cx="5867400" cy="2794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20000"/>
              </a:lnSpc>
              <a:defRPr/>
            </a:pPr>
            <a:r>
              <a:rPr lang="en-US" sz="1900" b="1">
                <a:solidFill>
                  <a:srgbClr val="7D79FF"/>
                </a:solidFill>
                <a:latin typeface="Roboto"/>
              </a:rPr>
              <a:t>Structured Data Characteristics</a:t>
            </a:r>
            <a:endParaRPr lang="en-US" sz="1100"/>
          </a:p>
        </p:txBody>
      </p:sp>
      <p:sp>
        <p:nvSpPr>
          <p:cNvPr id="11" name="TextBox 11"/>
          <p:cNvSpPr txBox="1"/>
          <p:nvPr/>
        </p:nvSpPr>
        <p:spPr>
          <a:xfrm>
            <a:off x="6248400" y="3619500"/>
            <a:ext cx="6896100" cy="2794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20000"/>
              </a:lnSpc>
              <a:defRPr/>
            </a:pPr>
            <a:r>
              <a:rPr lang="en-US" sz="1900" b="1">
                <a:solidFill>
                  <a:srgbClr val="7D79FF"/>
                </a:solidFill>
                <a:latin typeface="Roboto"/>
              </a:rPr>
              <a:t>Unstructured Data Characteristics</a:t>
            </a:r>
            <a:endParaRPr lang="en-US" sz="1100"/>
          </a:p>
        </p:txBody>
      </p:sp>
      <p:sp>
        <p:nvSpPr>
          <p:cNvPr id="12" name="TextBox 12"/>
          <p:cNvSpPr txBox="1"/>
          <p:nvPr/>
        </p:nvSpPr>
        <p:spPr>
          <a:xfrm>
            <a:off x="5207000" y="5524500"/>
            <a:ext cx="7937500" cy="2794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20000"/>
              </a:lnSpc>
              <a:defRPr/>
            </a:pPr>
            <a:r>
              <a:rPr lang="en-US" sz="1900" b="1">
                <a:solidFill>
                  <a:srgbClr val="7D79FF"/>
                </a:solidFill>
                <a:latin typeface="Roboto"/>
              </a:rPr>
              <a:t>Database Interface Examples</a:t>
            </a:r>
            <a:endParaRPr lang="en-US" sz="1100"/>
          </a:p>
        </p:txBody>
      </p:sp>
      <p:sp>
        <p:nvSpPr>
          <p:cNvPr id="13" name="TextBox 13"/>
          <p:cNvSpPr txBox="1"/>
          <p:nvPr/>
        </p:nvSpPr>
        <p:spPr>
          <a:xfrm>
            <a:off x="3886200" y="2298700"/>
            <a:ext cx="114300" cy="2667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50000"/>
              </a:lnSpc>
              <a:defRPr/>
            </a:pPr>
            <a:r>
              <a:rPr lang="en-US" sz="1400" b="1">
                <a:solidFill>
                  <a:srgbClr val="676776"/>
                </a:solidFill>
                <a:latin typeface="Roboto"/>
              </a:rPr>
              <a:t>1</a:t>
            </a:r>
            <a:endParaRPr lang="en-US" sz="1100"/>
          </a:p>
        </p:txBody>
      </p:sp>
      <p:sp>
        <p:nvSpPr>
          <p:cNvPr id="14" name="TextBox 14"/>
          <p:cNvSpPr txBox="1"/>
          <p:nvPr/>
        </p:nvSpPr>
        <p:spPr>
          <a:xfrm>
            <a:off x="7289800" y="2235200"/>
            <a:ext cx="5867400" cy="9144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50000"/>
              </a:lnSpc>
              <a:defRPr/>
            </a:pPr>
            <a:r>
              <a:rPr lang="en-US" sz="1600" b="0" dirty="0">
                <a:solidFill>
                  <a:srgbClr val="676776"/>
                </a:solidFill>
                <a:latin typeface="Roboto"/>
              </a:rPr>
              <a:t>Structured data is organized in predefined schemas using tables, rows, and columns, supporting complex queries with SQL databases like </a:t>
            </a:r>
            <a:r>
              <a:rPr lang="en-US" sz="1600" dirty="0">
                <a:solidFill>
                  <a:srgbClr val="676776"/>
                </a:solidFill>
                <a:latin typeface="Roboto"/>
              </a:rPr>
              <a:t>SQL Server</a:t>
            </a:r>
            <a:r>
              <a:rPr lang="en-US" sz="1600" b="0" dirty="0">
                <a:solidFill>
                  <a:srgbClr val="676776"/>
                </a:solidFill>
                <a:latin typeface="Roboto"/>
              </a:rPr>
              <a:t> and PostgreSQL.</a:t>
            </a:r>
            <a:endParaRPr lang="en-US" sz="1100" dirty="0"/>
          </a:p>
        </p:txBody>
      </p:sp>
      <p:sp>
        <p:nvSpPr>
          <p:cNvPr id="15" name="TextBox 15"/>
          <p:cNvSpPr txBox="1"/>
          <p:nvPr/>
        </p:nvSpPr>
        <p:spPr>
          <a:xfrm>
            <a:off x="3886200" y="4203700"/>
            <a:ext cx="114300" cy="2667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50000"/>
              </a:lnSpc>
              <a:defRPr/>
            </a:pPr>
            <a:r>
              <a:rPr lang="en-US" sz="1400" b="1">
                <a:solidFill>
                  <a:srgbClr val="676776"/>
                </a:solidFill>
                <a:latin typeface="Roboto"/>
              </a:rPr>
              <a:t>2</a:t>
            </a:r>
            <a:endParaRPr lang="en-US" sz="1100"/>
          </a:p>
        </p:txBody>
      </p:sp>
      <p:sp>
        <p:nvSpPr>
          <p:cNvPr id="16" name="TextBox 16"/>
          <p:cNvSpPr txBox="1"/>
          <p:nvPr/>
        </p:nvSpPr>
        <p:spPr>
          <a:xfrm>
            <a:off x="6248400" y="4140200"/>
            <a:ext cx="6896100" cy="9144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50000"/>
              </a:lnSpc>
              <a:defRPr/>
            </a:pPr>
            <a:r>
              <a:rPr lang="en-US" sz="1600" b="0">
                <a:solidFill>
                  <a:srgbClr val="676776"/>
                </a:solidFill>
                <a:latin typeface="Roboto"/>
              </a:rPr>
              <a:t>Unstructured data lacks fixed schemas and includes formats like text, images, and videos, managed by NoSQL databases such as Neo4J, MongoDB and Cassandra with flexible schemas.</a:t>
            </a:r>
            <a:endParaRPr lang="en-US" sz="1100"/>
          </a:p>
        </p:txBody>
      </p:sp>
      <p:sp>
        <p:nvSpPr>
          <p:cNvPr id="17" name="TextBox 17"/>
          <p:cNvSpPr txBox="1"/>
          <p:nvPr/>
        </p:nvSpPr>
        <p:spPr>
          <a:xfrm>
            <a:off x="3886200" y="6108700"/>
            <a:ext cx="114300" cy="2667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ctr">
              <a:lnSpc>
                <a:spcPct val="150000"/>
              </a:lnSpc>
              <a:defRPr/>
            </a:pPr>
            <a:r>
              <a:rPr lang="en-US" sz="1400" b="1">
                <a:solidFill>
                  <a:srgbClr val="676776"/>
                </a:solidFill>
                <a:latin typeface="Roboto"/>
              </a:rPr>
              <a:t>3</a:t>
            </a:r>
            <a:endParaRPr lang="en-US" sz="1100"/>
          </a:p>
        </p:txBody>
      </p:sp>
      <p:sp>
        <p:nvSpPr>
          <p:cNvPr id="18" name="TextBox 18"/>
          <p:cNvSpPr txBox="1"/>
          <p:nvPr/>
        </p:nvSpPr>
        <p:spPr>
          <a:xfrm>
            <a:off x="5207000" y="6045200"/>
            <a:ext cx="7937500" cy="914400"/>
          </a:xfrm>
          <a:prstGeom prst="rect">
            <a:avLst/>
          </a:prstGeom>
          <a:solidFill>
            <a:srgbClr val="000000">
              <a:alpha val="0"/>
            </a:srgbClr>
          </a:solidFill>
        </p:spPr>
        <p:txBody>
          <a:bodyPr lIns="0" tIns="0" rIns="0" bIns="0" rtlCol="0" anchor="ctr"/>
          <a:lstStyle/>
          <a:p>
            <a:pPr indent="0" algn="l">
              <a:lnSpc>
                <a:spcPct val="150000"/>
              </a:lnSpc>
              <a:defRPr/>
            </a:pPr>
            <a:r>
              <a:rPr lang="en-US" sz="1600" b="0">
                <a:solidFill>
                  <a:srgbClr val="676776"/>
                </a:solidFill>
                <a:latin typeface="Roboto"/>
              </a:rPr>
              <a:t>SQL databases display structured tables, while NoSQL dashboards show document collections or key-value pairs, illustrating their different data management approaches.</a:t>
            </a:r>
            <a:endParaRPr lang="en-US"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770</TotalTime>
  <Words>1519</Words>
  <Application>Microsoft Office PowerPoint</Application>
  <PresentationFormat>Custom</PresentationFormat>
  <Paragraphs>178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Inter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Gad Olungweonwi</dc:creator>
  <cp:lastModifiedBy>GadAugust</cp:lastModifiedBy>
  <cp:revision>7</cp:revision>
  <dcterms:created xsi:type="dcterms:W3CDTF">2006-08-16T00:00:00Z</dcterms:created>
  <dcterms:modified xsi:type="dcterms:W3CDTF">2025-06-04T12:25:44Z</dcterms:modified>
</cp:coreProperties>
</file>