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3"/>
    <p:sldId id="16140622" r:id="rId4"/>
    <p:sldId id="262" r:id="rId5"/>
    <p:sldId id="263" r:id="rId6"/>
    <p:sldId id="16140626" r:id="rId7"/>
    <p:sldId id="265" r:id="rId8"/>
    <p:sldId id="16140625" r:id="rId9"/>
    <p:sldId id="16140634" r:id="rId10"/>
    <p:sldId id="16140628" r:id="rId11"/>
    <p:sldId id="16140635" r:id="rId12"/>
    <p:sldId id="16140630" r:id="rId13"/>
    <p:sldId id="16140623" r:id="rId14"/>
    <p:sldId id="16140627" r:id="rId15"/>
    <p:sldId id="16140637" r:id="rId16"/>
    <p:sldId id="16140638" r:id="rId17"/>
    <p:sldId id="1614062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customXml" Target="../customXml/item3.xml"/><Relationship Id="rId25" Type="http://schemas.openxmlformats.org/officeDocument/2006/relationships/customXml" Target="../customXml/item2.xml"/><Relationship Id="rId24" Type="http://schemas.openxmlformats.org/officeDocument/2006/relationships/customXml" Target="../customXml/item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AswiniKumar55/Nutrion_agen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altLang="en-US" b="1" dirty="0">
                <a:solidFill>
                  <a:schemeClr val="accent1"/>
                </a:solidFill>
                <a:latin typeface="Arial" panose="020B0604020202020204" pitchFamily="34" charset="0"/>
                <a:cs typeface="Arial" panose="020B0604020202020204" pitchFamily="34" charset="0"/>
              </a:rPr>
              <a:t>Smart Travel Planner using AI</a:t>
            </a:r>
            <a:endParaRPr lang="en-US" alt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32207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r>
              <a:rPr lang="en-IN" altLang="en-US" sz="2000" b="1" dirty="0">
                <a:solidFill>
                  <a:schemeClr val="accent1">
                    <a:lumMod val="75000"/>
                  </a:schemeClr>
                </a:solidFill>
                <a:latin typeface="Arial" panose="020B0604020202020204" pitchFamily="34" charset="0"/>
                <a:cs typeface="Arial" panose="020B0604020202020204" pitchFamily="34" charset="0"/>
              </a:rPr>
              <a:t> EduNet</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smtClean="0">
                <a:solidFill>
                  <a:schemeClr val="accent1">
                    <a:lumMod val="75000"/>
                  </a:schemeClr>
                </a:solidFill>
                <a:latin typeface="Arial" panose="020B0604020202020204" pitchFamily="34" charset="0"/>
                <a:cs typeface="Arial" panose="020B0604020202020204" pitchFamily="34" charset="0"/>
              </a:rPr>
              <a:t>Student name </a:t>
            </a:r>
            <a:r>
              <a:rPr lang="en-US" sz="2000" b="1" dirty="0">
                <a:solidFill>
                  <a:schemeClr val="accent1">
                    <a:lumMod val="75000"/>
                  </a:schemeClr>
                </a:solidFill>
                <a:latin typeface="Arial" panose="020B0604020202020204" pitchFamily="34" charset="0"/>
                <a:cs typeface="Arial" panose="020B0604020202020204" pitchFamily="34" charset="0"/>
              </a:rPr>
              <a:t>:</a:t>
            </a:r>
            <a:r>
              <a:rPr lang="en-IN" altLang="en-US" sz="2000" b="1" dirty="0">
                <a:solidFill>
                  <a:schemeClr val="accent1">
                    <a:lumMod val="75000"/>
                  </a:schemeClr>
                </a:solidFill>
                <a:latin typeface="Arial" panose="020B0604020202020204" pitchFamily="34" charset="0"/>
                <a:cs typeface="Arial" panose="020B0604020202020204" pitchFamily="34" charset="0"/>
              </a:rPr>
              <a:t> G. Keerthi</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a:cs typeface="Arial" panose="020B0604020202020204"/>
              </a:rPr>
              <a:t>College Name &amp; Department : </a:t>
            </a:r>
            <a:r>
              <a:rPr lang="en-IN" altLang="en-US" sz="2000" b="1" dirty="0">
                <a:solidFill>
                  <a:schemeClr val="accent1">
                    <a:lumMod val="75000"/>
                  </a:schemeClr>
                </a:solidFill>
                <a:latin typeface="Arial" panose="020B0604020202020204"/>
                <a:cs typeface="Arial" panose="020B0604020202020204"/>
              </a:rPr>
              <a:t> KL University, CSE</a:t>
            </a:r>
            <a:endParaRPr lang="en-US" sz="2000" b="1" dirty="0">
              <a:solidFill>
                <a:schemeClr val="accent1">
                  <a:lumMod val="75000"/>
                </a:schemeClr>
              </a:solidFill>
              <a:latin typeface="Arial" panose="020B0604020202020204"/>
              <a:cs typeface="Arial" panose="020B0604020202020204"/>
            </a:endParaRPr>
          </a:p>
          <a:p>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chemeClr val="accent1"/>
                </a:solidFill>
              </a:rPr>
              <a:t>Results</a:t>
            </a:r>
            <a:endParaRPr lang="en-IN" dirty="0">
              <a:solidFill>
                <a:schemeClr val="accent1"/>
              </a:solidFill>
            </a:endParaRPr>
          </a:p>
        </p:txBody>
      </p:sp>
      <p:pic>
        <p:nvPicPr>
          <p:cNvPr id="2106987928" name="Picture 1"/>
          <p:cNvPicPr>
            <a:picLocks noChangeAspect="1"/>
          </p:cNvPicPr>
          <p:nvPr/>
        </p:nvPicPr>
        <p:blipFill>
          <a:blip r:embed="rId1"/>
          <a:stretch>
            <a:fillRect/>
          </a:stretch>
        </p:blipFill>
        <p:spPr>
          <a:xfrm>
            <a:off x="2398395" y="960120"/>
            <a:ext cx="9050655" cy="4521200"/>
          </a:xfrm>
          <a:prstGeom prst="rect">
            <a:avLst/>
          </a:prstGeom>
        </p:spPr>
      </p:pic>
      <p:sp>
        <p:nvSpPr>
          <p:cNvPr id="3" name="Text Box 2"/>
          <p:cNvSpPr txBox="1"/>
          <p:nvPr/>
        </p:nvSpPr>
        <p:spPr>
          <a:xfrm>
            <a:off x="1853565" y="5965190"/>
            <a:ext cx="7987665" cy="368300"/>
          </a:xfrm>
          <a:prstGeom prst="rect">
            <a:avLst/>
          </a:prstGeom>
          <a:noFill/>
        </p:spPr>
        <p:txBody>
          <a:bodyPr wrap="square" rtlCol="0">
            <a:spAutoFit/>
          </a:bodyPr>
          <a:p>
            <a:r>
              <a:rPr lang="en-IN" altLang="en-US"/>
              <a:t>Deployed the ai agent successfully</a:t>
            </a:r>
            <a:endParaRPr lang="en-I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endParaRPr lang="en-IN" dirty="0">
              <a:solidFill>
                <a:schemeClr val="accent1"/>
              </a:solidFill>
            </a:endParaRPr>
          </a:p>
        </p:txBody>
      </p:sp>
      <p:sp>
        <p:nvSpPr>
          <p:cNvPr id="3" name="Content Placeholder 2"/>
          <p:cNvSpPr>
            <a:spLocks noGrp="1"/>
          </p:cNvSpPr>
          <p:nvPr>
            <p:ph idx="1"/>
          </p:nvPr>
        </p:nvSpPr>
        <p:spPr>
          <a:xfrm>
            <a:off x="581025" y="2371725"/>
            <a:ext cx="11029315" cy="3603625"/>
          </a:xfrm>
        </p:spPr>
        <p:txBody>
          <a:bodyPr>
            <a:normAutofit fontScale="25000"/>
          </a:bodyPr>
          <a:lstStyle/>
          <a:p>
            <a:pPr marL="305435" indent="-305435"/>
            <a:r>
              <a:rPr lang="en-US" altLang="en-US" sz="8000">
                <a:latin typeface="Calibri" panose="020F0502020204030204"/>
                <a:ea typeface="Calibri" panose="020F0502020204030204"/>
                <a:cs typeface="Calibri" panose="020F0502020204030204"/>
              </a:rPr>
              <a:t>The Travel Planning Agent can generate complete travel itineraries, suggest destinations based on user preferences, and even draft detailed travel plans including estimated budgets, routes, and daily activities. It saves time by automating repetitive and tedious tasks such as cost estimation, weather checking, and activity scheduling. By integrating real-time data and user context, the agent enhances the accuracy and relevance of travel suggestions. Whether used by individuals or businesses, this intelligent assistant boosts efficiency, personalization, and satisfaction in travel planning. It empowers users to focus more on enjoying the journey rather than being overwhelmed by the logistics.</a:t>
            </a:r>
            <a:endParaRPr lang="en-US" altLang="en-US" sz="8000">
              <a:latin typeface="Calibri" panose="020F0502020204030204"/>
              <a:ea typeface="Calibri" panose="020F0502020204030204"/>
              <a:cs typeface="Calibri" panose="020F0502020204030204"/>
            </a:endParaRPr>
          </a:p>
          <a:p>
            <a:pPr marL="305435" indent="-305435"/>
            <a:endParaRPr lang="en-US" altLang="en-US" sz="8000">
              <a:latin typeface="Calibri" panose="020F0502020204030204"/>
              <a:ea typeface="Calibri" panose="020F0502020204030204"/>
              <a:cs typeface="Calibri" panose="020F0502020204030204"/>
            </a:endParaRPr>
          </a:p>
          <a:p>
            <a:pPr marL="305435" indent="-305435"/>
            <a:endParaRPr lang="en-US" altLang="en-US" sz="2800">
              <a:latin typeface="Calibri" panose="020F0502020204030204"/>
              <a:ea typeface="Calibri" panose="020F0502020204030204"/>
              <a:cs typeface="Calibri" panose="020F0502020204030204"/>
            </a:endParaRPr>
          </a:p>
          <a:p>
            <a:pPr marL="305435" indent="-305435"/>
            <a:endParaRPr lang="en-US" altLang="en-US" sz="2800">
              <a:latin typeface="Calibri" panose="020F0502020204030204"/>
              <a:ea typeface="Calibri" panose="020F0502020204030204"/>
              <a:cs typeface="Calibri" panose="020F0502020204030204"/>
            </a:endParaRPr>
          </a:p>
          <a:p>
            <a:pPr marL="305435" indent="-305435"/>
            <a:endParaRPr lang="en-US" altLang="en-US" sz="2800">
              <a:latin typeface="Calibri" panose="020F0502020204030204"/>
              <a:ea typeface="Calibri" panose="020F0502020204030204"/>
              <a:cs typeface="Calibri" panose="020F0502020204030204"/>
            </a:endParaRPr>
          </a:p>
          <a:p>
            <a:pPr marL="305435" indent="-305435"/>
            <a:endParaRPr lang="en-US" altLang="en-US" sz="2800">
              <a:latin typeface="Calibri" panose="020F0502020204030204"/>
              <a:ea typeface="Calibri" panose="020F0502020204030204"/>
              <a:cs typeface="Calibri" panose="020F0502020204030204"/>
            </a:endParaRPr>
          </a:p>
          <a:p>
            <a:pPr marL="305435" indent="-305435"/>
            <a:endParaRPr lang="en-US" altLang="en-US" sz="2800">
              <a:latin typeface="Calibri" panose="020F0502020204030204"/>
              <a:ea typeface="Calibri" panose="020F0502020204030204"/>
              <a:cs typeface="Calibri" panose="020F0502020204030204"/>
            </a:endParaRPr>
          </a:p>
          <a:p>
            <a:pPr marL="305435" indent="-305435"/>
            <a:endParaRPr lang="en-US" altLang="en-US" sz="2800">
              <a:latin typeface="Calibri" panose="020F0502020204030204"/>
              <a:ea typeface="Calibri" panose="020F0502020204030204"/>
              <a:cs typeface="Calibri" panose="020F0502020204030204"/>
            </a:endParaRPr>
          </a:p>
          <a:p>
            <a:pPr marL="305435" indent="-305435"/>
            <a:endParaRPr lang="en-US" altLang="en-US" sz="2800">
              <a:latin typeface="Calibri" panose="020F0502020204030204"/>
              <a:ea typeface="Calibri" panose="020F0502020204030204"/>
              <a:cs typeface="Calibri" panose="020F0502020204030204"/>
            </a:endParaRPr>
          </a:p>
          <a:p>
            <a:pPr marL="305435" indent="-305435"/>
            <a:endParaRPr lang="en-US" altLang="en-US" sz="2800">
              <a:latin typeface="Calibri" panose="020F0502020204030204"/>
              <a:ea typeface="Calibri" panose="020F0502020204030204"/>
              <a:cs typeface="Calibri" panose="020F0502020204030204"/>
            </a:endParaRPr>
          </a:p>
          <a:p>
            <a:pPr marL="305435" indent="-305435"/>
            <a:r>
              <a:rPr lang="en-US" altLang="en-US" sz="2800">
                <a:latin typeface="Calibri" panose="020F0502020204030204"/>
                <a:ea typeface="Calibri" panose="020F0502020204030204"/>
                <a:cs typeface="Calibri" panose="020F0502020204030204"/>
              </a:rPr>
              <a:t>Ask ChatGPT</a:t>
            </a:r>
            <a:endParaRPr lang="en-US" altLang="en-US" sz="2800">
              <a:latin typeface="Calibri" panose="020F0502020204030204"/>
              <a:ea typeface="Calibri" panose="020F0502020204030204"/>
              <a:cs typeface="Calibri" panose="020F0502020204030204"/>
            </a:endParaRPr>
          </a:p>
          <a:p>
            <a:pPr marL="305435" indent="-305435"/>
            <a:endParaRPr lang="en-US" altLang="en-US" sz="2800">
              <a:latin typeface="Calibri" panose="020F0502020204030204"/>
              <a:ea typeface="Calibri" panose="020F0502020204030204"/>
              <a:cs typeface="Calibri" panose="020F0502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20000"/>
          </a:bodyPr>
          <a:lstStyle/>
          <a:p>
            <a:pPr marL="305435" indent="-305435"/>
            <a:r>
              <a:rPr lang="en-US" altLang="en-US" sz="2800" dirty="0">
                <a:latin typeface="Calibri" panose="020F0502020204030204"/>
                <a:ea typeface="+mn-lt"/>
                <a:cs typeface="+mn-lt"/>
              </a:rPr>
              <a:t>Integration of Augmented Reality (AR):</a:t>
            </a:r>
            <a:endParaRPr lang="en-US" altLang="en-US" sz="2800" dirty="0">
              <a:latin typeface="Calibri" panose="020F0502020204030204"/>
              <a:ea typeface="+mn-lt"/>
              <a:cs typeface="+mn-lt"/>
            </a:endParaRPr>
          </a:p>
          <a:p>
            <a:pPr marL="0" indent="0">
              <a:buNone/>
            </a:pPr>
            <a:r>
              <a:rPr lang="en-US" altLang="en-US" sz="2800" dirty="0">
                <a:latin typeface="Calibri" panose="020F0502020204030204"/>
                <a:ea typeface="+mn-lt"/>
                <a:cs typeface="+mn-lt"/>
              </a:rPr>
              <a:t>Allow users to preview destinations, hotels, and landmarks virtually.</a:t>
            </a:r>
            <a:r>
              <a:rPr lang="en-US" sz="2800" dirty="0">
                <a:latin typeface="Calibri" panose="020F0502020204030204"/>
                <a:ea typeface="+mn-lt"/>
                <a:cs typeface="+mn-lt"/>
              </a:rPr>
              <a:t>Voice-Activated Research Assistant</a:t>
            </a:r>
            <a:endParaRPr lang="en-US" sz="2800" dirty="0">
              <a:latin typeface="Calibri" panose="020F0502020204030204"/>
              <a:ea typeface="+mn-lt"/>
              <a:cs typeface="+mn-lt"/>
            </a:endParaRPr>
          </a:p>
          <a:p>
            <a:pPr marL="305435" indent="-305435"/>
            <a:r>
              <a:rPr lang="en-US" altLang="en-US" sz="2800" dirty="0">
                <a:latin typeface="Calibri" panose="020F0502020204030204"/>
                <a:ea typeface="+mn-lt"/>
                <a:cs typeface="+mn-lt"/>
              </a:rPr>
              <a:t>Voice Assistant Integration:</a:t>
            </a:r>
            <a:endParaRPr lang="en-US" altLang="en-US" sz="2800" dirty="0">
              <a:latin typeface="Calibri" panose="020F0502020204030204"/>
              <a:ea typeface="+mn-lt"/>
              <a:cs typeface="+mn-lt"/>
            </a:endParaRPr>
          </a:p>
          <a:p>
            <a:pPr marL="0" indent="0">
              <a:buNone/>
            </a:pPr>
            <a:r>
              <a:rPr lang="en-US" altLang="en-US" sz="2800" dirty="0">
                <a:latin typeface="Calibri" panose="020F0502020204030204"/>
                <a:ea typeface="+mn-lt"/>
                <a:cs typeface="+mn-lt"/>
              </a:rPr>
              <a:t>Enable hands-free, conversational trip planning and real-time navigation support.</a:t>
            </a:r>
            <a:r>
              <a:rPr lang="en-US" sz="2800" dirty="0">
                <a:latin typeface="Calibri" panose="020F0502020204030204"/>
                <a:ea typeface="+mn-lt"/>
                <a:cs typeface="+mn-lt"/>
              </a:rPr>
              <a:t>Research Gap and Novel Topic Identification</a:t>
            </a:r>
            <a:endParaRPr lang="en-US" sz="2800" dirty="0">
              <a:latin typeface="Calibri" panose="020F0502020204030204"/>
              <a:ea typeface="+mn-lt"/>
              <a:cs typeface="+mn-lt"/>
            </a:endParaRPr>
          </a:p>
          <a:p>
            <a:pPr marL="305435" indent="-305435"/>
            <a:r>
              <a:rPr lang="en-US" altLang="en-US" sz="2800" dirty="0">
                <a:latin typeface="Calibri" panose="020F0502020204030204"/>
                <a:ea typeface="+mn-lt"/>
                <a:cs typeface="+mn-lt"/>
              </a:rPr>
              <a:t>Personalized Travel Insurance &amp; Safety Alerts:</a:t>
            </a:r>
            <a:endParaRPr lang="en-US" altLang="en-US" sz="2800" dirty="0">
              <a:latin typeface="Calibri" panose="020F0502020204030204"/>
              <a:ea typeface="+mn-lt"/>
              <a:cs typeface="+mn-lt"/>
            </a:endParaRPr>
          </a:p>
          <a:p>
            <a:pPr marL="0" indent="0">
              <a:buNone/>
            </a:pPr>
            <a:r>
              <a:rPr lang="en-US" altLang="en-US" sz="2800" dirty="0">
                <a:latin typeface="Calibri" panose="020F0502020204030204"/>
                <a:ea typeface="+mn-lt"/>
                <a:cs typeface="+mn-lt"/>
              </a:rPr>
              <a:t>Recommend insurance options and give proactive alerts for health, weather, or political situations.</a:t>
            </a:r>
            <a:r>
              <a:rPr lang="en-US" sz="2800" dirty="0">
                <a:latin typeface="Calibri" panose="020F0502020204030204"/>
                <a:ea typeface="+mn-lt"/>
                <a:cs typeface="+mn-lt"/>
              </a:rPr>
              <a:t>AI-Assisted Paper Drafting</a:t>
            </a:r>
            <a:endParaRPr lang="en-US" sz="2800" dirty="0">
              <a:latin typeface="Calibri" panose="020F0502020204030204"/>
              <a:ea typeface="+mn-lt"/>
              <a:cs typeface="+mn-lt"/>
            </a:endParaRP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Certifications</a:t>
            </a:r>
            <a:endParaRPr lang="en-IN" dirty="0">
              <a:solidFill>
                <a:schemeClr val="accent1"/>
              </a:solidFill>
            </a:endParaRPr>
          </a:p>
        </p:txBody>
      </p:sp>
      <p:sp>
        <p:nvSpPr>
          <p:cNvPr id="3" name="Content Placeholder 2"/>
          <p:cNvSpPr>
            <a:spLocks noGrp="1"/>
          </p:cNvSpPr>
          <p:nvPr>
            <p:ph idx="1"/>
          </p:nvPr>
        </p:nvSpPr>
        <p:spPr/>
        <p:txBody>
          <a:bodyPr/>
          <a:lstStyle/>
          <a:p>
            <a:r>
              <a:rPr lang="en-IN" dirty="0"/>
              <a:t>Screenshot/ </a:t>
            </a:r>
            <a:r>
              <a:rPr lang="en-IN" dirty="0" err="1"/>
              <a:t>credly</a:t>
            </a:r>
            <a:r>
              <a:rPr lang="en-IN" dirty="0"/>
              <a:t> certificate( getting started with AI)</a:t>
            </a: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4" name="Picture 3"/>
          <p:cNvPicPr>
            <a:picLocks noChangeAspect="1"/>
          </p:cNvPicPr>
          <p:nvPr/>
        </p:nvPicPr>
        <p:blipFill>
          <a:blip r:embed="rId1"/>
          <a:stretch>
            <a:fillRect/>
          </a:stretch>
        </p:blipFill>
        <p:spPr>
          <a:xfrm>
            <a:off x="581025" y="2184400"/>
            <a:ext cx="11296650" cy="40284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803275" y="1119505"/>
            <a:ext cx="5242560" cy="645160"/>
          </a:xfrm>
          <a:prstGeom prst="rect">
            <a:avLst/>
          </a:prstGeom>
          <a:noFill/>
        </p:spPr>
        <p:txBody>
          <a:bodyPr wrap="square" rtlCol="0">
            <a:spAutoFit/>
          </a:bodyPr>
          <a:p>
            <a:r>
              <a:rPr lang="en-IN" dirty="0" smtClean="0">
                <a:sym typeface="+mn-ea"/>
              </a:rPr>
              <a:t>Attach your  RAG LAB certificate here</a:t>
            </a:r>
            <a:endParaRPr lang="en-IN" dirty="0" smtClean="0"/>
          </a:p>
          <a:p>
            <a:endParaRPr lang="en-US"/>
          </a:p>
        </p:txBody>
      </p:sp>
      <p:pic>
        <p:nvPicPr>
          <p:cNvPr id="5" name="Picture 4"/>
          <p:cNvPicPr>
            <a:picLocks noChangeAspect="1"/>
          </p:cNvPicPr>
          <p:nvPr/>
        </p:nvPicPr>
        <p:blipFill>
          <a:blip r:embed="rId1"/>
          <a:stretch>
            <a:fillRect/>
          </a:stretch>
        </p:blipFill>
        <p:spPr>
          <a:xfrm>
            <a:off x="391160" y="1704340"/>
            <a:ext cx="11696700" cy="48672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6967" y="3031897"/>
            <a:ext cx="6313331" cy="369332"/>
          </a:xfrm>
          <a:prstGeom prst="rect">
            <a:avLst/>
          </a:prstGeom>
        </p:spPr>
        <p:txBody>
          <a:bodyPr wrap="none">
            <a:spAutoFit/>
          </a:bodyPr>
          <a:lstStyle/>
          <a:p>
            <a:r>
              <a:rPr lang="en-IN" dirty="0" smtClean="0"/>
              <a:t>Git hub </a:t>
            </a:r>
            <a:r>
              <a:rPr lang="en-IN" dirty="0" err="1" smtClean="0"/>
              <a:t>lik</a:t>
            </a:r>
            <a:r>
              <a:rPr lang="en-IN" dirty="0"/>
              <a:t> : https://</a:t>
            </a:r>
            <a:r>
              <a:rPr lang="en-IN" dirty="0">
                <a:hlinkClick r:id="rId1"/>
              </a:rPr>
              <a:t>github.com/AswiniKumar55/Nutrion_agent</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endParaRPr lang="en-IN" dirty="0">
              <a:solidFill>
                <a:schemeClr val="accent1"/>
              </a:solidFill>
            </a:endParaRPr>
          </a:p>
        </p:txBody>
      </p:sp>
      <p:sp>
        <p:nvSpPr>
          <p:cNvPr id="3" name="Content Placeholder 2"/>
          <p:cNvSpPr>
            <a:spLocks noGrp="1"/>
          </p:cNvSpPr>
          <p:nvPr>
            <p:ph idx="1"/>
          </p:nvPr>
        </p:nvSpPr>
        <p:spPr/>
        <p:txBody>
          <a:bodyPr/>
          <a:lstStyle/>
          <a:p>
            <a:r>
              <a:rPr lang="en-IN" dirty="0"/>
              <a:t>Make sure that there should be readme file</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Result</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Conclusion</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Git-hub Link</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Future scope</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IBM Certifications</a:t>
            </a: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168417"/>
            <a:ext cx="11029615" cy="4673324"/>
          </a:xfrm>
        </p:spPr>
        <p:txBody>
          <a:bodyPr>
            <a:normAutofit fontScale="70000"/>
          </a:bodyPr>
          <a:lstStyle/>
          <a:p>
            <a:pPr marL="0" indent="0">
              <a:buNone/>
            </a:pPr>
            <a:r>
              <a:rPr lang="en-US" altLang="en-US" sz="2800" dirty="0">
                <a:latin typeface="Calibri" panose="020F0502020204030204"/>
                <a:ea typeface="+mn-lt"/>
                <a:cs typeface="+mn-lt"/>
              </a:rPr>
              <a:t>Students, solo travelers, and trip planners often struggle to find trustworthy, personalized, and up-to-date travel recommendations that match their preferences, budget, and schedule. Sifting through hundreds of travel blogs, scattered reviews, and tourism websites is time-consuming and often leads to decision fatigue. Additionally, there is no unified platform that combines real-time data, smart itinerary planning, and contextual insights for diverse travel needs.</a:t>
            </a:r>
            <a:endParaRPr lang="en-US" altLang="en-US" sz="2800" dirty="0">
              <a:latin typeface="Calibri" panose="020F0502020204030204"/>
              <a:ea typeface="+mn-lt"/>
              <a:cs typeface="+mn-lt"/>
            </a:endParaRPr>
          </a:p>
          <a:p>
            <a:pPr marL="0" indent="0">
              <a:buNone/>
            </a:pPr>
            <a:endParaRPr lang="en-US" altLang="en-US" sz="2800" dirty="0">
              <a:latin typeface="Calibri" panose="020F0502020204030204"/>
              <a:ea typeface="+mn-lt"/>
              <a:cs typeface="+mn-lt"/>
            </a:endParaRPr>
          </a:p>
          <a:p>
            <a:pPr marL="0" indent="0">
              <a:buNone/>
            </a:pPr>
            <a:r>
              <a:rPr lang="en-US" sz="2800" dirty="0">
                <a:latin typeface="Calibri" panose="020F0502020204030204"/>
                <a:ea typeface="+mn-lt"/>
                <a:cs typeface="+mn-lt"/>
              </a:rPr>
              <a:t>Proposed Solution:</a:t>
            </a:r>
            <a:br>
              <a:rPr lang="en-US" sz="2800" dirty="0">
                <a:latin typeface="Calibri" panose="020F0502020204030204"/>
                <a:ea typeface="+mn-lt"/>
                <a:cs typeface="+mn-lt"/>
              </a:rPr>
            </a:br>
            <a:r>
              <a:rPr lang="en-US" sz="2800" dirty="0">
                <a:latin typeface="Calibri" panose="020F0502020204030204"/>
                <a:ea typeface="+mn-lt"/>
                <a:cs typeface="+mn-lt"/>
              </a:rPr>
              <a:t> </a:t>
            </a:r>
            <a:r>
              <a:rPr lang="en-US" altLang="en-US" sz="2750">
                <a:solidFill>
                  <a:srgbClr val="404040"/>
                </a:solidFill>
                <a:latin typeface="Calibri" panose="020F0502020204030204"/>
                <a:ea typeface="Calibri" panose="020F0502020204030204"/>
                <a:cs typeface="Calibri" panose="020F0502020204030204"/>
              </a:rPr>
              <a:t>An AI-powered Travel Assistant that uses Natural Language Processing (NLP) and Retrieval-Augmented Generation (RAG) to help users efficiently plan personalized trips. It generates smart itineraries, suggests destinations, recommends transport and accommodation, and provides real-time insights like weather, crowd levels, and local events—all through a conversational interface.</a:t>
            </a:r>
            <a:endParaRPr lang="en-US" altLang="en-US" sz="2750">
              <a:solidFill>
                <a:srgbClr val="404040"/>
              </a:solidFill>
              <a:latin typeface="Calibri" panose="020F0502020204030204"/>
              <a:ea typeface="Calibri" panose="020F0502020204030204"/>
              <a:cs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panose="020F0502020204030204"/>
                <a:ea typeface="Calibri" panose="020F0502020204030204"/>
                <a:cs typeface="Calibri" panose="020F0502020204030204"/>
              </a:rPr>
              <a:t>IBM cloud lite services</a:t>
            </a:r>
            <a:endParaRPr lang="en-US" sz="2800" dirty="0">
              <a:solidFill>
                <a:srgbClr val="000000"/>
              </a:solidFill>
              <a:latin typeface="Calibri" panose="020F0502020204030204"/>
              <a:ea typeface="Calibri" panose="020F0502020204030204"/>
              <a:cs typeface="Calibri" panose="020F0502020204030204"/>
            </a:endParaRPr>
          </a:p>
          <a:p>
            <a:pPr marL="0" indent="0">
              <a:buNone/>
            </a:pPr>
            <a:r>
              <a:rPr lang="en-US" sz="2800" dirty="0">
                <a:solidFill>
                  <a:srgbClr val="000000"/>
                </a:solidFill>
                <a:latin typeface="Calibri" panose="020F0502020204030204"/>
                <a:ea typeface="Calibri" panose="020F0502020204030204"/>
                <a:cs typeface="Calibri" panose="020F0502020204030204"/>
              </a:rPr>
              <a:t>Natural Language Processing (NLP)</a:t>
            </a:r>
            <a:endParaRPr lang="en-US" sz="2800" dirty="0">
              <a:solidFill>
                <a:srgbClr val="000000"/>
              </a:solidFill>
              <a:latin typeface="Calibri" panose="020F0502020204030204"/>
              <a:ea typeface="Calibri" panose="020F0502020204030204"/>
              <a:cs typeface="Calibri" panose="020F0502020204030204"/>
            </a:endParaRPr>
          </a:p>
          <a:p>
            <a:pPr marL="0" indent="0">
              <a:buNone/>
            </a:pPr>
            <a:r>
              <a:rPr lang="en-US" sz="2800" dirty="0">
                <a:solidFill>
                  <a:srgbClr val="000000"/>
                </a:solidFill>
                <a:latin typeface="Calibri" panose="020F0502020204030204"/>
                <a:ea typeface="Calibri" panose="020F0502020204030204"/>
                <a:cs typeface="Calibri" panose="020F0502020204030204"/>
              </a:rPr>
              <a:t>Retrieval Augmented Generation (RAG)</a:t>
            </a:r>
            <a:endParaRPr lang="en-US" sz="2800" dirty="0">
              <a:solidFill>
                <a:srgbClr val="000000"/>
              </a:solidFill>
              <a:latin typeface="Calibri" panose="020F0502020204030204"/>
              <a:ea typeface="Calibri" panose="020F0502020204030204"/>
              <a:cs typeface="Calibri" panose="020F0502020204030204"/>
            </a:endParaRPr>
          </a:p>
          <a:p>
            <a:pPr marL="0" indent="0">
              <a:buNone/>
            </a:pPr>
            <a:r>
              <a:rPr lang="en-US" sz="2800" dirty="0">
                <a:solidFill>
                  <a:srgbClr val="000000"/>
                </a:solidFill>
                <a:latin typeface="Calibri" panose="020F0502020204030204"/>
                <a:ea typeface="Calibri" panose="020F0502020204030204"/>
                <a:cs typeface="Calibri" panose="020F0502020204030204"/>
              </a:rPr>
              <a:t>IBM Granite model</a:t>
            </a:r>
            <a:endParaRPr lang="en-US" sz="2800" dirty="0">
              <a:solidFill>
                <a:srgbClr val="000000"/>
              </a:solidFill>
              <a:latin typeface="Calibri" panose="020F0502020204030204"/>
              <a:ea typeface="Calibri" panose="020F0502020204030204"/>
              <a:cs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cloud services used</a:t>
            </a:r>
            <a:endParaRPr lang="en-IN" dirty="0">
              <a:solidFill>
                <a:schemeClr val="accent1"/>
              </a:solidFill>
            </a:endParaRPr>
          </a:p>
        </p:txBody>
      </p:sp>
      <p:sp>
        <p:nvSpPr>
          <p:cNvPr id="3" name="Content Placeholder 2"/>
          <p:cNvSpPr>
            <a:spLocks noGrp="1"/>
          </p:cNvSpPr>
          <p:nvPr>
            <p:ph idx="1"/>
          </p:nvPr>
        </p:nvSpPr>
        <p:spPr/>
        <p:txBody>
          <a:bodyPr/>
          <a:lstStyle/>
          <a:p>
            <a:pPr marL="305435" indent="-305435"/>
            <a:r>
              <a:rPr lang="en-IN" dirty="0"/>
              <a:t>IBM Cloud Watsonx AI Studio</a:t>
            </a:r>
            <a:endParaRPr lang="en-IN" dirty="0"/>
          </a:p>
          <a:p>
            <a:pPr marL="305435" indent="-305435"/>
            <a:r>
              <a:rPr lang="en-IN" dirty="0"/>
              <a:t>IBM Cloud </a:t>
            </a:r>
            <a:r>
              <a:rPr lang="en-IN" dirty="0" err="1"/>
              <a:t>Watsonx</a:t>
            </a:r>
            <a:r>
              <a:rPr lang="en-IN" dirty="0"/>
              <a:t> AI runtime</a:t>
            </a:r>
            <a:endParaRPr lang="en-IN" dirty="0"/>
          </a:p>
          <a:p>
            <a:pPr marL="305435" indent="-305435"/>
            <a:r>
              <a:rPr lang="en-IN" dirty="0"/>
              <a:t>IBM Cloud Agent Lab</a:t>
            </a:r>
            <a:endParaRPr lang="en-IN" dirty="0"/>
          </a:p>
          <a:p>
            <a:pPr marL="305435" indent="-305435"/>
            <a:r>
              <a:rPr lang="en-IN" dirty="0"/>
              <a:t>IBM Granite foundation model</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fontScale="60000"/>
          </a:bodyPr>
          <a:lstStyle/>
          <a:p>
            <a:pPr marL="0" indent="0">
              <a:buNone/>
            </a:pPr>
            <a:r>
              <a:rPr lang="en-US" altLang="en-US" sz="2800" dirty="0">
                <a:latin typeface="Calibri" panose="020F0502020204030204"/>
                <a:ea typeface="Calibri" panose="020F0502020204030204"/>
                <a:cs typeface="Calibri" panose="020F0502020204030204"/>
              </a:rPr>
              <a:t>This AI-powered Travel Planning Agent aims to revolutionize the way individuals and groups plan their trips by significantly reducing the time, effort, and uncertainty involved in organizing travel. By leveraging IBM’s Natural Language Processing (NLP), Retrieval-Augmented Generation (RAG), and the Granite foundation model, the agent offers intelligent, personalized, and real-time travel assistance. It understands user queries in natural language and generates custom itineraries tailored to preferences such as budget, travel style, and duration. Unique features include semantic search for destinations, local experiences, and events; auto-generation of day-wise plans; and a smart cost estimator that breaks down expenses using real-time data. The system also provides live updates on weather, safety alerts, and crowd density to optimize travel timing and choices. In addition, it performs travel trend analysis over time, suggesting emerging or less crowded locations based on user interests. The agent encourages collaborative planning by allowing groups to co-create itineraries and manage shared expenses. Sustainability is also a key focus, with eco-friendly suggestions such as local transport, green accommodations, and low-emission routes. Overall, this agent enhances travel planning by making it faster, smarter, more personalized, and environmentally conscious.</a:t>
            </a:r>
            <a:endParaRPr lang="en-US" altLang="en-US" sz="2800" dirty="0">
              <a:latin typeface="Calibri" panose="020F0502020204030204"/>
              <a:ea typeface="Calibri" panose="020F0502020204030204"/>
              <a:cs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endParaRPr lang="en-IN" dirty="0">
              <a:solidFill>
                <a:schemeClr val="accent1"/>
              </a:solidFill>
            </a:endParaRPr>
          </a:p>
        </p:txBody>
      </p:sp>
      <p:sp>
        <p:nvSpPr>
          <p:cNvPr id="3" name="Content Placeholder 2"/>
          <p:cNvSpPr>
            <a:spLocks noGrp="1"/>
          </p:cNvSpPr>
          <p:nvPr>
            <p:ph idx="1"/>
          </p:nvPr>
        </p:nvSpPr>
        <p:spPr/>
        <p:txBody>
          <a:bodyPr/>
          <a:lstStyle/>
          <a:p>
            <a:pPr marL="305435" indent="-305435"/>
            <a:r>
              <a:rPr lang="en-IN" sz="2800" dirty="0">
                <a:latin typeface="Calibri" panose="020F0502020204030204"/>
                <a:ea typeface="+mn-lt"/>
                <a:cs typeface="+mn-lt"/>
              </a:rPr>
              <a:t>Solo Travellers</a:t>
            </a:r>
            <a:endParaRPr lang="en-IN" sz="2800" dirty="0">
              <a:latin typeface="Calibri" panose="020F0502020204030204"/>
              <a:ea typeface="+mn-lt"/>
              <a:cs typeface="+mn-lt"/>
            </a:endParaRPr>
          </a:p>
          <a:p>
            <a:pPr marL="305435" indent="-305435"/>
            <a:r>
              <a:rPr lang="en-IN" sz="2800" dirty="0">
                <a:latin typeface="Calibri" panose="020F0502020204030204"/>
                <a:ea typeface="+mn-lt"/>
                <a:cs typeface="+mn-lt"/>
              </a:rPr>
              <a:t>Students &amp; Budget Travellers</a:t>
            </a:r>
            <a:endParaRPr lang="en-IN" sz="2800" dirty="0">
              <a:latin typeface="Calibri" panose="020F0502020204030204"/>
              <a:ea typeface="+mn-lt"/>
              <a:cs typeface="+mn-lt"/>
            </a:endParaRPr>
          </a:p>
          <a:p>
            <a:pPr marL="305435" indent="-305435"/>
            <a:r>
              <a:rPr lang="en-IN" sz="2800" dirty="0">
                <a:latin typeface="Calibri" panose="020F0502020204030204"/>
                <a:ea typeface="+mn-lt"/>
                <a:cs typeface="+mn-lt"/>
              </a:rPr>
              <a:t>First Time Travellers</a:t>
            </a:r>
            <a:endParaRPr lang="en-IN" sz="2800" dirty="0">
              <a:latin typeface="Calibri" panose="020F0502020204030204"/>
              <a:ea typeface="+mn-lt"/>
              <a:cs typeface="+mn-lt"/>
            </a:endParaRPr>
          </a:p>
          <a:p>
            <a:pPr marL="305435" indent="-305435"/>
            <a:r>
              <a:rPr lang="en-IN" sz="2800" dirty="0">
                <a:latin typeface="Calibri" panose="020F0502020204030204"/>
                <a:ea typeface="Calibri" panose="020F0502020204030204"/>
                <a:cs typeface="Calibri" panose="020F0502020204030204"/>
              </a:rPr>
              <a:t>Content creators/Bloggers</a:t>
            </a:r>
            <a:endParaRPr lang="en-IN" sz="2800" dirty="0">
              <a:latin typeface="Calibri" panose="020F0502020204030204"/>
              <a:ea typeface="Calibri" panose="020F0502020204030204"/>
              <a:cs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chemeClr val="accent1"/>
                </a:solidFill>
              </a:rPr>
              <a:t>Results</a:t>
            </a:r>
            <a:endParaRPr lang="en-IN" dirty="0">
              <a:solidFill>
                <a:schemeClr val="accent1"/>
              </a:solidFill>
            </a:endParaRPr>
          </a:p>
        </p:txBody>
      </p:sp>
      <p:pic>
        <p:nvPicPr>
          <p:cNvPr id="271483289" name="Picture 1"/>
          <p:cNvPicPr>
            <a:picLocks noChangeAspect="1"/>
          </p:cNvPicPr>
          <p:nvPr/>
        </p:nvPicPr>
        <p:blipFill>
          <a:blip r:embed="rId1"/>
          <a:stretch>
            <a:fillRect/>
          </a:stretch>
        </p:blipFill>
        <p:spPr>
          <a:xfrm>
            <a:off x="2130425" y="1090295"/>
            <a:ext cx="9219565" cy="52425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pic>
        <p:nvPicPr>
          <p:cNvPr id="620425992" name="Picture 1"/>
          <p:cNvPicPr>
            <a:picLocks noChangeAspect="1"/>
          </p:cNvPicPr>
          <p:nvPr>
            <p:ph idx="1"/>
          </p:nvPr>
        </p:nvPicPr>
        <p:blipFill>
          <a:blip r:embed="rId1"/>
          <a:stretch>
            <a:fillRect/>
          </a:stretch>
        </p:blipFill>
        <p:spPr>
          <a:xfrm>
            <a:off x="552450" y="1316355"/>
            <a:ext cx="11029950" cy="4643755"/>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DD71778-17EE-4151-88AE-C8F4E8043BD9}">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4365</Words>
  <Application>WPS Presentation</Application>
  <PresentationFormat>Widescreen</PresentationFormat>
  <Paragraphs>112</Paragraphs>
  <Slides>17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vt:i4>
      </vt:variant>
    </vt:vector>
  </HeadingPairs>
  <TitlesOfParts>
    <vt:vector size="30" baseType="lpstr">
      <vt:lpstr>Arial</vt:lpstr>
      <vt:lpstr>SimSun</vt:lpstr>
      <vt:lpstr>Wingdings</vt:lpstr>
      <vt:lpstr>Wingdings 2</vt:lpstr>
      <vt:lpstr>Arial</vt:lpstr>
      <vt:lpstr>Calibri</vt:lpstr>
      <vt:lpstr>Calibri Light</vt:lpstr>
      <vt:lpstr>Microsoft YaHei</vt:lpstr>
      <vt:lpstr>Arial Unicode MS</vt:lpstr>
      <vt:lpstr>Franklin Gothic Demi</vt:lpstr>
      <vt:lpstr>Segoe Print</vt:lpstr>
      <vt:lpstr>Franklin Gothic Book</vt:lpstr>
      <vt:lpstr>DividendVTI</vt:lpstr>
      <vt:lpstr>Travel agent</vt:lpstr>
      <vt:lpstr>OUTLINE</vt:lpstr>
      <vt:lpstr>Problem Statement</vt:lpstr>
      <vt:lpstr>Technology  used</vt:lpstr>
      <vt:lpstr>IBM cloud services used</vt:lpstr>
      <vt:lpstr>Wow factors</vt:lpstr>
      <vt:lpstr>End users</vt:lpstr>
      <vt:lpstr>Results</vt:lpstr>
      <vt:lpstr>Results</vt:lpstr>
      <vt:lpstr>Results</vt:lpstr>
      <vt:lpstr>Conclusion</vt:lpstr>
      <vt:lpstr>PowerPoint 演示文稿</vt:lpstr>
      <vt:lpstr>IBM Certifications</vt:lpstr>
      <vt:lpstr>PowerPoint 演示文稿</vt:lpstr>
      <vt:lpstr>PowerPoint 演示文稿</vt:lpstr>
      <vt:lpstr>GitHub Link</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Gadamsetty Keerthi</cp:lastModifiedBy>
  <cp:revision>147</cp:revision>
  <dcterms:created xsi:type="dcterms:W3CDTF">2021-05-26T16:50:00Z</dcterms:created>
  <dcterms:modified xsi:type="dcterms:W3CDTF">2025-08-02T21:38:36Z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7D90305209E544CB9AF9A9A43570C7F2_13</vt:lpwstr>
  </property>
  <property fmtid="{D5CDD505-2E9C-101B-9397-08002B2CF9AE}" pid="4" name="KSOProductBuildVer">
    <vt:lpwstr>1033-12.2.0.21931</vt:lpwstr>
  </property>
</Properties>
</file>