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146847056" r:id="rId9"/>
    <p:sldId id="266" r:id="rId10"/>
    <p:sldId id="267" r:id="rId11"/>
    <p:sldId id="2146847058" r:id="rId12"/>
    <p:sldId id="2146847061"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jrar.org/papers/IJRAR24D2882.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addalavishnu/Steganography.git"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06477" y="1389227"/>
            <a:ext cx="11779046" cy="1550716"/>
          </a:xfrm>
        </p:spPr>
        <p:txBody>
          <a:bodyPr>
            <a:normAutofit fontScale="90000"/>
          </a:bodyPr>
          <a:lstStyle/>
          <a:p>
            <a:pPr algn="ctr"/>
            <a:r>
              <a:rPr lang="en-US" dirty="0" err="1"/>
              <a:t>CipherPixels</a:t>
            </a:r>
            <a:r>
              <a:rPr lang="en-US" dirty="0"/>
              <a:t>: </a:t>
            </a:r>
            <a:br>
              <a:rPr lang="en-US" dirty="0"/>
            </a:br>
            <a:r>
              <a:rPr lang="en-US" dirty="0"/>
              <a:t>A Secure Framework for Data Concealment via LSB</a:t>
            </a:r>
            <a:br>
              <a:rPr lang="en-US" dirty="0"/>
            </a:br>
            <a:r>
              <a:rPr lang="en-US" dirty="0"/>
              <a:t> and AES Techniques</a:t>
            </a:r>
          </a:p>
        </p:txBody>
      </p:sp>
      <p:sp>
        <p:nvSpPr>
          <p:cNvPr id="4" name="TextBox 3"/>
          <p:cNvSpPr txBox="1"/>
          <p:nvPr/>
        </p:nvSpPr>
        <p:spPr>
          <a:xfrm>
            <a:off x="1780341" y="5007780"/>
            <a:ext cx="935960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GADDALA VISHNU-VAAGDEVI ENGINEERING COLLEGE-MCA</a:t>
            </a:r>
          </a:p>
        </p:txBody>
      </p:sp>
      <p:sp>
        <p:nvSpPr>
          <p:cNvPr id="3" name="Title 4">
            <a:extLst>
              <a:ext uri="{FF2B5EF4-FFF2-40B4-BE49-F238E27FC236}">
                <a16:creationId xmlns:a16="http://schemas.microsoft.com/office/drawing/2014/main" id="{AE73AFF5-1EAD-ADE1-3094-88086039067C}"/>
              </a:ext>
            </a:extLst>
          </p:cNvPr>
          <p:cNvSpPr txBox="1">
            <a:spLocks/>
          </p:cNvSpPr>
          <p:nvPr/>
        </p:nvSpPr>
        <p:spPr>
          <a:xfrm>
            <a:off x="581192" y="702156"/>
            <a:ext cx="11029616" cy="530296"/>
          </a:xfrm>
          <a:prstGeom prst="rect">
            <a:avLst/>
          </a:prstGeom>
          <a:effectLst/>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accent1"/>
                </a:solidFill>
                <a:latin typeface="Arial" panose="020B0604020202020204" pitchFamily="34" charset="0"/>
                <a:cs typeface="Arial" panose="020B0604020202020204" pitchFamily="34" charset="0"/>
              </a:rPr>
              <a:t>capstone project</a:t>
            </a:r>
            <a:endParaRPr lang="en-US" sz="440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CIPHERPIXELS</a:t>
            </a:r>
            <a:r>
              <a:rPr lang="en-US" sz="2800" dirty="0">
                <a:latin typeface="Times New Roman" panose="02020603050405020304" pitchFamily="18" charset="0"/>
                <a:cs typeface="Times New Roman" panose="02020603050405020304" pitchFamily="18" charset="0"/>
              </a:rPr>
              <a:t> framework successfully demonstrates a dual-layered security model by integrating </a:t>
            </a:r>
            <a:r>
              <a:rPr lang="en-US" sz="2800" b="1" dirty="0">
                <a:latin typeface="Times New Roman" panose="02020603050405020304" pitchFamily="18" charset="0"/>
                <a:cs typeface="Times New Roman" panose="02020603050405020304" pitchFamily="18" charset="0"/>
              </a:rPr>
              <a:t>Least Significant Bit (LSB) steganography</a:t>
            </a:r>
            <a:r>
              <a:rPr lang="en-US" sz="2800" dirty="0">
                <a:latin typeface="Times New Roman" panose="02020603050405020304" pitchFamily="18" charset="0"/>
                <a:cs typeface="Times New Roman" panose="02020603050405020304" pitchFamily="18" charset="0"/>
              </a:rPr>
              <a:t> with </a:t>
            </a:r>
            <a:r>
              <a:rPr lang="en-US" sz="2800" b="1" dirty="0">
                <a:latin typeface="Times New Roman" panose="02020603050405020304" pitchFamily="18" charset="0"/>
                <a:cs typeface="Times New Roman" panose="02020603050405020304" pitchFamily="18" charset="0"/>
              </a:rPr>
              <a:t>Advanced Encryption Standard (AES)</a:t>
            </a:r>
            <a:r>
              <a:rPr lang="en-US" sz="2800" dirty="0">
                <a:latin typeface="Times New Roman" panose="02020603050405020304" pitchFamily="18" charset="0"/>
                <a:cs typeface="Times New Roman" panose="02020603050405020304" pitchFamily="18" charset="0"/>
              </a:rPr>
              <a:t>. The implementation achieves effective and imperceptible data hiding within digital images while ensuring high-level encryption of the concealed content. This layered approach not only boosts confidentiality but also thwarts unauthorized access through combined cryptographic and steganographic barriers.</a:t>
            </a:r>
            <a:r>
              <a:rPr lang="en-IN" sz="2800" dirty="0">
                <a:solidFill>
                  <a:srgbClr val="0F0F0F"/>
                </a:solidFill>
                <a:latin typeface="Times New Roman" panose="02020603050405020304" pitchFamily="18" charset="0"/>
                <a:ea typeface="+mn-lt"/>
                <a:cs typeface="Times New Roman" panose="02020603050405020304" pitchFamily="18" charset="0"/>
              </a:rPr>
              <a:t> </a:t>
            </a:r>
          </a:p>
          <a:p>
            <a:pPr marL="305435" indent="-305435"/>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2">
            <a:extLst>
              <a:ext uri="{FF2B5EF4-FFF2-40B4-BE49-F238E27FC236}">
                <a16:creationId xmlns:a16="http://schemas.microsoft.com/office/drawing/2014/main" id="{0203B041-3A6C-A115-7015-8578FB1915E0}"/>
              </a:ext>
            </a:extLst>
          </p:cNvPr>
          <p:cNvSpPr>
            <a:spLocks noGrp="1" noChangeArrowheads="1"/>
          </p:cNvSpPr>
          <p:nvPr>
            <p:ph idx="1"/>
          </p:nvPr>
        </p:nvSpPr>
        <p:spPr bwMode="auto">
          <a:xfrm>
            <a:off x="364882" y="2250542"/>
            <a:ext cx="12011622"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LSB embedding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imperceptibility in complex image regions.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support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video, or PDF 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broader applicability.</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key exchange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methods like ECC for safer AES key sharing.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steganalysis resistance and intelligent embedding.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hiding and extraction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for fast, practical deployment.</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dirty="0">
                <a:hlinkClick r:id="rId2"/>
              </a:rPr>
              <a:t>https://ijrar.org/papers/IJRAR24D2882.pdf</a:t>
            </a:r>
            <a:endParaRPr lang="en-US" sz="2400" dirty="0"/>
          </a:p>
          <a:p>
            <a:pPr marL="305435" indent="-305435"/>
            <a:r>
              <a:rPr lang="en-US" sz="2400" dirty="0"/>
              <a:t>This paper outlines a secure model that integrates AES encryption with LSB steganography for hiding both text and images, forming a foundational concept</a:t>
            </a:r>
          </a:p>
          <a:p>
            <a:pPr marL="0" indent="0">
              <a:buNone/>
            </a:pPr>
            <a:r>
              <a:rPr lang="en-US" sz="2400" dirty="0"/>
              <a:t>     for the system.</a:t>
            </a:r>
            <a:r>
              <a:rPr lang="en-IN" sz="2400" dirty="0">
                <a:solidFill>
                  <a:srgbClr val="0F0F0F"/>
                </a:solidFill>
                <a:ea typeface="+mn-lt"/>
                <a:cs typeface="+mn-lt"/>
              </a:rPr>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This project explores a hybrid approach to data security using steganography and encryption. It hides sensitive information within digital images by modifying the Least Significant Bits (LSB) of pixel values. Before embedding, the data is encrypted using the Advanced Encryption Standard (AES) to enhance confidentiality. The system is implemented in Python with a user-friendly interface for encoding and decoding. This ensures secure, covert communication that combines visual subtlety with cryptographic strength.</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305435" indent="-305435"/>
            <a:r>
              <a:rPr lang="en-IN" sz="2800" b="1" dirty="0">
                <a:solidFill>
                  <a:srgbClr val="0F0F0F"/>
                </a:solidFill>
                <a:latin typeface="Times New Roman" panose="02020603050405020304" pitchFamily="18" charset="0"/>
                <a:cs typeface="Times New Roman" panose="02020603050405020304" pitchFamily="18" charset="0"/>
              </a:rPr>
              <a:t>System requirements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Operating System:</a:t>
            </a:r>
            <a:r>
              <a:rPr lang="en-IN" sz="2800" dirty="0">
                <a:latin typeface="Times New Roman" panose="02020603050405020304" pitchFamily="18" charset="0"/>
                <a:cs typeface="Times New Roman" panose="02020603050405020304" pitchFamily="18" charset="0"/>
              </a:rPr>
              <a:t> Windows 10/11, Linux, or macOS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Processor:</a:t>
            </a:r>
            <a:r>
              <a:rPr lang="en-IN" sz="2800" dirty="0">
                <a:latin typeface="Times New Roman" panose="02020603050405020304" pitchFamily="18" charset="0"/>
                <a:cs typeface="Times New Roman" panose="02020603050405020304" pitchFamily="18" charset="0"/>
              </a:rPr>
              <a:t> Intel i5 or above / Equivalent AMD</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RAM:</a:t>
            </a:r>
            <a:r>
              <a:rPr lang="en-IN" sz="2800" dirty="0">
                <a:latin typeface="Times New Roman" panose="02020603050405020304" pitchFamily="18" charset="0"/>
                <a:cs typeface="Times New Roman" panose="02020603050405020304" pitchFamily="18" charset="0"/>
              </a:rPr>
              <a:t> Minimum 4GB (8GB recommended)</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Python Version:</a:t>
            </a:r>
            <a:r>
              <a:rPr lang="en-IN" sz="2800" dirty="0">
                <a:latin typeface="Times New Roman" panose="02020603050405020304" pitchFamily="18" charset="0"/>
                <a:cs typeface="Times New Roman" panose="02020603050405020304" pitchFamily="18" charset="0"/>
              </a:rPr>
              <a:t> 3.8 or above</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Storage:</a:t>
            </a:r>
            <a:r>
              <a:rPr lang="en-IN" sz="2800" dirty="0">
                <a:latin typeface="Times New Roman" panose="02020603050405020304" pitchFamily="18" charset="0"/>
                <a:cs typeface="Times New Roman" panose="02020603050405020304" pitchFamily="18" charset="0"/>
              </a:rPr>
              <a:t> At least 500MB for dependencies and temporary files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Image Format Support:</a:t>
            </a:r>
            <a:r>
              <a:rPr lang="en-IN" sz="2800" dirty="0">
                <a:latin typeface="Times New Roman" panose="02020603050405020304" pitchFamily="18" charset="0"/>
                <a:cs typeface="Times New Roman" panose="02020603050405020304" pitchFamily="18" charset="0"/>
              </a:rPr>
              <a:t> PNG, BMP (lossless formats preferred for steganography)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8F78-6C44-2677-DD56-D55017A894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4FE4D8-3DB5-CDED-B19C-665426365C94}"/>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8" name="Content Placeholder 17">
            <a:extLst>
              <a:ext uri="{FF2B5EF4-FFF2-40B4-BE49-F238E27FC236}">
                <a16:creationId xmlns:a16="http://schemas.microsoft.com/office/drawing/2014/main" id="{AC275380-BCA5-DFC3-A2C6-02BEA2C86DF0}"/>
              </a:ext>
            </a:extLst>
          </p:cNvPr>
          <p:cNvSpPr>
            <a:spLocks noGrp="1"/>
          </p:cNvSpPr>
          <p:nvPr>
            <p:ph idx="1"/>
          </p:nvPr>
        </p:nvSpPr>
        <p:spPr>
          <a:xfrm>
            <a:off x="581193" y="1832322"/>
            <a:ext cx="11029615" cy="4673324"/>
          </a:xfrm>
        </p:spPr>
        <p:txBody>
          <a:bodyPr>
            <a:noAutofit/>
          </a:bodyPr>
          <a:lstStyle/>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Library required to build the model</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for efficient pixel-level manipulation and data structuring</a:t>
            </a:r>
          </a:p>
          <a:p>
            <a:pPr marL="342900" indent="-342900">
              <a:buFont typeface="+mj-lt"/>
              <a:buAutoNum type="alphaLcParenR"/>
            </a:pPr>
            <a:r>
              <a:rPr lang="en-IN" sz="2400" b="1" dirty="0">
                <a:latin typeface="Times New Roman" panose="02020603050405020304" pitchFamily="18" charset="0"/>
                <a:cs typeface="Times New Roman" panose="02020603050405020304" pitchFamily="18" charset="0"/>
              </a:rPr>
              <a:t>Cv2</a:t>
            </a:r>
            <a:r>
              <a:rPr lang="en-IN" sz="2400" dirty="0">
                <a:latin typeface="Times New Roman" panose="02020603050405020304" pitchFamily="18" charset="0"/>
                <a:cs typeface="Times New Roman" panose="02020603050405020304" pitchFamily="18" charset="0"/>
              </a:rPr>
              <a:t>:Image Reading/Writing , Pixel-Level Operations and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Space Conversion to                Convert between BGR, RGB.</a:t>
            </a:r>
          </a:p>
          <a:p>
            <a:pPr marL="342900" indent="-342900">
              <a:buFont typeface="+mj-lt"/>
              <a:buAutoNum type="alphaLcParenR"/>
            </a:pPr>
            <a:r>
              <a:rPr lang="en-IN" sz="2400" b="1" dirty="0">
                <a:latin typeface="Times New Roman" panose="02020603050405020304" pitchFamily="18" charset="0"/>
                <a:cs typeface="Times New Roman" panose="02020603050405020304" pitchFamily="18" charset="0"/>
              </a:rPr>
              <a:t>OS</a:t>
            </a:r>
            <a:r>
              <a:rPr lang="en-IN" sz="2400" dirty="0">
                <a:latin typeface="Times New Roman" panose="02020603050405020304" pitchFamily="18" charset="0"/>
                <a:cs typeface="Times New Roman" panose="02020603050405020304" pitchFamily="18" charset="0"/>
              </a:rPr>
              <a:t>: automate file handling, manage paths dynamically, or build cross-platform tools.</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Matplotlib.pyplot</a:t>
            </a:r>
            <a:r>
              <a:rPr lang="en-IN" sz="2400" dirty="0">
                <a:latin typeface="Times New Roman" panose="02020603050405020304" pitchFamily="18" charset="0"/>
                <a:cs typeface="Times New Roman" panose="02020603050405020304" pitchFamily="18" charset="0"/>
              </a:rPr>
              <a:t>: for data visualization</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PyCryptodome</a:t>
            </a:r>
            <a:r>
              <a:rPr lang="en-IN" sz="2400" dirty="0" err="1">
                <a:latin typeface="Times New Roman" panose="02020603050405020304" pitchFamily="18" charset="0"/>
                <a:cs typeface="Times New Roman" panose="02020603050405020304" pitchFamily="18" charset="0"/>
              </a:rPr>
              <a:t>:provides</a:t>
            </a:r>
            <a:r>
              <a:rPr lang="en-IN" sz="2400" dirty="0">
                <a:latin typeface="Times New Roman" panose="02020603050405020304" pitchFamily="18" charset="0"/>
                <a:cs typeface="Times New Roman" panose="02020603050405020304" pitchFamily="18" charset="0"/>
              </a:rPr>
              <a:t> a wide range of cryptographic functions like </a:t>
            </a:r>
            <a:r>
              <a:rPr lang="en-IN" sz="2400" dirty="0" err="1">
                <a:latin typeface="Times New Roman" panose="02020603050405020304" pitchFamily="18" charset="0"/>
                <a:cs typeface="Times New Roman" panose="02020603050405020304" pitchFamily="18" charset="0"/>
              </a:rPr>
              <a:t>Crypto.Cipher</a:t>
            </a:r>
            <a:r>
              <a:rPr lang="en-IN" sz="2400" dirty="0">
                <a:latin typeface="Times New Roman" panose="02020603050405020304" pitchFamily="18" charset="0"/>
                <a:cs typeface="Times New Roman" panose="02020603050405020304" pitchFamily="18" charset="0"/>
              </a:rPr>
              <a:t> for AES ,</a:t>
            </a:r>
            <a:r>
              <a:rPr lang="en-IN" sz="2400" dirty="0" err="1">
                <a:latin typeface="Times New Roman" panose="02020603050405020304" pitchFamily="18" charset="0"/>
                <a:cs typeface="Times New Roman" panose="02020603050405020304" pitchFamily="18" charset="0"/>
              </a:rPr>
              <a:t>Crypto.Util.Padding</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Crypto.Random</a:t>
            </a:r>
            <a:r>
              <a:rPr lang="en-IN" sz="2400" dirty="0">
                <a:latin typeface="Times New Roman" panose="02020603050405020304" pitchFamily="18" charset="0"/>
                <a:cs typeface="Times New Roman" panose="02020603050405020304" pitchFamily="18" charset="0"/>
              </a:rPr>
              <a:t> .</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Hashlib</a:t>
            </a:r>
            <a:r>
              <a:rPr lang="en-IN" sz="2400" dirty="0" err="1">
                <a:latin typeface="Times New Roman" panose="02020603050405020304" pitchFamily="18" charset="0"/>
                <a:cs typeface="Times New Roman" panose="02020603050405020304" pitchFamily="18" charset="0"/>
              </a:rPr>
              <a:t>:for</a:t>
            </a:r>
            <a:r>
              <a:rPr lang="en-IN" sz="2400" dirty="0">
                <a:latin typeface="Times New Roman" panose="02020603050405020304" pitchFamily="18" charset="0"/>
                <a:cs typeface="Times New Roman" panose="02020603050405020304" pitchFamily="18" charset="0"/>
              </a:rPr>
              <a:t> generating secure hash values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9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85252"/>
            <a:ext cx="11029615" cy="4489174"/>
          </a:xfrm>
        </p:spPr>
        <p:txBody>
          <a:bodyPr>
            <a:normAutofit/>
          </a:bodyPr>
          <a:lstStyle/>
          <a:p>
            <a:pPr marL="305435" indent="-305435"/>
            <a:r>
              <a:rPr lang="en-US" sz="3200" b="1" dirty="0">
                <a:latin typeface="Times New Roman" panose="02020603050405020304" pitchFamily="18" charset="0"/>
                <a:cs typeface="Times New Roman" panose="02020603050405020304" pitchFamily="18" charset="0"/>
              </a:rPr>
              <a:t>step by step procedure:</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Import required libraries [5]</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AES Encryption </a:t>
            </a:r>
            <a:r>
              <a:rPr lang="en-US" sz="2400" dirty="0">
                <a:latin typeface="Times New Roman" panose="02020603050405020304" pitchFamily="18" charset="0"/>
                <a:cs typeface="Times New Roman" panose="02020603050405020304" pitchFamily="18" charset="0"/>
              </a:rPr>
              <a:t>: Encrypts your message with AES using a password-derived key</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Embed Encrypted Data </a:t>
            </a:r>
            <a:r>
              <a:rPr lang="en-US" sz="2400" dirty="0">
                <a:latin typeface="Times New Roman" panose="02020603050405020304" pitchFamily="18" charset="0"/>
                <a:cs typeface="Times New Roman" panose="02020603050405020304" pitchFamily="18" charset="0"/>
              </a:rPr>
              <a:t>into Image using </a:t>
            </a:r>
            <a:r>
              <a:rPr lang="en-US" sz="2400" b="1" dirty="0" err="1">
                <a:latin typeface="Times New Roman" panose="02020603050405020304" pitchFamily="18" charset="0"/>
                <a:cs typeface="Times New Roman" panose="02020603050405020304" pitchFamily="18" charset="0"/>
              </a:rPr>
              <a:t>LSB</a:t>
            </a:r>
            <a:r>
              <a:rPr lang="en-US" sz="2400" dirty="0" err="1">
                <a:latin typeface="Times New Roman" panose="02020603050405020304" pitchFamily="18" charset="0"/>
                <a:cs typeface="Times New Roman" panose="02020603050405020304" pitchFamily="18" charset="0"/>
              </a:rPr>
              <a:t>:Embeds</a:t>
            </a:r>
            <a:r>
              <a:rPr lang="en-US" sz="2400" dirty="0">
                <a:latin typeface="Times New Roman" panose="02020603050405020304" pitchFamily="18" charset="0"/>
                <a:cs typeface="Times New Roman" panose="02020603050405020304" pitchFamily="18" charset="0"/>
              </a:rPr>
              <a:t> the encrypted bytes into the LSBs of an image.</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Extract and Decrypt </a:t>
            </a:r>
            <a:r>
              <a:rPr lang="en-US" sz="2400" dirty="0">
                <a:latin typeface="Times New Roman" panose="02020603050405020304" pitchFamily="18" charset="0"/>
                <a:cs typeface="Times New Roman" panose="02020603050405020304" pitchFamily="18" charset="0"/>
              </a:rPr>
              <a:t>:Extracts and decrypts the message from the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 image.</a:t>
            </a:r>
          </a:p>
          <a:p>
            <a:pPr marL="457200" indent="-457200">
              <a:buFont typeface="+mj-lt"/>
              <a:buAutoNum type="alphaLcParenR"/>
            </a:pPr>
            <a:endParaRPr lang="en-US" sz="2400" dirty="0">
              <a:latin typeface="Times New Roman" panose="02020603050405020304" pitchFamily="18" charset="0"/>
              <a:cs typeface="Times New Roman" panose="02020603050405020304" pitchFamily="18" charset="0"/>
            </a:endParaRP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7" name="Content Placeholder 16">
            <a:extLst>
              <a:ext uri="{FF2B5EF4-FFF2-40B4-BE49-F238E27FC236}">
                <a16:creationId xmlns:a16="http://schemas.microsoft.com/office/drawing/2014/main" id="{B5D84E74-ECD1-8778-840F-F7C741401945}"/>
              </a:ext>
            </a:extLst>
          </p:cNvPr>
          <p:cNvPicPr>
            <a:picLocks noGrp="1" noChangeAspect="1"/>
          </p:cNvPicPr>
          <p:nvPr>
            <p:ph idx="1"/>
          </p:nvPr>
        </p:nvPicPr>
        <p:blipFill>
          <a:blip r:embed="rId2"/>
          <a:stretch>
            <a:fillRect/>
          </a:stretch>
        </p:blipFill>
        <p:spPr>
          <a:xfrm>
            <a:off x="1269711" y="1301750"/>
            <a:ext cx="9652577"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77508-A57F-5336-4CE9-6443D0914675}"/>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B87D6C5-1054-B8CF-845D-42EE83E6DE21}"/>
              </a:ext>
            </a:extLst>
          </p:cNvPr>
          <p:cNvPicPr>
            <a:picLocks noGrp="1" noChangeAspect="1"/>
          </p:cNvPicPr>
          <p:nvPr>
            <p:ph idx="1"/>
          </p:nvPr>
        </p:nvPicPr>
        <p:blipFill>
          <a:blip r:embed="rId2"/>
          <a:stretch>
            <a:fillRect/>
          </a:stretch>
        </p:blipFill>
        <p:spPr>
          <a:xfrm>
            <a:off x="364715" y="120128"/>
            <a:ext cx="11029950" cy="4441127"/>
          </a:xfrm>
        </p:spPr>
      </p:pic>
    </p:spTree>
    <p:extLst>
      <p:ext uri="{BB962C8B-B14F-4D97-AF65-F5344CB8AC3E}">
        <p14:creationId xmlns:p14="http://schemas.microsoft.com/office/powerpoint/2010/main" val="205970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69E5-5297-EEC8-F81C-2F9BDAC0EDA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316FA-9515-223C-7D37-58EFA96394A2}"/>
              </a:ext>
            </a:extLst>
          </p:cNvPr>
          <p:cNvPicPr>
            <a:picLocks noGrp="1" noChangeAspect="1"/>
          </p:cNvPicPr>
          <p:nvPr>
            <p:ph idx="1"/>
          </p:nvPr>
        </p:nvPicPr>
        <p:blipFill>
          <a:blip r:embed="rId2"/>
          <a:stretch>
            <a:fillRect/>
          </a:stretch>
        </p:blipFill>
        <p:spPr>
          <a:xfrm>
            <a:off x="1026199" y="602923"/>
            <a:ext cx="9412013" cy="3219899"/>
          </a:xfrm>
        </p:spPr>
      </p:pic>
      <p:sp>
        <p:nvSpPr>
          <p:cNvPr id="6" name="TextBox 5">
            <a:extLst>
              <a:ext uri="{FF2B5EF4-FFF2-40B4-BE49-F238E27FC236}">
                <a16:creationId xmlns:a16="http://schemas.microsoft.com/office/drawing/2014/main" id="{2D86882E-8E42-6715-6059-E9FF6CC4A0F2}"/>
              </a:ext>
            </a:extLst>
          </p:cNvPr>
          <p:cNvSpPr txBox="1"/>
          <p:nvPr/>
        </p:nvSpPr>
        <p:spPr>
          <a:xfrm>
            <a:off x="1026199" y="4001729"/>
            <a:ext cx="30443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FC8F59D-2811-F143-FE62-D5DE935737BA}"/>
              </a:ext>
            </a:extLst>
          </p:cNvPr>
          <p:cNvSpPr txBox="1"/>
          <p:nvPr/>
        </p:nvSpPr>
        <p:spPr>
          <a:xfrm>
            <a:off x="787021" y="5884321"/>
            <a:ext cx="8652057"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link:</a:t>
            </a:r>
          </a:p>
          <a:p>
            <a:r>
              <a:rPr lang="en-US" b="1" dirty="0">
                <a:latin typeface="Times New Roman" panose="02020603050405020304" pitchFamily="18" charset="0"/>
                <a:cs typeface="Times New Roman" panose="02020603050405020304" pitchFamily="18" charset="0"/>
                <a:hlinkClick r:id="rId3"/>
              </a:rPr>
              <a:t>https://github.com/Gaddalavishnu/Steganography.git</a:t>
            </a:r>
            <a:endParaRPr lang="en-IN" dirty="0"/>
          </a:p>
        </p:txBody>
      </p:sp>
      <p:pic>
        <p:nvPicPr>
          <p:cNvPr id="16" name="Picture 15">
            <a:extLst>
              <a:ext uri="{FF2B5EF4-FFF2-40B4-BE49-F238E27FC236}">
                <a16:creationId xmlns:a16="http://schemas.microsoft.com/office/drawing/2014/main" id="{8E50B490-9CE1-D402-BD4D-04B4C9FFBD1E}"/>
              </a:ext>
            </a:extLst>
          </p:cNvPr>
          <p:cNvPicPr>
            <a:picLocks noChangeAspect="1"/>
          </p:cNvPicPr>
          <p:nvPr/>
        </p:nvPicPr>
        <p:blipFill>
          <a:blip r:embed="rId4"/>
          <a:stretch>
            <a:fillRect/>
          </a:stretch>
        </p:blipFill>
        <p:spPr>
          <a:xfrm>
            <a:off x="2289538" y="3948023"/>
            <a:ext cx="9125714" cy="1657581"/>
          </a:xfrm>
          <a:prstGeom prst="rect">
            <a:avLst/>
          </a:prstGeom>
        </p:spPr>
      </p:pic>
      <p:pic>
        <p:nvPicPr>
          <p:cNvPr id="3" name="Picture 2">
            <a:extLst>
              <a:ext uri="{FF2B5EF4-FFF2-40B4-BE49-F238E27FC236}">
                <a16:creationId xmlns:a16="http://schemas.microsoft.com/office/drawing/2014/main" id="{40F76F79-9943-69C1-16E4-5A73773742CB}"/>
              </a:ext>
            </a:extLst>
          </p:cNvPr>
          <p:cNvPicPr>
            <a:picLocks noChangeAspect="1"/>
          </p:cNvPicPr>
          <p:nvPr/>
        </p:nvPicPr>
        <p:blipFill>
          <a:blip r:embed="rId5"/>
          <a:stretch>
            <a:fillRect/>
          </a:stretch>
        </p:blipFill>
        <p:spPr>
          <a:xfrm>
            <a:off x="8280971" y="1153840"/>
            <a:ext cx="3044354" cy="1854885"/>
          </a:xfrm>
          <a:prstGeom prst="rect">
            <a:avLst/>
          </a:prstGeom>
        </p:spPr>
      </p:pic>
      <p:pic>
        <p:nvPicPr>
          <p:cNvPr id="7" name="Picture 6">
            <a:extLst>
              <a:ext uri="{FF2B5EF4-FFF2-40B4-BE49-F238E27FC236}">
                <a16:creationId xmlns:a16="http://schemas.microsoft.com/office/drawing/2014/main" id="{CC5B3AC5-46F4-C99C-D8B0-384D5E528015}"/>
              </a:ext>
            </a:extLst>
          </p:cNvPr>
          <p:cNvPicPr>
            <a:picLocks noChangeAspect="1"/>
          </p:cNvPicPr>
          <p:nvPr/>
        </p:nvPicPr>
        <p:blipFill>
          <a:blip r:embed="rId6"/>
          <a:stretch>
            <a:fillRect/>
          </a:stretch>
        </p:blipFill>
        <p:spPr>
          <a:xfrm>
            <a:off x="8280971" y="3323983"/>
            <a:ext cx="3044354" cy="1936976"/>
          </a:xfrm>
          <a:prstGeom prst="rect">
            <a:avLst/>
          </a:prstGeom>
        </p:spPr>
      </p:pic>
    </p:spTree>
    <p:extLst>
      <p:ext uri="{BB962C8B-B14F-4D97-AF65-F5344CB8AC3E}">
        <p14:creationId xmlns:p14="http://schemas.microsoft.com/office/powerpoint/2010/main" val="18169051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327</TotalTime>
  <Words>527</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CipherPixels:  A Secure Framework for Data Concealment via LSB  and AES Techniques</vt:lpstr>
      <vt:lpstr>OUTLINE</vt:lpstr>
      <vt:lpstr>Problem Statement</vt:lpstr>
      <vt:lpstr>System  Approach</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vishnu gaddala</cp:lastModifiedBy>
  <cp:revision>50</cp:revision>
  <dcterms:created xsi:type="dcterms:W3CDTF">2021-05-26T16:50:10Z</dcterms:created>
  <dcterms:modified xsi:type="dcterms:W3CDTF">2025-06-18T12:09:04Z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