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2.wmf" ContentType="image/x-wmf"/>
  <Override PartName="/ppt/media/image23.jpeg" ContentType="image/jpeg"/>
  <Override PartName="/ppt/media/image21.jpeg" ContentType="image/jpeg"/>
  <Override PartName="/ppt/media/image2.tif" ContentType="image/tiff"/>
  <Override PartName="/ppt/media/image3.png" ContentType="image/png"/>
  <Override PartName="/ppt/media/image4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jpeg" ContentType="image/jpeg"/>
  <Override PartName="/ppt/media/image18.jpeg" ContentType="image/jpeg"/>
  <Override PartName="/ppt/media/image13.jpeg" ContentType="image/jpeg"/>
  <Override PartName="/ppt/media/image14.jpeg" ContentType="image/jpeg"/>
  <Override PartName="/ppt/media/image20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1.jpeg" ContentType="image/jpeg"/>
  <Override PartName="/ppt/media/image11.png" ContentType="image/png"/>
  <Override PartName="/ppt/media/image10.png" ContentType="image/png"/>
  <Override PartName="/ppt/media/image12.png" ContentType="image/png"/>
  <Override PartName="/ppt/media/image16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BFB7700-E774-4A31-BF2A-021C9296455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6308E4-70D7-4284-84AE-695C6CA2EA5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32E8E7-2CC9-42C7-851F-086D95D0444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A84A56-94C5-43C0-A577-9E84E91646C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e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jpeg"/><Relationship Id="rId16" Type="http://schemas.openxmlformats.org/officeDocument/2006/relationships/image" Target="../media/image19.jpeg"/><Relationship Id="rId17" Type="http://schemas.openxmlformats.org/officeDocument/2006/relationships/image" Target="../media/image20.png"/><Relationship Id="rId18" Type="http://schemas.openxmlformats.org/officeDocument/2006/relationships/image" Target="../media/image21.jpeg"/><Relationship Id="rId1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 descr=""/>
          <p:cNvPicPr/>
          <p:nvPr/>
        </p:nvPicPr>
        <p:blipFill>
          <a:blip r:embed="rId1"/>
          <a:stretch/>
        </p:blipFill>
        <p:spPr>
          <a:xfrm>
            <a:off x="0" y="858600"/>
            <a:ext cx="12191760" cy="6591600"/>
          </a:xfrm>
          <a:prstGeom prst="rect">
            <a:avLst/>
          </a:prstGeom>
          <a:ln>
            <a:noFill/>
          </a:ln>
        </p:spPr>
      </p:pic>
      <p:pic>
        <p:nvPicPr>
          <p:cNvPr id="83" name="Image" descr=""/>
          <p:cNvPicPr/>
          <p:nvPr/>
        </p:nvPicPr>
        <p:blipFill>
          <a:blip r:embed="rId2"/>
          <a:srcRect l="0" t="0" r="0" b="13727"/>
          <a:stretch/>
        </p:blipFill>
        <p:spPr>
          <a:xfrm>
            <a:off x="0" y="115920"/>
            <a:ext cx="4764960" cy="742320"/>
          </a:xfrm>
          <a:prstGeom prst="rect">
            <a:avLst/>
          </a:prstGeom>
          <a:ln w="1260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6246360" y="-113040"/>
            <a:ext cx="7426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7200" spc="-1" strike="noStrike">
                <a:solidFill>
                  <a:srgbClr val="2f5597"/>
                </a:solidFill>
                <a:latin typeface="Calibri"/>
              </a:rPr>
              <a:t>Test Strategy</a:t>
            </a:r>
            <a:endParaRPr b="0" lang="en-IN" sz="7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 cap="all">
                <a:solidFill>
                  <a:srgbClr val="2f5597"/>
                </a:solidFill>
                <a:latin typeface="Calibri"/>
              </a:rPr>
              <a:t>defect management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1790280" y="1539000"/>
            <a:ext cx="7340760" cy="505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2f5597"/>
                </a:solidFill>
                <a:latin typeface="Calibri"/>
              </a:rPr>
              <a:t>Agenda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BDD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Levels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Types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Execution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Automation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QA Tool-set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Defect Management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f5597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2331000" y="3387240"/>
            <a:ext cx="7288920" cy="320580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838080" y="1339560"/>
            <a:ext cx="10515240" cy="525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Let us include a reminder for everyone about Quality Assurance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QA is a set of activities intended to ensure that products satisfy customer requirements in a systematic, reliable fashion.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SCRUM (agile) QA is the responsibility of everyone, not only the testers. QA is all the activities we do to ensure correct quality during development of new products.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Below diagram can illustrate more the four main quarts where our testing strategy is based 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369880" y="178560"/>
            <a:ext cx="6565680" cy="740880"/>
          </a:xfrm>
          <a:custGeom>
            <a:avLst/>
            <a:gdLst/>
            <a:ahLst/>
            <a:rect l="l" t="t" r="r" b="b"/>
            <a:pathLst>
              <a:path w="7810500" h="1054100">
                <a:moveTo>
                  <a:pt x="7621234" y="0"/>
                </a:moveTo>
                <a:lnTo>
                  <a:pt x="190945" y="0"/>
                </a:lnTo>
                <a:lnTo>
                  <a:pt x="147241" y="4996"/>
                </a:lnTo>
                <a:lnTo>
                  <a:pt x="107080" y="19237"/>
                </a:lnTo>
                <a:lnTo>
                  <a:pt x="71622" y="41602"/>
                </a:lnTo>
                <a:lnTo>
                  <a:pt x="42026" y="70969"/>
                </a:lnTo>
                <a:lnTo>
                  <a:pt x="19450" y="106217"/>
                </a:lnTo>
                <a:lnTo>
                  <a:pt x="5055" y="146224"/>
                </a:lnTo>
                <a:lnTo>
                  <a:pt x="0" y="189870"/>
                </a:lnTo>
                <a:lnTo>
                  <a:pt x="445" y="860143"/>
                </a:lnTo>
                <a:lnTo>
                  <a:pt x="5476" y="904014"/>
                </a:lnTo>
                <a:lnTo>
                  <a:pt x="19808" y="944605"/>
                </a:lnTo>
                <a:lnTo>
                  <a:pt x="42296" y="980651"/>
                </a:lnTo>
                <a:lnTo>
                  <a:pt x="71797" y="1010888"/>
                </a:lnTo>
                <a:lnTo>
                  <a:pt x="107168" y="1034052"/>
                </a:lnTo>
                <a:lnTo>
                  <a:pt x="147265" y="1048877"/>
                </a:lnTo>
                <a:lnTo>
                  <a:pt x="190945" y="1054100"/>
                </a:lnTo>
                <a:lnTo>
                  <a:pt x="7621234" y="1054100"/>
                </a:lnTo>
                <a:lnTo>
                  <a:pt x="7664846" y="1048877"/>
                </a:lnTo>
                <a:lnTo>
                  <a:pt x="7704766" y="1034052"/>
                </a:lnTo>
                <a:lnTo>
                  <a:pt x="7739896" y="1010888"/>
                </a:lnTo>
                <a:lnTo>
                  <a:pt x="7769135" y="980651"/>
                </a:lnTo>
                <a:lnTo>
                  <a:pt x="7791382" y="944605"/>
                </a:lnTo>
                <a:lnTo>
                  <a:pt x="7805537" y="904014"/>
                </a:lnTo>
                <a:lnTo>
                  <a:pt x="7810500" y="860143"/>
                </a:lnTo>
                <a:lnTo>
                  <a:pt x="7810500" y="189870"/>
                </a:lnTo>
                <a:lnTo>
                  <a:pt x="7803786" y="139274"/>
                </a:lnTo>
                <a:lnTo>
                  <a:pt x="7784811" y="93884"/>
                </a:lnTo>
                <a:lnTo>
                  <a:pt x="7755321" y="55481"/>
                </a:lnTo>
                <a:lnTo>
                  <a:pt x="7717063" y="25845"/>
                </a:lnTo>
                <a:lnTo>
                  <a:pt x="7671785" y="6758"/>
                </a:lnTo>
                <a:lnTo>
                  <a:pt x="7621234" y="0"/>
                </a:lnTo>
                <a:close/>
              </a:path>
            </a:pathLst>
          </a:custGeom>
          <a:solidFill>
            <a:srgbClr val="0074b0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3142440" y="-138240"/>
            <a:ext cx="4826520" cy="135000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BDD in a</a:t>
            </a:r>
            <a:r>
              <a:rPr b="0" lang="en-US" sz="4400" spc="-32" strike="noStrike">
                <a:solidFill>
                  <a:srgbClr val="000000"/>
                </a:solidFill>
                <a:latin typeface="Calibri Light"/>
              </a:rPr>
              <a:t> 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utshell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117840" y="6308640"/>
            <a:ext cx="656784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000">
              <a:lnSpc>
                <a:spcPts val="3841"/>
              </a:lnSpc>
            </a:pPr>
            <a:r>
              <a:rPr b="1" lang="en-IN" sz="2530" spc="-1" strike="noStrike">
                <a:solidFill>
                  <a:srgbClr val="001e57"/>
                </a:solidFill>
                <a:latin typeface="Gill Sans MT"/>
              </a:rPr>
              <a:t>A</a:t>
            </a:r>
            <a:r>
              <a:rPr b="1" lang="en-IN" sz="2530" spc="-1" strike="noStrike">
                <a:solidFill>
                  <a:srgbClr val="001e57"/>
                </a:solidFill>
                <a:latin typeface="Gill Sans MT"/>
              </a:rPr>
              <a:t>	</a:t>
            </a:r>
            <a:r>
              <a:rPr b="1" lang="en-IN" sz="2530" spc="-1" strike="noStrike">
                <a:solidFill>
                  <a:srgbClr val="001e57"/>
                </a:solidFill>
                <a:latin typeface="Gill Sans MT"/>
              </a:rPr>
              <a:t>BDD </a:t>
            </a:r>
            <a:r>
              <a:rPr b="1" lang="en-IN" sz="2530" spc="-12" strike="noStrike">
                <a:solidFill>
                  <a:srgbClr val="001e57"/>
                </a:solidFill>
                <a:latin typeface="Gill Sans MT"/>
              </a:rPr>
              <a:t>development process</a:t>
            </a:r>
            <a:endParaRPr b="0" lang="en-IN" sz="2530" spc="-1" strike="noStrike">
              <a:latin typeface="Arial"/>
            </a:endParaRPr>
          </a:p>
        </p:txBody>
      </p:sp>
      <p:grpSp>
        <p:nvGrpSpPr>
          <p:cNvPr id="93" name="Group 4"/>
          <p:cNvGrpSpPr/>
          <p:nvPr/>
        </p:nvGrpSpPr>
        <p:grpSpPr>
          <a:xfrm>
            <a:off x="1968480" y="2239560"/>
            <a:ext cx="2136240" cy="2715840"/>
            <a:chOff x="1968480" y="2239560"/>
            <a:chExt cx="2136240" cy="2715840"/>
          </a:xfrm>
        </p:grpSpPr>
        <p:sp>
          <p:nvSpPr>
            <p:cNvPr id="94" name="CustomShape 5"/>
            <p:cNvSpPr/>
            <p:nvPr/>
          </p:nvSpPr>
          <p:spPr>
            <a:xfrm>
              <a:off x="2006280" y="2357640"/>
              <a:ext cx="732960" cy="1125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6"/>
            <p:cNvSpPr/>
            <p:nvPr/>
          </p:nvSpPr>
          <p:spPr>
            <a:xfrm>
              <a:off x="2896200" y="2535840"/>
              <a:ext cx="449640" cy="978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7"/>
            <p:cNvSpPr/>
            <p:nvPr/>
          </p:nvSpPr>
          <p:spPr>
            <a:xfrm>
              <a:off x="1968480" y="3427920"/>
              <a:ext cx="308880" cy="308520"/>
            </a:xfrm>
            <a:custGeom>
              <a:avLst/>
              <a:gdLst/>
              <a:ahLst/>
              <a:rect l="l" t="t" r="r" b="b"/>
              <a:pathLst>
                <a:path w="440055" h="439420">
                  <a:moveTo>
                    <a:pt x="333256" y="31091"/>
                  </a:moveTo>
                  <a:lnTo>
                    <a:pt x="368969" y="57731"/>
                  </a:lnTo>
                  <a:lnTo>
                    <a:pt x="397769" y="89960"/>
                  </a:lnTo>
                  <a:lnTo>
                    <a:pt x="419355" y="126565"/>
                  </a:lnTo>
                  <a:lnTo>
                    <a:pt x="433423" y="166333"/>
                  </a:lnTo>
                  <a:lnTo>
                    <a:pt x="439672" y="208051"/>
                  </a:lnTo>
                  <a:lnTo>
                    <a:pt x="437798" y="250506"/>
                  </a:lnTo>
                  <a:lnTo>
                    <a:pt x="427499" y="292485"/>
                  </a:lnTo>
                  <a:lnTo>
                    <a:pt x="408473" y="332774"/>
                  </a:lnTo>
                  <a:lnTo>
                    <a:pt x="381783" y="368463"/>
                  </a:lnTo>
                  <a:lnTo>
                    <a:pt x="349501" y="397250"/>
                  </a:lnTo>
                  <a:lnTo>
                    <a:pt x="312843" y="418834"/>
                  </a:lnTo>
                  <a:lnTo>
                    <a:pt x="273023" y="432910"/>
                  </a:lnTo>
                  <a:lnTo>
                    <a:pt x="231255" y="439176"/>
                  </a:lnTo>
                  <a:lnTo>
                    <a:pt x="188755" y="437329"/>
                  </a:lnTo>
                  <a:lnTo>
                    <a:pt x="146737" y="427066"/>
                  </a:lnTo>
                  <a:lnTo>
                    <a:pt x="106415" y="408084"/>
                  </a:lnTo>
                  <a:lnTo>
                    <a:pt x="70702" y="381444"/>
                  </a:lnTo>
                  <a:lnTo>
                    <a:pt x="41902" y="349215"/>
                  </a:lnTo>
                  <a:lnTo>
                    <a:pt x="20316" y="312609"/>
                  </a:lnTo>
                  <a:lnTo>
                    <a:pt x="6248" y="272841"/>
                  </a:lnTo>
                  <a:lnTo>
                    <a:pt x="0" y="231122"/>
                  </a:lnTo>
                  <a:lnTo>
                    <a:pt x="1873" y="188668"/>
                  </a:lnTo>
                  <a:lnTo>
                    <a:pt x="12172" y="146690"/>
                  </a:lnTo>
                  <a:lnTo>
                    <a:pt x="31198" y="106401"/>
                  </a:lnTo>
                  <a:lnTo>
                    <a:pt x="57888" y="70712"/>
                  </a:lnTo>
                  <a:lnTo>
                    <a:pt x="90170" y="41925"/>
                  </a:lnTo>
                  <a:lnTo>
                    <a:pt x="126828" y="20342"/>
                  </a:lnTo>
                  <a:lnTo>
                    <a:pt x="166648" y="6265"/>
                  </a:lnTo>
                  <a:lnTo>
                    <a:pt x="208416" y="0"/>
                  </a:lnTo>
                  <a:lnTo>
                    <a:pt x="250916" y="1847"/>
                  </a:lnTo>
                  <a:lnTo>
                    <a:pt x="292934" y="12109"/>
                  </a:lnTo>
                  <a:lnTo>
                    <a:pt x="333256" y="31091"/>
                  </a:lnTo>
                </a:path>
              </a:pathLst>
            </a:custGeom>
            <a:noFill/>
            <a:ln w="34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2088000" y="3425040"/>
              <a:ext cx="2016720" cy="153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7920" bIns="0"/>
            <a:p>
              <a:pPr marL="9000">
                <a:lnSpc>
                  <a:spcPts val="1636"/>
                </a:lnSpc>
                <a:spcBef>
                  <a:spcPts val="62"/>
                </a:spcBef>
              </a:pPr>
              <a:r>
                <a:rPr b="0" lang="en-IN" sz="1550" spc="-21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IN" sz="1550" spc="-1" strike="noStrike">
                <a:latin typeface="Arial"/>
              </a:endParaRPr>
            </a:p>
            <a:p>
              <a:pPr marL="247320" algn="ctr">
                <a:lnSpc>
                  <a:spcPts val="1570"/>
                </a:lnSpc>
              </a:pP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business</a:t>
              </a:r>
              <a:r>
                <a:rPr b="0" lang="en-IN" sz="1550" spc="-55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owner</a:t>
              </a:r>
              <a:endParaRPr b="0" lang="en-IN" sz="1550" spc="-1" strike="noStrike">
                <a:latin typeface="Arial"/>
              </a:endParaRPr>
            </a:p>
            <a:p>
              <a:pPr marL="305280" algn="ctr">
                <a:lnSpc>
                  <a:spcPts val="1738"/>
                </a:lnSpc>
                <a:spcBef>
                  <a:spcPts val="96"/>
                </a:spcBef>
              </a:pP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and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business  analyst have a  conversation</a:t>
              </a:r>
              <a:r>
                <a:rPr b="0" lang="en-IN" sz="1550" spc="-66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about  what he</a:t>
              </a:r>
              <a:r>
                <a:rPr b="0" lang="en-IN" sz="1550" spc="-29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needs.</a:t>
              </a:r>
              <a:endParaRPr b="0" lang="en-IN" sz="1550" spc="-1" strike="noStrike">
                <a:latin typeface="Arial"/>
              </a:endParaRPr>
            </a:p>
          </p:txBody>
        </p:sp>
        <p:sp>
          <p:nvSpPr>
            <p:cNvPr id="98" name="CustomShape 9"/>
            <p:cNvSpPr/>
            <p:nvPr/>
          </p:nvSpPr>
          <p:spPr>
            <a:xfrm>
              <a:off x="3276360" y="2239560"/>
              <a:ext cx="449640" cy="382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" name="Group 10"/>
          <p:cNvGrpSpPr/>
          <p:nvPr/>
        </p:nvGrpSpPr>
        <p:grpSpPr>
          <a:xfrm>
            <a:off x="3345840" y="882000"/>
            <a:ext cx="4224960" cy="3493800"/>
            <a:chOff x="3345840" y="882000"/>
            <a:chExt cx="4224960" cy="3493800"/>
          </a:xfrm>
        </p:grpSpPr>
        <p:sp>
          <p:nvSpPr>
            <p:cNvPr id="100" name="CustomShape 11"/>
            <p:cNvSpPr/>
            <p:nvPr/>
          </p:nvSpPr>
          <p:spPr>
            <a:xfrm>
              <a:off x="3778920" y="1370520"/>
              <a:ext cx="308880" cy="308520"/>
            </a:xfrm>
            <a:custGeom>
              <a:avLst/>
              <a:gdLst/>
              <a:ahLst/>
              <a:rect l="l" t="t" r="r" b="b"/>
              <a:pathLst>
                <a:path w="440054" h="439419">
                  <a:moveTo>
                    <a:pt x="333256" y="31090"/>
                  </a:moveTo>
                  <a:lnTo>
                    <a:pt x="368969" y="57731"/>
                  </a:lnTo>
                  <a:lnTo>
                    <a:pt x="397769" y="89960"/>
                  </a:lnTo>
                  <a:lnTo>
                    <a:pt x="419355" y="126565"/>
                  </a:lnTo>
                  <a:lnTo>
                    <a:pt x="433423" y="166334"/>
                  </a:lnTo>
                  <a:lnTo>
                    <a:pt x="439672" y="208052"/>
                  </a:lnTo>
                  <a:lnTo>
                    <a:pt x="437798" y="250506"/>
                  </a:lnTo>
                  <a:lnTo>
                    <a:pt x="427499" y="292484"/>
                  </a:lnTo>
                  <a:lnTo>
                    <a:pt x="408473" y="332772"/>
                  </a:lnTo>
                  <a:lnTo>
                    <a:pt x="381783" y="368461"/>
                  </a:lnTo>
                  <a:lnTo>
                    <a:pt x="349501" y="397249"/>
                  </a:lnTo>
                  <a:lnTo>
                    <a:pt x="312843" y="418832"/>
                  </a:lnTo>
                  <a:lnTo>
                    <a:pt x="273023" y="432908"/>
                  </a:lnTo>
                  <a:lnTo>
                    <a:pt x="231255" y="439174"/>
                  </a:lnTo>
                  <a:lnTo>
                    <a:pt x="188755" y="437328"/>
                  </a:lnTo>
                  <a:lnTo>
                    <a:pt x="146737" y="427065"/>
                  </a:lnTo>
                  <a:lnTo>
                    <a:pt x="106415" y="408084"/>
                  </a:lnTo>
                  <a:lnTo>
                    <a:pt x="70702" y="381443"/>
                  </a:lnTo>
                  <a:lnTo>
                    <a:pt x="41902" y="349214"/>
                  </a:lnTo>
                  <a:lnTo>
                    <a:pt x="20316" y="312609"/>
                  </a:lnTo>
                  <a:lnTo>
                    <a:pt x="6248" y="272840"/>
                  </a:lnTo>
                  <a:lnTo>
                    <a:pt x="0" y="231123"/>
                  </a:lnTo>
                  <a:lnTo>
                    <a:pt x="1873" y="188668"/>
                  </a:lnTo>
                  <a:lnTo>
                    <a:pt x="12172" y="146690"/>
                  </a:lnTo>
                  <a:lnTo>
                    <a:pt x="31198" y="106402"/>
                  </a:lnTo>
                  <a:lnTo>
                    <a:pt x="57888" y="70713"/>
                  </a:lnTo>
                  <a:lnTo>
                    <a:pt x="90170" y="41925"/>
                  </a:lnTo>
                  <a:lnTo>
                    <a:pt x="126828" y="20342"/>
                  </a:lnTo>
                  <a:lnTo>
                    <a:pt x="166648" y="6266"/>
                  </a:lnTo>
                  <a:lnTo>
                    <a:pt x="208416" y="0"/>
                  </a:lnTo>
                  <a:lnTo>
                    <a:pt x="250916" y="1846"/>
                  </a:lnTo>
                  <a:lnTo>
                    <a:pt x="292934" y="12109"/>
                  </a:lnTo>
                  <a:lnTo>
                    <a:pt x="333256" y="31090"/>
                  </a:lnTo>
                </a:path>
              </a:pathLst>
            </a:custGeom>
            <a:noFill/>
            <a:ln w="34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2"/>
            <p:cNvSpPr/>
            <p:nvPr/>
          </p:nvSpPr>
          <p:spPr>
            <a:xfrm>
              <a:off x="3879360" y="1367280"/>
              <a:ext cx="12924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7920" bIns="0"/>
            <a:p>
              <a:pPr marL="9000">
                <a:lnSpc>
                  <a:spcPct val="100000"/>
                </a:lnSpc>
                <a:spcBef>
                  <a:spcPts val="62"/>
                </a:spcBef>
              </a:pPr>
              <a:r>
                <a:rPr b="0" lang="en-IN" sz="1550" spc="89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IN" sz="1550" spc="-1" strike="noStrike">
                <a:latin typeface="Arial"/>
              </a:endParaRPr>
            </a:p>
          </p:txBody>
        </p:sp>
        <p:sp>
          <p:nvSpPr>
            <p:cNvPr id="102" name="CustomShape 13"/>
            <p:cNvSpPr/>
            <p:nvPr/>
          </p:nvSpPr>
          <p:spPr>
            <a:xfrm>
              <a:off x="3345840" y="2910600"/>
              <a:ext cx="956880" cy="386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4"/>
            <p:cNvSpPr/>
            <p:nvPr/>
          </p:nvSpPr>
          <p:spPr>
            <a:xfrm>
              <a:off x="4074480" y="2037240"/>
              <a:ext cx="760320" cy="11674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5"/>
            <p:cNvSpPr/>
            <p:nvPr/>
          </p:nvSpPr>
          <p:spPr>
            <a:xfrm>
              <a:off x="4644000" y="1868400"/>
              <a:ext cx="887400" cy="11307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6"/>
            <p:cNvSpPr/>
            <p:nvPr/>
          </p:nvSpPr>
          <p:spPr>
            <a:xfrm>
              <a:off x="5429520" y="1994400"/>
              <a:ext cx="712440" cy="12103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7"/>
            <p:cNvSpPr/>
            <p:nvPr/>
          </p:nvSpPr>
          <p:spPr>
            <a:xfrm>
              <a:off x="4237200" y="882000"/>
              <a:ext cx="1975680" cy="91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28080" bIns="0"/>
            <a:p>
              <a:pPr marL="9000" algn="ctr">
                <a:lnSpc>
                  <a:spcPts val="1738"/>
                </a:lnSpc>
                <a:spcBef>
                  <a:spcPts val="221"/>
                </a:spcBef>
              </a:pP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business analyst, 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developer and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 tester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elaborate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requirements</a:t>
              </a:r>
              <a:r>
                <a:rPr b="0" lang="en-IN" sz="1550" spc="-60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12" strike="noStrike">
                  <a:solidFill>
                    <a:srgbClr val="959595"/>
                  </a:solidFill>
                  <a:latin typeface="Arial"/>
                </a:rPr>
                <a:t>together.</a:t>
              </a:r>
              <a:endParaRPr b="0" lang="en-IN" sz="1550" spc="-1" strike="noStrike">
                <a:latin typeface="Arial"/>
              </a:endParaRPr>
            </a:p>
          </p:txBody>
        </p:sp>
        <p:sp>
          <p:nvSpPr>
            <p:cNvPr id="107" name="CustomShape 18"/>
            <p:cNvSpPr/>
            <p:nvPr/>
          </p:nvSpPr>
          <p:spPr>
            <a:xfrm>
              <a:off x="5941440" y="2626920"/>
              <a:ext cx="1427400" cy="54360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9"/>
            <p:cNvSpPr/>
            <p:nvPr/>
          </p:nvSpPr>
          <p:spPr>
            <a:xfrm>
              <a:off x="6044400" y="2781360"/>
              <a:ext cx="1427400" cy="543960"/>
            </a:xfrm>
            <a:custGeom>
              <a:avLst/>
              <a:gdLst/>
              <a:ahLst/>
              <a:rect l="l" t="t" r="r" b="b"/>
              <a:pathLst>
                <a:path w="2030729" h="774064">
                  <a:moveTo>
                    <a:pt x="0" y="0"/>
                  </a:moveTo>
                  <a:lnTo>
                    <a:pt x="2030380" y="0"/>
                  </a:lnTo>
                  <a:lnTo>
                    <a:pt x="2030380" y="646781"/>
                  </a:lnTo>
                  <a:lnTo>
                    <a:pt x="1986532" y="641681"/>
                  </a:lnTo>
                  <a:lnTo>
                    <a:pt x="1942026" y="637885"/>
                  </a:lnTo>
                  <a:lnTo>
                    <a:pt x="1896896" y="635319"/>
                  </a:lnTo>
                  <a:lnTo>
                    <a:pt x="1851173" y="633913"/>
                  </a:lnTo>
                  <a:lnTo>
                    <a:pt x="1804892" y="633593"/>
                  </a:lnTo>
                  <a:lnTo>
                    <a:pt x="1758084" y="634288"/>
                  </a:lnTo>
                  <a:lnTo>
                    <a:pt x="1710783" y="635926"/>
                  </a:lnTo>
                  <a:lnTo>
                    <a:pt x="1663021" y="638435"/>
                  </a:lnTo>
                  <a:lnTo>
                    <a:pt x="1614833" y="641743"/>
                  </a:lnTo>
                  <a:lnTo>
                    <a:pt x="1566249" y="645777"/>
                  </a:lnTo>
                  <a:lnTo>
                    <a:pt x="1517304" y="650466"/>
                  </a:lnTo>
                  <a:lnTo>
                    <a:pt x="1468030" y="655738"/>
                  </a:lnTo>
                  <a:lnTo>
                    <a:pt x="1418459" y="661520"/>
                  </a:lnTo>
                  <a:lnTo>
                    <a:pt x="1368626" y="667742"/>
                  </a:lnTo>
                  <a:lnTo>
                    <a:pt x="1318563" y="674329"/>
                  </a:lnTo>
                  <a:lnTo>
                    <a:pt x="1268302" y="681212"/>
                  </a:lnTo>
                  <a:lnTo>
                    <a:pt x="1217877" y="688317"/>
                  </a:lnTo>
                  <a:lnTo>
                    <a:pt x="1167320" y="695573"/>
                  </a:lnTo>
                  <a:lnTo>
                    <a:pt x="1116665" y="702907"/>
                  </a:lnTo>
                  <a:lnTo>
                    <a:pt x="1065944" y="710248"/>
                  </a:lnTo>
                  <a:lnTo>
                    <a:pt x="1015190" y="717523"/>
                  </a:lnTo>
                  <a:lnTo>
                    <a:pt x="964436" y="724661"/>
                  </a:lnTo>
                  <a:lnTo>
                    <a:pt x="913715" y="731589"/>
                  </a:lnTo>
                  <a:lnTo>
                    <a:pt x="863059" y="738236"/>
                  </a:lnTo>
                  <a:lnTo>
                    <a:pt x="812503" y="744529"/>
                  </a:lnTo>
                  <a:lnTo>
                    <a:pt x="762078" y="750397"/>
                  </a:lnTo>
                  <a:lnTo>
                    <a:pt x="711817" y="755767"/>
                  </a:lnTo>
                  <a:lnTo>
                    <a:pt x="661754" y="760567"/>
                  </a:lnTo>
                  <a:lnTo>
                    <a:pt x="611920" y="764726"/>
                  </a:lnTo>
                  <a:lnTo>
                    <a:pt x="562350" y="768171"/>
                  </a:lnTo>
                  <a:lnTo>
                    <a:pt x="513076" y="770830"/>
                  </a:lnTo>
                  <a:lnTo>
                    <a:pt x="464131" y="772632"/>
                  </a:lnTo>
                  <a:lnTo>
                    <a:pt x="415547" y="773503"/>
                  </a:lnTo>
                  <a:lnTo>
                    <a:pt x="367358" y="773374"/>
                  </a:lnTo>
                  <a:lnTo>
                    <a:pt x="319597" y="772170"/>
                  </a:lnTo>
                  <a:lnTo>
                    <a:pt x="272296" y="769820"/>
                  </a:lnTo>
                  <a:lnTo>
                    <a:pt x="225488" y="766253"/>
                  </a:lnTo>
                  <a:lnTo>
                    <a:pt x="179206" y="761396"/>
                  </a:lnTo>
                  <a:lnTo>
                    <a:pt x="133484" y="755177"/>
                  </a:lnTo>
                  <a:lnTo>
                    <a:pt x="88353" y="747524"/>
                  </a:lnTo>
                  <a:lnTo>
                    <a:pt x="43848" y="738365"/>
                  </a:lnTo>
                  <a:lnTo>
                    <a:pt x="0" y="727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280">
              <a:solidFill>
                <a:srgbClr val="a9a9a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20"/>
            <p:cNvSpPr/>
            <p:nvPr/>
          </p:nvSpPr>
          <p:spPr>
            <a:xfrm>
              <a:off x="6143400" y="2910960"/>
              <a:ext cx="1427400" cy="5436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1"/>
            <p:cNvSpPr/>
            <p:nvPr/>
          </p:nvSpPr>
          <p:spPr>
            <a:xfrm>
              <a:off x="4941720" y="3245400"/>
              <a:ext cx="10404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7920" bIns="0"/>
            <a:p>
              <a:pPr marL="9000">
                <a:lnSpc>
                  <a:spcPct val="100000"/>
                </a:lnSpc>
                <a:spcBef>
                  <a:spcPts val="62"/>
                </a:spcBef>
              </a:pP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They</a:t>
              </a:r>
              <a:r>
                <a:rPr b="0" lang="en-IN" sz="1550" spc="-52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define</a:t>
              </a:r>
              <a:endParaRPr b="0" lang="en-IN" sz="1550" spc="-1" strike="noStrike">
                <a:latin typeface="Arial"/>
              </a:endParaRPr>
            </a:p>
          </p:txBody>
        </p:sp>
        <p:sp>
          <p:nvSpPr>
            <p:cNvPr id="111" name="CustomShape 22"/>
            <p:cNvSpPr/>
            <p:nvPr/>
          </p:nvSpPr>
          <p:spPr>
            <a:xfrm>
              <a:off x="4610160" y="3465360"/>
              <a:ext cx="1703520" cy="91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28080" bIns="0"/>
            <a:p>
              <a:pPr marL="9000" algn="ctr">
                <a:lnSpc>
                  <a:spcPts val="1738"/>
                </a:lnSpc>
                <a:spcBef>
                  <a:spcPts val="221"/>
                </a:spcBef>
              </a:pP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requirements as  structured,</a:t>
              </a:r>
              <a:r>
                <a:rPr b="0" lang="en-IN" sz="1550" spc="-66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English-  language format  "scenarios"</a:t>
              </a:r>
              <a:endParaRPr b="0" lang="en-IN" sz="1550" spc="-1" strike="noStrike">
                <a:latin typeface="Arial"/>
              </a:endParaRPr>
            </a:p>
          </p:txBody>
        </p:sp>
      </p:grpSp>
      <p:grpSp>
        <p:nvGrpSpPr>
          <p:cNvPr id="112" name="Group 23"/>
          <p:cNvGrpSpPr/>
          <p:nvPr/>
        </p:nvGrpSpPr>
        <p:grpSpPr>
          <a:xfrm>
            <a:off x="7162920" y="1083240"/>
            <a:ext cx="2767680" cy="3075480"/>
            <a:chOff x="7162920" y="1083240"/>
            <a:chExt cx="2767680" cy="3075480"/>
          </a:xfrm>
        </p:grpSpPr>
        <p:sp>
          <p:nvSpPr>
            <p:cNvPr id="113" name="CustomShape 24"/>
            <p:cNvSpPr/>
            <p:nvPr/>
          </p:nvSpPr>
          <p:spPr>
            <a:xfrm>
              <a:off x="7162920" y="1633320"/>
              <a:ext cx="1354320" cy="64476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25"/>
            <p:cNvSpPr/>
            <p:nvPr/>
          </p:nvSpPr>
          <p:spPr>
            <a:xfrm>
              <a:off x="8046720" y="2863080"/>
              <a:ext cx="971640" cy="129564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26"/>
            <p:cNvSpPr/>
            <p:nvPr/>
          </p:nvSpPr>
          <p:spPr>
            <a:xfrm>
              <a:off x="8276760" y="1884600"/>
              <a:ext cx="308880" cy="308520"/>
            </a:xfrm>
            <a:custGeom>
              <a:avLst/>
              <a:gdLst/>
              <a:ahLst/>
              <a:rect l="l" t="t" r="r" b="b"/>
              <a:pathLst>
                <a:path w="440054" h="439419">
                  <a:moveTo>
                    <a:pt x="208415" y="0"/>
                  </a:moveTo>
                  <a:lnTo>
                    <a:pt x="166647" y="6265"/>
                  </a:lnTo>
                  <a:lnTo>
                    <a:pt x="126827" y="20341"/>
                  </a:lnTo>
                  <a:lnTo>
                    <a:pt x="90169" y="41925"/>
                  </a:lnTo>
                  <a:lnTo>
                    <a:pt x="57888" y="70713"/>
                  </a:lnTo>
                  <a:lnTo>
                    <a:pt x="31198" y="106403"/>
                  </a:lnTo>
                  <a:lnTo>
                    <a:pt x="12172" y="146691"/>
                  </a:lnTo>
                  <a:lnTo>
                    <a:pt x="1874" y="188668"/>
                  </a:lnTo>
                  <a:lnTo>
                    <a:pt x="0" y="231123"/>
                  </a:lnTo>
                  <a:lnTo>
                    <a:pt x="6248" y="272840"/>
                  </a:lnTo>
                  <a:lnTo>
                    <a:pt x="20316" y="312608"/>
                  </a:lnTo>
                  <a:lnTo>
                    <a:pt x="41901" y="349213"/>
                  </a:lnTo>
                  <a:lnTo>
                    <a:pt x="70702" y="381442"/>
                  </a:lnTo>
                  <a:lnTo>
                    <a:pt x="106415" y="408082"/>
                  </a:lnTo>
                  <a:lnTo>
                    <a:pt x="146737" y="427064"/>
                  </a:lnTo>
                  <a:lnTo>
                    <a:pt x="188755" y="437327"/>
                  </a:lnTo>
                  <a:lnTo>
                    <a:pt x="231255" y="439174"/>
                  </a:lnTo>
                  <a:lnTo>
                    <a:pt x="273022" y="432908"/>
                  </a:lnTo>
                  <a:lnTo>
                    <a:pt x="312842" y="418831"/>
                  </a:lnTo>
                  <a:lnTo>
                    <a:pt x="349500" y="397248"/>
                  </a:lnTo>
                  <a:lnTo>
                    <a:pt x="381782" y="368460"/>
                  </a:lnTo>
                  <a:lnTo>
                    <a:pt x="408473" y="332771"/>
                  </a:lnTo>
                  <a:lnTo>
                    <a:pt x="427499" y="292484"/>
                  </a:lnTo>
                  <a:lnTo>
                    <a:pt x="437797" y="250506"/>
                  </a:lnTo>
                  <a:lnTo>
                    <a:pt x="439671" y="208052"/>
                  </a:lnTo>
                  <a:lnTo>
                    <a:pt x="433422" y="166334"/>
                  </a:lnTo>
                  <a:lnTo>
                    <a:pt x="419354" y="126565"/>
                  </a:lnTo>
                  <a:lnTo>
                    <a:pt x="397768" y="89960"/>
                  </a:lnTo>
                  <a:lnTo>
                    <a:pt x="368967" y="57730"/>
                  </a:lnTo>
                  <a:lnTo>
                    <a:pt x="333254" y="31089"/>
                  </a:lnTo>
                  <a:lnTo>
                    <a:pt x="292932" y="12109"/>
                  </a:lnTo>
                  <a:lnTo>
                    <a:pt x="250915" y="1846"/>
                  </a:lnTo>
                  <a:lnTo>
                    <a:pt x="2084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27"/>
            <p:cNvSpPr/>
            <p:nvPr/>
          </p:nvSpPr>
          <p:spPr>
            <a:xfrm>
              <a:off x="8276760" y="1884600"/>
              <a:ext cx="308880" cy="308520"/>
            </a:xfrm>
            <a:custGeom>
              <a:avLst/>
              <a:gdLst/>
              <a:ahLst/>
              <a:rect l="l" t="t" r="r" b="b"/>
              <a:pathLst>
                <a:path w="440054" h="439419">
                  <a:moveTo>
                    <a:pt x="333253" y="31091"/>
                  </a:moveTo>
                  <a:lnTo>
                    <a:pt x="368967" y="57731"/>
                  </a:lnTo>
                  <a:lnTo>
                    <a:pt x="397768" y="89960"/>
                  </a:lnTo>
                  <a:lnTo>
                    <a:pt x="419354" y="126566"/>
                  </a:lnTo>
                  <a:lnTo>
                    <a:pt x="433422" y="166334"/>
                  </a:lnTo>
                  <a:lnTo>
                    <a:pt x="439671" y="208052"/>
                  </a:lnTo>
                  <a:lnTo>
                    <a:pt x="437797" y="250506"/>
                  </a:lnTo>
                  <a:lnTo>
                    <a:pt x="427499" y="292484"/>
                  </a:lnTo>
                  <a:lnTo>
                    <a:pt x="408473" y="332772"/>
                  </a:lnTo>
                  <a:lnTo>
                    <a:pt x="381782" y="368461"/>
                  </a:lnTo>
                  <a:lnTo>
                    <a:pt x="349501" y="397249"/>
                  </a:lnTo>
                  <a:lnTo>
                    <a:pt x="312843" y="418832"/>
                  </a:lnTo>
                  <a:lnTo>
                    <a:pt x="273022" y="432908"/>
                  </a:lnTo>
                  <a:lnTo>
                    <a:pt x="231255" y="439174"/>
                  </a:lnTo>
                  <a:lnTo>
                    <a:pt x="188755" y="437328"/>
                  </a:lnTo>
                  <a:lnTo>
                    <a:pt x="146737" y="427065"/>
                  </a:lnTo>
                  <a:lnTo>
                    <a:pt x="106415" y="408083"/>
                  </a:lnTo>
                  <a:lnTo>
                    <a:pt x="70702" y="381443"/>
                  </a:lnTo>
                  <a:lnTo>
                    <a:pt x="41901" y="349214"/>
                  </a:lnTo>
                  <a:lnTo>
                    <a:pt x="20316" y="312609"/>
                  </a:lnTo>
                  <a:lnTo>
                    <a:pt x="6248" y="272840"/>
                  </a:lnTo>
                  <a:lnTo>
                    <a:pt x="0" y="231122"/>
                  </a:lnTo>
                  <a:lnTo>
                    <a:pt x="1874" y="188668"/>
                  </a:lnTo>
                  <a:lnTo>
                    <a:pt x="12173" y="146690"/>
                  </a:lnTo>
                  <a:lnTo>
                    <a:pt x="31199" y="106402"/>
                  </a:lnTo>
                  <a:lnTo>
                    <a:pt x="57888" y="70713"/>
                  </a:lnTo>
                  <a:lnTo>
                    <a:pt x="90169" y="41925"/>
                  </a:lnTo>
                  <a:lnTo>
                    <a:pt x="126827" y="20342"/>
                  </a:lnTo>
                  <a:lnTo>
                    <a:pt x="166648" y="6266"/>
                  </a:lnTo>
                  <a:lnTo>
                    <a:pt x="208415" y="0"/>
                  </a:lnTo>
                  <a:lnTo>
                    <a:pt x="250915" y="1846"/>
                  </a:lnTo>
                  <a:lnTo>
                    <a:pt x="292933" y="12109"/>
                  </a:lnTo>
                  <a:lnTo>
                    <a:pt x="333253" y="31091"/>
                  </a:lnTo>
                </a:path>
              </a:pathLst>
            </a:custGeom>
            <a:noFill/>
            <a:ln w="34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8"/>
            <p:cNvSpPr/>
            <p:nvPr/>
          </p:nvSpPr>
          <p:spPr>
            <a:xfrm>
              <a:off x="7820280" y="2211480"/>
              <a:ext cx="475200" cy="101232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9"/>
            <p:cNvSpPr/>
            <p:nvPr/>
          </p:nvSpPr>
          <p:spPr>
            <a:xfrm>
              <a:off x="7823880" y="1083240"/>
              <a:ext cx="2106720" cy="104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28080" bIns="0"/>
            <a:p>
              <a:pPr marL="8640" algn="ctr">
                <a:lnSpc>
                  <a:spcPts val="1738"/>
                </a:lnSpc>
                <a:spcBef>
                  <a:spcPts val="221"/>
                </a:spcBef>
              </a:pP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scenarios guide</a:t>
              </a:r>
              <a:r>
                <a:rPr b="0" lang="en-IN" sz="1550" spc="-43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the  </a:t>
              </a:r>
              <a:r>
                <a:rPr b="0" lang="en-IN" sz="1550" spc="-1" strike="noStrike">
                  <a:solidFill>
                    <a:srgbClr val="959595"/>
                  </a:solidFill>
                  <a:latin typeface="Arial"/>
                </a:rPr>
                <a:t>developer and act as 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automated</a:t>
              </a:r>
              <a:r>
                <a:rPr b="0" lang="en-IN" sz="1550" spc="-9" strike="noStrike">
                  <a:solidFill>
                    <a:srgbClr val="959595"/>
                  </a:solidFill>
                  <a:latin typeface="Arial"/>
                </a:rPr>
                <a:t> </a:t>
              </a:r>
              <a:r>
                <a:rPr b="0" lang="en-IN" sz="1550" spc="-4" strike="noStrike">
                  <a:solidFill>
                    <a:srgbClr val="959595"/>
                  </a:solidFill>
                  <a:latin typeface="Arial"/>
                </a:rPr>
                <a:t>tests</a:t>
              </a:r>
              <a:endParaRPr b="0" lang="en-IN" sz="1550" spc="-1" strike="noStrike">
                <a:latin typeface="Arial"/>
              </a:endParaRPr>
            </a:p>
            <a:p>
              <a:pPr marL="561960">
                <a:lnSpc>
                  <a:spcPct val="100000"/>
                </a:lnSpc>
                <a:spcBef>
                  <a:spcPts val="918"/>
                </a:spcBef>
              </a:pPr>
              <a:r>
                <a:rPr b="0" lang="en-IN" sz="1550" spc="89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IN" sz="1550" spc="-1" strike="noStrike">
                <a:latin typeface="Arial"/>
              </a:endParaRPr>
            </a:p>
          </p:txBody>
        </p:sp>
      </p:grpSp>
      <p:grpSp>
        <p:nvGrpSpPr>
          <p:cNvPr id="119" name="Group 30"/>
          <p:cNvGrpSpPr/>
          <p:nvPr/>
        </p:nvGrpSpPr>
        <p:grpSpPr>
          <a:xfrm>
            <a:off x="3250080" y="3257640"/>
            <a:ext cx="5464080" cy="3829320"/>
            <a:chOff x="3250080" y="3257640"/>
            <a:chExt cx="5464080" cy="3829320"/>
          </a:xfrm>
        </p:grpSpPr>
        <p:grpSp>
          <p:nvGrpSpPr>
            <p:cNvPr id="120" name="Group 31"/>
            <p:cNvGrpSpPr/>
            <p:nvPr/>
          </p:nvGrpSpPr>
          <p:grpSpPr>
            <a:xfrm>
              <a:off x="3250080" y="3257640"/>
              <a:ext cx="5464080" cy="3829320"/>
              <a:chOff x="3250080" y="3257640"/>
              <a:chExt cx="5464080" cy="3829320"/>
            </a:xfrm>
          </p:grpSpPr>
          <p:grpSp>
            <p:nvGrpSpPr>
              <p:cNvPr id="121" name="Group 32"/>
              <p:cNvGrpSpPr/>
              <p:nvPr/>
            </p:nvGrpSpPr>
            <p:grpSpPr>
              <a:xfrm>
                <a:off x="6762960" y="3257640"/>
                <a:ext cx="1951200" cy="3283920"/>
                <a:chOff x="6762960" y="3257640"/>
                <a:chExt cx="1951200" cy="3283920"/>
              </a:xfrm>
            </p:grpSpPr>
            <p:sp>
              <p:nvSpPr>
                <p:cNvPr id="122" name="CustomShape 33"/>
                <p:cNvSpPr/>
                <p:nvPr/>
              </p:nvSpPr>
              <p:spPr>
                <a:xfrm>
                  <a:off x="7187760" y="4266720"/>
                  <a:ext cx="887400" cy="11307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" name="CustomShape 34"/>
                <p:cNvSpPr/>
                <p:nvPr/>
              </p:nvSpPr>
              <p:spPr>
                <a:xfrm>
                  <a:off x="6909120" y="5338440"/>
                  <a:ext cx="308880" cy="308520"/>
                </a:xfrm>
                <a:custGeom>
                  <a:avLst/>
                  <a:gdLst/>
                  <a:ahLst/>
                  <a:rect l="l" t="t" r="r" b="b"/>
                  <a:pathLst>
                    <a:path w="440054" h="439420">
                      <a:moveTo>
                        <a:pt x="208416" y="0"/>
                      </a:moveTo>
                      <a:lnTo>
                        <a:pt x="166648" y="6266"/>
                      </a:lnTo>
                      <a:lnTo>
                        <a:pt x="126828" y="20342"/>
                      </a:lnTo>
                      <a:lnTo>
                        <a:pt x="90170" y="41925"/>
                      </a:lnTo>
                      <a:lnTo>
                        <a:pt x="57888" y="70712"/>
                      </a:lnTo>
                      <a:lnTo>
                        <a:pt x="31198" y="106401"/>
                      </a:lnTo>
                      <a:lnTo>
                        <a:pt x="12172" y="146690"/>
                      </a:lnTo>
                      <a:lnTo>
                        <a:pt x="1873" y="188668"/>
                      </a:lnTo>
                      <a:lnTo>
                        <a:pt x="0" y="231122"/>
                      </a:lnTo>
                      <a:lnTo>
                        <a:pt x="6248" y="272840"/>
                      </a:lnTo>
                      <a:lnTo>
                        <a:pt x="20316" y="312608"/>
                      </a:lnTo>
                      <a:lnTo>
                        <a:pt x="41902" y="349214"/>
                      </a:lnTo>
                      <a:lnTo>
                        <a:pt x="70702" y="381443"/>
                      </a:lnTo>
                      <a:lnTo>
                        <a:pt x="106414" y="408083"/>
                      </a:lnTo>
                      <a:lnTo>
                        <a:pt x="146735" y="427065"/>
                      </a:lnTo>
                      <a:lnTo>
                        <a:pt x="188754" y="437327"/>
                      </a:lnTo>
                      <a:lnTo>
                        <a:pt x="231254" y="439174"/>
                      </a:lnTo>
                      <a:lnTo>
                        <a:pt x="273021" y="432908"/>
                      </a:lnTo>
                      <a:lnTo>
                        <a:pt x="312841" y="418832"/>
                      </a:lnTo>
                      <a:lnTo>
                        <a:pt x="349500" y="397248"/>
                      </a:lnTo>
                      <a:lnTo>
                        <a:pt x="381781" y="368460"/>
                      </a:lnTo>
                      <a:lnTo>
                        <a:pt x="408472" y="332771"/>
                      </a:lnTo>
                      <a:lnTo>
                        <a:pt x="427498" y="292483"/>
                      </a:lnTo>
                      <a:lnTo>
                        <a:pt x="437796" y="250505"/>
                      </a:lnTo>
                      <a:lnTo>
                        <a:pt x="439670" y="208051"/>
                      </a:lnTo>
                      <a:lnTo>
                        <a:pt x="433422" y="166333"/>
                      </a:lnTo>
                      <a:lnTo>
                        <a:pt x="419353" y="126565"/>
                      </a:lnTo>
                      <a:lnTo>
                        <a:pt x="397768" y="89960"/>
                      </a:lnTo>
                      <a:lnTo>
                        <a:pt x="368968" y="57731"/>
                      </a:lnTo>
                      <a:lnTo>
                        <a:pt x="333256" y="31090"/>
                      </a:lnTo>
                      <a:lnTo>
                        <a:pt x="292934" y="12109"/>
                      </a:lnTo>
                      <a:lnTo>
                        <a:pt x="250916" y="1846"/>
                      </a:lnTo>
                      <a:lnTo>
                        <a:pt x="2084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" name="CustomShape 35"/>
                <p:cNvSpPr/>
                <p:nvPr/>
              </p:nvSpPr>
              <p:spPr>
                <a:xfrm>
                  <a:off x="6909120" y="5338440"/>
                  <a:ext cx="308880" cy="308520"/>
                </a:xfrm>
                <a:custGeom>
                  <a:avLst/>
                  <a:gdLst/>
                  <a:ahLst/>
                  <a:rect l="l" t="t" r="r" b="b"/>
                  <a:pathLst>
                    <a:path w="440054" h="439420">
                      <a:moveTo>
                        <a:pt x="333256" y="31091"/>
                      </a:moveTo>
                      <a:lnTo>
                        <a:pt x="368968" y="57731"/>
                      </a:lnTo>
                      <a:lnTo>
                        <a:pt x="397768" y="89960"/>
                      </a:lnTo>
                      <a:lnTo>
                        <a:pt x="419354" y="126565"/>
                      </a:lnTo>
                      <a:lnTo>
                        <a:pt x="433422" y="166333"/>
                      </a:lnTo>
                      <a:lnTo>
                        <a:pt x="439670" y="208050"/>
                      </a:lnTo>
                      <a:lnTo>
                        <a:pt x="437797" y="250505"/>
                      </a:lnTo>
                      <a:lnTo>
                        <a:pt x="427498" y="292482"/>
                      </a:lnTo>
                      <a:lnTo>
                        <a:pt x="408472" y="332770"/>
                      </a:lnTo>
                      <a:lnTo>
                        <a:pt x="381782" y="368460"/>
                      </a:lnTo>
                      <a:lnTo>
                        <a:pt x="349500" y="397248"/>
                      </a:lnTo>
                      <a:lnTo>
                        <a:pt x="312842" y="418832"/>
                      </a:lnTo>
                      <a:lnTo>
                        <a:pt x="273022" y="432908"/>
                      </a:lnTo>
                      <a:lnTo>
                        <a:pt x="231254" y="439174"/>
                      </a:lnTo>
                      <a:lnTo>
                        <a:pt x="188754" y="437327"/>
                      </a:lnTo>
                      <a:lnTo>
                        <a:pt x="146736" y="427065"/>
                      </a:lnTo>
                      <a:lnTo>
                        <a:pt x="106414" y="408084"/>
                      </a:lnTo>
                      <a:lnTo>
                        <a:pt x="70702" y="381443"/>
                      </a:lnTo>
                      <a:lnTo>
                        <a:pt x="41902" y="349213"/>
                      </a:lnTo>
                      <a:lnTo>
                        <a:pt x="20316" y="312608"/>
                      </a:lnTo>
                      <a:lnTo>
                        <a:pt x="6248" y="272839"/>
                      </a:lnTo>
                      <a:lnTo>
                        <a:pt x="0" y="231122"/>
                      </a:lnTo>
                      <a:lnTo>
                        <a:pt x="1873" y="188667"/>
                      </a:lnTo>
                      <a:lnTo>
                        <a:pt x="12172" y="146689"/>
                      </a:lnTo>
                      <a:lnTo>
                        <a:pt x="31198" y="106401"/>
                      </a:lnTo>
                      <a:lnTo>
                        <a:pt x="57888" y="70712"/>
                      </a:lnTo>
                      <a:lnTo>
                        <a:pt x="90170" y="41925"/>
                      </a:lnTo>
                      <a:lnTo>
                        <a:pt x="126828" y="20342"/>
                      </a:lnTo>
                      <a:lnTo>
                        <a:pt x="166648" y="6265"/>
                      </a:lnTo>
                      <a:lnTo>
                        <a:pt x="208416" y="0"/>
                      </a:lnTo>
                      <a:lnTo>
                        <a:pt x="250916" y="1847"/>
                      </a:lnTo>
                      <a:lnTo>
                        <a:pt x="292934" y="12109"/>
                      </a:lnTo>
                      <a:lnTo>
                        <a:pt x="333256" y="31091"/>
                      </a:lnTo>
                    </a:path>
                  </a:pathLst>
                </a:custGeom>
                <a:noFill/>
                <a:ln w="3492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" name="CustomShape 36"/>
                <p:cNvSpPr/>
                <p:nvPr/>
              </p:nvSpPr>
              <p:spPr>
                <a:xfrm>
                  <a:off x="7009200" y="5335200"/>
                  <a:ext cx="129240" cy="2437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7920" bIns="0"/>
                <a:p>
                  <a:pPr marL="9000">
                    <a:lnSpc>
                      <a:spcPct val="100000"/>
                    </a:lnSpc>
                    <a:spcBef>
                      <a:spcPts val="62"/>
                    </a:spcBef>
                  </a:pPr>
                  <a:r>
                    <a:rPr b="0" lang="en-IN" sz="1550" spc="89" strike="noStrike">
                      <a:solidFill>
                        <a:srgbClr val="000000"/>
                      </a:solidFill>
                      <a:latin typeface="Calibri"/>
                    </a:rPr>
                    <a:t>4</a:t>
                  </a:r>
                  <a:endParaRPr b="0" lang="en-IN" sz="1550" spc="-1" strike="noStrike">
                    <a:latin typeface="Arial"/>
                  </a:endParaRPr>
                </a:p>
              </p:txBody>
            </p:sp>
            <p:sp>
              <p:nvSpPr>
                <p:cNvPr id="126" name="CustomShape 37"/>
                <p:cNvSpPr/>
                <p:nvPr/>
              </p:nvSpPr>
              <p:spPr>
                <a:xfrm>
                  <a:off x="7347960" y="5423400"/>
                  <a:ext cx="1366200" cy="478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7920" bIns="0"/>
                <a:p>
                  <a:pPr marL="9000">
                    <a:lnSpc>
                      <a:spcPct val="100000"/>
                    </a:lnSpc>
                    <a:spcBef>
                      <a:spcPts val="62"/>
                    </a:spcBef>
                  </a:pPr>
                  <a:r>
                    <a:rPr b="0" lang="en-IN" sz="1550" spc="-4" strike="noStrike">
                      <a:solidFill>
                        <a:srgbClr val="959595"/>
                      </a:solidFill>
                      <a:latin typeface="Arial"/>
                    </a:rPr>
                    <a:t>The tester</a:t>
                  </a:r>
                  <a:r>
                    <a:rPr b="0" lang="en-IN" sz="1550" spc="-38" strike="noStrike">
                      <a:solidFill>
                        <a:srgbClr val="959595"/>
                      </a:solidFill>
                      <a:latin typeface="Arial"/>
                    </a:rPr>
                    <a:t> </a:t>
                  </a:r>
                  <a:r>
                    <a:rPr b="0" lang="en-IN" sz="1550" spc="-1" strike="noStrike">
                      <a:solidFill>
                        <a:srgbClr val="959595"/>
                      </a:solidFill>
                      <a:latin typeface="Arial"/>
                    </a:rPr>
                    <a:t>uses</a:t>
                  </a:r>
                  <a:endParaRPr b="0" lang="en-IN" sz="1550" spc="-1" strike="noStrike">
                    <a:latin typeface="Arial"/>
                  </a:endParaRPr>
                </a:p>
              </p:txBody>
            </p:sp>
            <p:sp>
              <p:nvSpPr>
                <p:cNvPr id="127" name="CustomShape 38"/>
                <p:cNvSpPr/>
                <p:nvPr/>
              </p:nvSpPr>
              <p:spPr>
                <a:xfrm>
                  <a:off x="7295400" y="5631120"/>
                  <a:ext cx="1388160" cy="910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28080" bIns="0"/>
                <a:p>
                  <a:pPr marL="8640" algn="ctr">
                    <a:lnSpc>
                      <a:spcPts val="1738"/>
                    </a:lnSpc>
                    <a:spcBef>
                      <a:spcPts val="221"/>
                    </a:spcBef>
                  </a:pPr>
                  <a:r>
                    <a:rPr b="0" lang="en-IN" sz="1550" spc="-4" strike="noStrike">
                      <a:solidFill>
                        <a:srgbClr val="959595"/>
                      </a:solidFill>
                      <a:latin typeface="Arial"/>
                    </a:rPr>
                    <a:t>these</a:t>
                  </a:r>
                  <a:r>
                    <a:rPr b="0" lang="en-IN" sz="1550" spc="-52" strike="noStrike">
                      <a:solidFill>
                        <a:srgbClr val="959595"/>
                      </a:solidFill>
                      <a:latin typeface="Arial"/>
                    </a:rPr>
                    <a:t> </a:t>
                  </a:r>
                  <a:r>
                    <a:rPr b="0" lang="en-IN" sz="1550" spc="-1" strike="noStrike">
                      <a:solidFill>
                        <a:srgbClr val="959595"/>
                      </a:solidFill>
                      <a:latin typeface="Arial"/>
                    </a:rPr>
                    <a:t>scenarios  as </a:t>
                  </a:r>
                  <a:r>
                    <a:rPr b="0" lang="en-IN" sz="1550" spc="-4" strike="noStrike">
                      <a:solidFill>
                        <a:srgbClr val="959595"/>
                      </a:solidFill>
                      <a:latin typeface="Arial"/>
                    </a:rPr>
                    <a:t>the </a:t>
                  </a:r>
                  <a:r>
                    <a:rPr b="0" lang="en-IN" sz="1550" spc="-1" strike="noStrike">
                      <a:solidFill>
                        <a:srgbClr val="959595"/>
                      </a:solidFill>
                      <a:latin typeface="Arial"/>
                    </a:rPr>
                    <a:t>basis for  her</a:t>
                  </a:r>
                  <a:r>
                    <a:rPr b="0" lang="en-IN" sz="1550" spc="-12" strike="noStrike">
                      <a:solidFill>
                        <a:srgbClr val="959595"/>
                      </a:solidFill>
                      <a:latin typeface="Arial"/>
                    </a:rPr>
                    <a:t> </a:t>
                  </a:r>
                  <a:r>
                    <a:rPr b="0" lang="en-IN" sz="1550" spc="-4" strike="noStrike">
                      <a:solidFill>
                        <a:srgbClr val="959595"/>
                      </a:solidFill>
                      <a:latin typeface="Arial"/>
                    </a:rPr>
                    <a:t>tests</a:t>
                  </a:r>
                  <a:endParaRPr b="0" lang="en-IN" sz="1550" spc="-1" strike="noStrike">
                    <a:latin typeface="Arial"/>
                  </a:endParaRPr>
                </a:p>
              </p:txBody>
            </p:sp>
            <p:sp>
              <p:nvSpPr>
                <p:cNvPr id="128" name="CustomShape 39"/>
                <p:cNvSpPr/>
                <p:nvPr/>
              </p:nvSpPr>
              <p:spPr>
                <a:xfrm>
                  <a:off x="6762960" y="3257640"/>
                  <a:ext cx="1175040" cy="134316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9" name="CustomShape 40"/>
              <p:cNvSpPr/>
              <p:nvPr/>
            </p:nvSpPr>
            <p:spPr>
              <a:xfrm>
                <a:off x="4533120" y="5200920"/>
                <a:ext cx="138960" cy="189000"/>
              </a:xfrm>
              <a:custGeom>
                <a:avLst/>
                <a:gdLst/>
                <a:ahLst/>
                <a:rect l="l" t="t" r="r" b="b"/>
                <a:pathLst>
                  <a:path w="198120" h="269240">
                    <a:moveTo>
                      <a:pt x="197725" y="0"/>
                    </a:moveTo>
                    <a:lnTo>
                      <a:pt x="0" y="0"/>
                    </a:lnTo>
                    <a:lnTo>
                      <a:pt x="0" y="269194"/>
                    </a:lnTo>
                    <a:lnTo>
                      <a:pt x="197725" y="269194"/>
                    </a:lnTo>
                    <a:lnTo>
                      <a:pt x="1977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41"/>
              <p:cNvSpPr/>
              <p:nvPr/>
            </p:nvSpPr>
            <p:spPr>
              <a:xfrm>
                <a:off x="4755600" y="5107680"/>
                <a:ext cx="129240" cy="24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7920" bIns="0"/>
              <a:p>
                <a:pPr marL="9000">
                  <a:lnSpc>
                    <a:spcPct val="100000"/>
                  </a:lnSpc>
                  <a:spcBef>
                    <a:spcPts val="62"/>
                  </a:spcBef>
                </a:pPr>
                <a:r>
                  <a:rPr b="0" lang="en-IN" sz="1550" spc="89" strike="noStrike">
                    <a:solidFill>
                      <a:srgbClr val="000000"/>
                    </a:solidFill>
                    <a:latin typeface="Calibri"/>
                  </a:rPr>
                  <a:t>5</a:t>
                </a:r>
                <a:endParaRPr b="0" lang="en-IN" sz="1550" spc="-1" strike="noStrike">
                  <a:latin typeface="Arial"/>
                </a:endParaRPr>
              </a:p>
            </p:txBody>
          </p:sp>
          <p:sp>
            <p:nvSpPr>
              <p:cNvPr id="131" name="CustomShape 42"/>
              <p:cNvSpPr/>
              <p:nvPr/>
            </p:nvSpPr>
            <p:spPr>
              <a:xfrm>
                <a:off x="4206240" y="5290200"/>
                <a:ext cx="440280" cy="9691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43"/>
              <p:cNvSpPr/>
              <p:nvPr/>
            </p:nvSpPr>
            <p:spPr>
              <a:xfrm>
                <a:off x="4679280" y="5076360"/>
                <a:ext cx="308880" cy="308520"/>
              </a:xfrm>
              <a:custGeom>
                <a:avLst/>
                <a:gdLst/>
                <a:ahLst/>
                <a:rect l="l" t="t" r="r" b="b"/>
                <a:pathLst>
                  <a:path w="440054" h="439420">
                    <a:moveTo>
                      <a:pt x="333256" y="31091"/>
                    </a:moveTo>
                    <a:lnTo>
                      <a:pt x="368969" y="57732"/>
                    </a:lnTo>
                    <a:lnTo>
                      <a:pt x="397769" y="89962"/>
                    </a:lnTo>
                    <a:lnTo>
                      <a:pt x="419355" y="126567"/>
                    </a:lnTo>
                    <a:lnTo>
                      <a:pt x="433423" y="166336"/>
                    </a:lnTo>
                    <a:lnTo>
                      <a:pt x="439672" y="208054"/>
                    </a:lnTo>
                    <a:lnTo>
                      <a:pt x="437798" y="250508"/>
                    </a:lnTo>
                    <a:lnTo>
                      <a:pt x="427499" y="292486"/>
                    </a:lnTo>
                    <a:lnTo>
                      <a:pt x="408473" y="332774"/>
                    </a:lnTo>
                    <a:lnTo>
                      <a:pt x="381783" y="368463"/>
                    </a:lnTo>
                    <a:lnTo>
                      <a:pt x="349501" y="397250"/>
                    </a:lnTo>
                    <a:lnTo>
                      <a:pt x="312843" y="418834"/>
                    </a:lnTo>
                    <a:lnTo>
                      <a:pt x="273022" y="432910"/>
                    </a:lnTo>
                    <a:lnTo>
                      <a:pt x="231255" y="439176"/>
                    </a:lnTo>
                    <a:lnTo>
                      <a:pt x="188755" y="437329"/>
                    </a:lnTo>
                    <a:lnTo>
                      <a:pt x="146737" y="427066"/>
                    </a:lnTo>
                    <a:lnTo>
                      <a:pt x="106415" y="408084"/>
                    </a:lnTo>
                    <a:lnTo>
                      <a:pt x="70702" y="381444"/>
                    </a:lnTo>
                    <a:lnTo>
                      <a:pt x="41902" y="349215"/>
                    </a:lnTo>
                    <a:lnTo>
                      <a:pt x="20316" y="312610"/>
                    </a:lnTo>
                    <a:lnTo>
                      <a:pt x="6248" y="272842"/>
                    </a:lnTo>
                    <a:lnTo>
                      <a:pt x="0" y="231124"/>
                    </a:lnTo>
                    <a:lnTo>
                      <a:pt x="1873" y="188669"/>
                    </a:lnTo>
                    <a:lnTo>
                      <a:pt x="12172" y="146691"/>
                    </a:lnTo>
                    <a:lnTo>
                      <a:pt x="31198" y="106401"/>
                    </a:lnTo>
                    <a:lnTo>
                      <a:pt x="57888" y="70712"/>
                    </a:lnTo>
                    <a:lnTo>
                      <a:pt x="90170" y="41925"/>
                    </a:lnTo>
                    <a:lnTo>
                      <a:pt x="126828" y="20342"/>
                    </a:lnTo>
                    <a:lnTo>
                      <a:pt x="166648" y="6265"/>
                    </a:lnTo>
                    <a:lnTo>
                      <a:pt x="208416" y="0"/>
                    </a:lnTo>
                    <a:lnTo>
                      <a:pt x="250916" y="1847"/>
                    </a:lnTo>
                    <a:lnTo>
                      <a:pt x="292934" y="12109"/>
                    </a:lnTo>
                    <a:lnTo>
                      <a:pt x="333256" y="31091"/>
                    </a:lnTo>
                  </a:path>
                </a:pathLst>
              </a:custGeom>
              <a:noFill/>
              <a:ln w="34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44"/>
              <p:cNvSpPr/>
              <p:nvPr/>
            </p:nvSpPr>
            <p:spPr>
              <a:xfrm>
                <a:off x="3353760" y="6177240"/>
                <a:ext cx="2497680" cy="478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7920" bIns="0"/>
              <a:p>
                <a:pPr marL="9000">
                  <a:lnSpc>
                    <a:spcPct val="100000"/>
                  </a:lnSpc>
                  <a:spcBef>
                    <a:spcPts val="62"/>
                  </a:spcBef>
                </a:pPr>
                <a:r>
                  <a:rPr b="0" lang="en-IN" sz="1550" spc="-4" strike="noStrike">
                    <a:solidFill>
                      <a:srgbClr val="959595"/>
                    </a:solidFill>
                    <a:latin typeface="Arial"/>
                  </a:rPr>
                  <a:t>The automated tests</a:t>
                </a:r>
                <a:r>
                  <a:rPr b="0" lang="en-IN" sz="1550" spc="-12" strike="noStrike">
                    <a:solidFill>
                      <a:srgbClr val="959595"/>
                    </a:solidFill>
                    <a:latin typeface="Arial"/>
                  </a:rPr>
                  <a:t> </a:t>
                </a:r>
                <a:r>
                  <a:rPr b="0" lang="en-IN" sz="1550" spc="-1" strike="noStrike">
                    <a:solidFill>
                      <a:srgbClr val="959595"/>
                    </a:solidFill>
                    <a:latin typeface="Arial"/>
                  </a:rPr>
                  <a:t>provide</a:t>
                </a:r>
                <a:endParaRPr b="0" lang="en-IN" sz="1550" spc="-1" strike="noStrike">
                  <a:latin typeface="Arial"/>
                </a:endParaRPr>
              </a:p>
            </p:txBody>
          </p:sp>
          <p:sp>
            <p:nvSpPr>
              <p:cNvPr id="134" name="CustomShape 45"/>
              <p:cNvSpPr/>
              <p:nvPr/>
            </p:nvSpPr>
            <p:spPr>
              <a:xfrm>
                <a:off x="4905720" y="5387040"/>
                <a:ext cx="908640" cy="8233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CustomShape 46"/>
              <p:cNvSpPr/>
              <p:nvPr/>
            </p:nvSpPr>
            <p:spPr>
              <a:xfrm>
                <a:off x="3250080" y="6415920"/>
                <a:ext cx="2705040" cy="671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9360" bIns="0"/>
              <a:p>
                <a:pPr marL="264240" indent="-255600">
                  <a:lnSpc>
                    <a:spcPts val="1738"/>
                  </a:lnSpc>
                  <a:spcBef>
                    <a:spcPts val="74"/>
                  </a:spcBef>
                </a:pPr>
                <a:r>
                  <a:rPr b="0" lang="en-IN" sz="1550" spc="-1" strike="noStrike">
                    <a:solidFill>
                      <a:srgbClr val="959595"/>
                    </a:solidFill>
                    <a:latin typeface="Arial"/>
                  </a:rPr>
                  <a:t>feedback on progress and</a:t>
                </a:r>
                <a:r>
                  <a:rPr b="0" lang="en-IN" sz="1550" spc="-66" strike="noStrike">
                    <a:solidFill>
                      <a:srgbClr val="959595"/>
                    </a:solidFill>
                    <a:latin typeface="Arial"/>
                  </a:rPr>
                  <a:t> </a:t>
                </a:r>
                <a:r>
                  <a:rPr b="0" lang="en-IN" sz="1550" spc="-1" strike="noStrike">
                    <a:solidFill>
                      <a:srgbClr val="959595"/>
                    </a:solidFill>
                    <a:latin typeface="Arial"/>
                  </a:rPr>
                  <a:t>help  document </a:t>
                </a:r>
                <a:r>
                  <a:rPr b="0" lang="en-IN" sz="1550" spc="-4" strike="noStrike">
                    <a:solidFill>
                      <a:srgbClr val="959595"/>
                    </a:solidFill>
                    <a:latin typeface="Arial"/>
                  </a:rPr>
                  <a:t>the</a:t>
                </a:r>
                <a:r>
                  <a:rPr b="0" lang="en-IN" sz="1550" spc="-18" strike="noStrike">
                    <a:solidFill>
                      <a:srgbClr val="959595"/>
                    </a:solidFill>
                    <a:latin typeface="Arial"/>
                  </a:rPr>
                  <a:t> </a:t>
                </a:r>
                <a:r>
                  <a:rPr b="0" lang="en-IN" sz="1550" spc="-1" strike="noStrike">
                    <a:solidFill>
                      <a:srgbClr val="959595"/>
                    </a:solidFill>
                    <a:latin typeface="Arial"/>
                  </a:rPr>
                  <a:t>application</a:t>
                </a:r>
                <a:endParaRPr b="0" lang="en-IN" sz="1550" spc="-1" strike="noStrike">
                  <a:latin typeface="Arial"/>
                </a:endParaRPr>
              </a:p>
            </p:txBody>
          </p:sp>
        </p:grpSp>
        <p:sp>
          <p:nvSpPr>
            <p:cNvPr id="136" name="CustomShape 47"/>
            <p:cNvSpPr/>
            <p:nvPr/>
          </p:nvSpPr>
          <p:spPr>
            <a:xfrm>
              <a:off x="5385600" y="3474000"/>
              <a:ext cx="1405440" cy="197100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CustomShape 48"/>
          <p:cNvSpPr/>
          <p:nvPr/>
        </p:nvSpPr>
        <p:spPr>
          <a:xfrm>
            <a:off x="8891640" y="2376000"/>
            <a:ext cx="1744920" cy="13752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780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2f5597"/>
                </a:solidFill>
                <a:latin typeface="Calibri"/>
              </a:rPr>
              <a:t>Test Levels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rcRect l="0" t="8946" r="0" b="0"/>
          <a:stretch/>
        </p:blipFill>
        <p:spPr>
          <a:xfrm>
            <a:off x="2343960" y="1413000"/>
            <a:ext cx="7920000" cy="4350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85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f5597"/>
                </a:solidFill>
                <a:latin typeface="Calibri"/>
              </a:rPr>
              <a:t>Testing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838080" y="1674360"/>
          <a:ext cx="10515240" cy="2224800"/>
        </p:xfrm>
        <a:graphic>
          <a:graphicData uri="http://schemas.openxmlformats.org/drawingml/2006/table">
            <a:tbl>
              <a:tblPr/>
              <a:tblGrid>
                <a:gridCol w="2432880"/>
                <a:gridCol w="808236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Functional Testing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purpose of Functional tests is to test each function of the Amboss application, by providing appropriate input, verifying the output against the Functional requirements.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Integration Testing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includes the integration requirements between Amboss platform and other  third party software.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Performance Testing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 verify and ensure that the Amboss applications works under maximum user loads. The business scenarios will be provided by the business stakeholders that will be benchmarked.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Automation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Test Automation will be used as a guide to ensure that test automation is delivering value to the project and that this value is delivered quickly and often.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Compatibility Testing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 check whether Amboss software is capable of running on different hardware, operating systems, applications, network environments or Mobile devices.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80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2f5597"/>
                </a:solidFill>
                <a:latin typeface="Calibri"/>
              </a:rPr>
              <a:t>Test Execution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52120" y="1313640"/>
            <a:ext cx="10515240" cy="518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QA will take part in the 3 Amigo’s sessions and document the test scenarios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scenarios are inputs developers for development and act as test cases for testers and feature file for automation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scenarios are automated using cucumber and Java as language.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Execution reports will act as live documentation for Product Owner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870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2f5597"/>
                </a:solidFill>
                <a:latin typeface="Calibri"/>
              </a:rPr>
              <a:t>Test Automation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236240"/>
            <a:ext cx="10515240" cy="494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Scenarios of a story card will be automated in the same sprint as agreed as part of DoD(Definition of Done)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Tools used for automation would be Selenium, Cucumber with Java as language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Page Object Pattern will be used as Design pattern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scenarios are automated they are undergo merge request review comments and merged to the master of the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scenarios are run on CI/CD pipeline which ran against each build which will give immediate feedback to the developers.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28720" y="0"/>
            <a:ext cx="10515240" cy="806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f5597"/>
                </a:solidFill>
                <a:latin typeface="Calibri"/>
              </a:rPr>
              <a:t>QA TOOL-SET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807120" y="644040"/>
          <a:ext cx="10515240" cy="56296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92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will be the Amboss primary tool for managing and working on development-related tasks (User Stories) and for Sprint planning from a development perspective.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GitLab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GitLab will be the repository manager which lets teams collaborate on code.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1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JMeter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JMeter is a performance and functional testing tool that is based around sampling HTTP requests in various forms.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2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SonarQube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SonarQube is an open source platform for continuous inspection of code quality to perform automatic reviews with static analysis of code to detect bugs, code smells and security vulnerabilities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92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Cucumber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Cucumber is a tool that supports Behaviour-Driven Development(BDD). Cucumber reads executable specifications written in plain text and validates that the software does what those specifications say.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2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Protractor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Protractor is an end-to-end test framework for Angular and AngularJS applications. Protractor runs tests against your application running in a real browser, interacting with it as a user would.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92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Appium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Cross-browser Mobile Automation Tool. Appium is an open source test automation tool developed and supported by Sauce Labs to automate native and hybrid mobile apps.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LibreOffice/6.0.7.3$Linux_X86_64 LibreOffice_project/00m0$Build-3</Application>
  <Words>588</Words>
  <Paragraphs>76</Paragraphs>
  <Company>The Boeing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2020-05-27T07:12:56Z</dcterms:created>
  <dc:creator>Gaddale, Nagaraja Rao</dc:creator>
  <dc:description/>
  <dc:language>en-IN</dc:language>
  <cp:lastModifiedBy/>
  <dcterms:modified xsi:type="dcterms:W3CDTF">2020-05-27T16:28:14Z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The Boeing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