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79" r:id="rId3"/>
    <p:sldId id="280" r:id="rId4"/>
    <p:sldId id="281" r:id="rId5"/>
    <p:sldId id="282" r:id="rId6"/>
    <p:sldId id="283" r:id="rId7"/>
    <p:sldId id="284" r:id="rId8"/>
    <p:sldId id="285" r:id="rId9"/>
    <p:sldId id="286" r:id="rId10"/>
    <p:sldId id="287" r:id="rId11"/>
    <p:sldId id="288" r:id="rId12"/>
    <p:sldId id="289" r:id="rId13"/>
    <p:sldId id="259" r:id="rId14"/>
    <p:sldId id="267" r:id="rId15"/>
    <p:sldId id="260" r:id="rId16"/>
    <p:sldId id="262" r:id="rId17"/>
    <p:sldId id="269" r:id="rId18"/>
    <p:sldId id="273" r:id="rId19"/>
    <p:sldId id="270" r:id="rId20"/>
    <p:sldId id="271" r:id="rId21"/>
    <p:sldId id="276" r:id="rId22"/>
    <p:sldId id="290" r:id="rId23"/>
    <p:sldId id="277" r:id="rId24"/>
  </p:sldIdLst>
  <p:sldSz cx="12192000" cy="6858000"/>
  <p:notesSz cx="6858000" cy="9144000"/>
  <p:embeddedFontLst>
    <p:embeddedFont>
      <p:font typeface="Gabriola" panose="04040605051002020D02" pitchFamily="82" charset="0"/>
      <p:regular r:id="rId26"/>
    </p:embeddedFont>
    <p:embeddedFont>
      <p:font typeface="Garamond" panose="02020404030301010803" pitchFamily="18"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939364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971949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2"/>
          <p:cNvGrpSpPr/>
          <p:nvPr/>
        </p:nvGrpSpPr>
        <p:grpSpPr>
          <a:xfrm>
            <a:off x="-16934" y="0"/>
            <a:ext cx="12231160" cy="6856214"/>
            <a:chOff x="-16934" y="0"/>
            <a:chExt cx="12231160" cy="6856214"/>
          </a:xfrm>
        </p:grpSpPr>
        <p:pic>
          <p:nvPicPr>
            <p:cNvPr id="18" name="Google Shape;18;p2"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2"/>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2"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2"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2"/>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2"/>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2"/>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1"/>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8" name="Google Shape;88;p11"/>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8" name="Google Shape;98;p12"/>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3"/>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13"/>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6" name="Google Shape;106;p13"/>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07" name="Google Shape;107;p13"/>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08" name="Google Shape;108;p13"/>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15"/>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2" name="Google Shape;122;p1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sp>
        <p:nvSpPr>
          <p:cNvPr id="123" name="Google Shape;123;p15"/>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b="0" i="0" u="none" strike="noStrike" cap="none">
                <a:solidFill>
                  <a:schemeClr val="dk1"/>
                </a:solidFill>
                <a:latin typeface="Garamond"/>
                <a:ea typeface="Garamond"/>
                <a:cs typeface="Garamond"/>
                <a:sym typeface="Garamond"/>
              </a:rPr>
              <a:t>”</a:t>
            </a:r>
            <a:endParaRPr/>
          </a:p>
        </p:txBody>
      </p:sp>
      <p:cxnSp>
        <p:nvCxnSpPr>
          <p:cNvPr id="124" name="Google Shape;124;p15"/>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16"/>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2" name="Google Shape;132;p16"/>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9" name="Google Shape;139;p1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rot="5400000">
            <a:off x="2565043" y="-287513"/>
            <a:ext cx="4893734" cy="743302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46" name="Google Shape;146;p18"/>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4"/>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5"/>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6"/>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6"/>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6"/>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9" name="Google Shape;59;p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5" name="Google Shape;65;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9"/>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7" name="Google Shape;77;p9"/>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81" name="Google Shape;81;p10"/>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
          <p:cNvGrpSpPr/>
          <p:nvPr/>
        </p:nvGrpSpPr>
        <p:grpSpPr>
          <a:xfrm>
            <a:off x="-15736" y="0"/>
            <a:ext cx="12229962" cy="6856214"/>
            <a:chOff x="-15736" y="0"/>
            <a:chExt cx="12229962" cy="6856214"/>
          </a:xfrm>
        </p:grpSpPr>
        <p:pic>
          <p:nvPicPr>
            <p:cNvPr id="7" name="Google Shape;7;p1"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1"/>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1"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1"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1"/>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Long_short-term_memory#cite_note-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aclweb.org/anthology/W183512" TargetMode="External"/><Relationship Id="rId2" Type="http://schemas.openxmlformats.org/officeDocument/2006/relationships/hyperlink" Target="http://doi.wiley.com/10.1111/1468-%205973.12193"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9"/>
          <p:cNvSpPr txBox="1">
            <a:spLocks noGrp="1"/>
          </p:cNvSpPr>
          <p:nvPr>
            <p:ph type="ctrTitle"/>
          </p:nvPr>
        </p:nvSpPr>
        <p:spPr>
          <a:xfrm>
            <a:off x="2315851" y="2367436"/>
            <a:ext cx="7560298" cy="113986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2200"/>
              <a:buFont typeface="Times New Roman"/>
              <a:buNone/>
            </a:pPr>
            <a:r>
              <a:rPr lang="en-IN" sz="2200" b="1" dirty="0">
                <a:latin typeface="Times New Roman"/>
                <a:ea typeface="Times New Roman"/>
                <a:cs typeface="Times New Roman"/>
                <a:sym typeface="Times New Roman"/>
              </a:rPr>
              <a:t>Study of Tweet Classification for Disaster Management using</a:t>
            </a:r>
            <a:br>
              <a:rPr lang="en-IN" sz="2200" b="1" dirty="0">
                <a:latin typeface="Times New Roman"/>
                <a:ea typeface="Times New Roman"/>
                <a:cs typeface="Times New Roman"/>
                <a:sym typeface="Times New Roman"/>
              </a:rPr>
            </a:br>
            <a:r>
              <a:rPr lang="en-IN" sz="2200" b="1" dirty="0">
                <a:latin typeface="Times New Roman"/>
                <a:ea typeface="Times New Roman"/>
                <a:cs typeface="Times New Roman"/>
                <a:sym typeface="Times New Roman"/>
              </a:rPr>
              <a:t>LSTM AND ANN</a:t>
            </a:r>
            <a:endParaRPr dirty="0"/>
          </a:p>
        </p:txBody>
      </p:sp>
      <p:sp>
        <p:nvSpPr>
          <p:cNvPr id="152" name="Google Shape;152;p19"/>
          <p:cNvSpPr txBox="1">
            <a:spLocks noGrp="1"/>
          </p:cNvSpPr>
          <p:nvPr>
            <p:ph type="subTitle" idx="1"/>
          </p:nvPr>
        </p:nvSpPr>
        <p:spPr>
          <a:xfrm>
            <a:off x="1423255" y="3507304"/>
            <a:ext cx="9144000" cy="2071524"/>
          </a:xfrm>
          <a:prstGeom prst="rect">
            <a:avLst/>
          </a:prstGeom>
          <a:noFill/>
          <a:ln>
            <a:noFill/>
          </a:ln>
        </p:spPr>
        <p:txBody>
          <a:bodyPr spcFirstLastPara="1" wrap="square" lIns="91425" tIns="45700" rIns="91425" bIns="45700" anchor="t" anchorCtr="0">
            <a:noAutofit/>
          </a:bodyPr>
          <a:lstStyle/>
          <a:p>
            <a:pPr marL="0" lvl="0" indent="0" algn="ctr" rtl="0">
              <a:lnSpc>
                <a:spcPct val="80000"/>
              </a:lnSpc>
              <a:spcBef>
                <a:spcPts val="850"/>
              </a:spcBef>
              <a:spcAft>
                <a:spcPts val="0"/>
              </a:spcAft>
              <a:buSzPts val="1438"/>
              <a:buNone/>
            </a:pPr>
            <a:endParaRPr dirty="0"/>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a:p>
            <a:pPr marL="0" lvl="0" indent="0" algn="ctr" rtl="0">
              <a:lnSpc>
                <a:spcPct val="80000"/>
              </a:lnSpc>
              <a:spcBef>
                <a:spcPts val="850"/>
              </a:spcBef>
              <a:spcAft>
                <a:spcPts val="0"/>
              </a:spcAft>
              <a:buSzPts val="1438"/>
              <a:buNone/>
            </a:pPr>
            <a:endParaRPr sz="125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Problem Statement</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a:xfrm>
            <a:off x="1295402" y="2438400"/>
            <a:ext cx="9601196" cy="3318936"/>
          </a:xfrm>
        </p:spPr>
        <p:txBody>
          <a:bodyPr/>
          <a:lstStyle/>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quality in terms of readability, grammar, sentence structure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etc</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of Twitter messages varies significantly. Typically, Twitter messages are brief, informal, noisy, unstructured, and often contain misspellings and grammatical mistakes. Moreover, due to Twitter’s 140 character limit restriction, Twitter users intentionally shorten words by using abbreviations, acronyms, slangs, and sometimes words without spaces. The accuracy of natural language processing techniques would improve if we can identify the informal nature of the language in tweets and normalize OOV terms (Han et al., 2013). We divide these lexical variations into the following five categories:</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1. Typos/misspellings: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earthquak</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(earthquake),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missin</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(missing),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ovrcme</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(overcome)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2. Single-word abbreviation/slangs: e.g. pls (please), srsly (seriously), govt (government), msg (message)</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3. Multi-word abbreviation/slangs: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imo</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(in my opinion),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im</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i</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am), brb (be right back)</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4. Phonetics substitutions: e.g. 2morrow (tomorrow), 4ever (forever), 4g8 (forget), w8 (wait)</a:t>
            </a:r>
          </a:p>
          <a:p>
            <a:pPr marL="0" indent="0" rtl="0">
              <a:spcBef>
                <a:spcPts val="940"/>
              </a:spcBef>
              <a:spcAft>
                <a:spcPts val="0"/>
              </a:spcAft>
              <a:buNone/>
            </a:pP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5. Words without spaces: e.g.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prayfornepal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(pray for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nepal</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wehelp</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(we help), </a:t>
            </a:r>
            <a:r>
              <a:rPr kumimoji="0" lang="en-US" sz="15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sym typeface="Arial"/>
              </a:rPr>
              <a:t>weneedshelter</a:t>
            </a:r>
            <a:r>
              <a:rPr lang="en-US" sz="1500" dirty="0">
                <a:solidFill>
                  <a:srgbClr val="000000"/>
                </a:solidFill>
                <a:latin typeface="Times New Roman" panose="02020603050405020304" pitchFamily="18" charset="0"/>
                <a:cs typeface="Times New Roman" panose="02020603050405020304" pitchFamily="18" charset="0"/>
                <a:sym typeface="Arial"/>
              </a:rPr>
              <a:t> </a:t>
            </a:r>
            <a:r>
              <a:rPr kumimoji="0" lang="en-US" sz="15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(we need shelter)</a:t>
            </a:r>
          </a:p>
        </p:txBody>
      </p:sp>
    </p:spTree>
    <p:extLst>
      <p:ext uri="{BB962C8B-B14F-4D97-AF65-F5344CB8AC3E}">
        <p14:creationId xmlns:p14="http://schemas.microsoft.com/office/powerpoint/2010/main" val="3108427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9DB2-DAA5-4BD9-C085-FC78D9E3EB25}"/>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Proposed Solution</a:t>
            </a:r>
            <a:endParaRPr lang="en-US" dirty="0"/>
          </a:p>
        </p:txBody>
      </p:sp>
      <p:sp>
        <p:nvSpPr>
          <p:cNvPr id="3" name="Text Placeholder 2">
            <a:extLst>
              <a:ext uri="{FF2B5EF4-FFF2-40B4-BE49-F238E27FC236}">
                <a16:creationId xmlns:a16="http://schemas.microsoft.com/office/drawing/2014/main" id="{31F74BD3-ADFF-A223-07FD-E039CC284372}"/>
              </a:ext>
            </a:extLst>
          </p:cNvPr>
          <p:cNvSpPr>
            <a:spLocks noGrp="1"/>
          </p:cNvSpPr>
          <p:nvPr>
            <p:ph type="body" idx="1"/>
          </p:nvPr>
        </p:nvSpPr>
        <p:spPr/>
        <p:txBody>
          <a:bodyPr/>
          <a:lstStyle/>
          <a:p>
            <a:pPr marL="77114" marR="53734" indent="-7150" algn="just" rtl="0">
              <a:spcBef>
                <a:spcPts val="888"/>
              </a:spcBef>
              <a:spcAft>
                <a:spcPts val="0"/>
              </a:spcAft>
            </a:pPr>
            <a:r>
              <a:rPr lang="en-US" sz="1800" b="0" i="0" u="none" strike="noStrike" dirty="0">
                <a:solidFill>
                  <a:srgbClr val="000000"/>
                </a:solidFill>
                <a:effectLst/>
                <a:latin typeface="Times New Roman" panose="02020603050405020304" pitchFamily="18" charset="0"/>
              </a:rPr>
              <a:t>In the wake of breaking down all the datasets with the recently referenced multi-name remark that  I could find to use them as getting ready data. I likewise set up a gradient descent algorithm with  Twitter embeddings as pattern. The rest of the undertaking of this task is to utilize LSTM and ANN  to improve the presentation of classifier. The motivation to pick LSTM and ANN is that it has  accomplished condition of-workmanship execution in numerous NLP undertakings, and it is  publicly released. I built up a few LSTM-based models and they all outperform the gauge  execution and also some ANN models with step function. The fine-tuned approach in the paper of  Devlin et al. and LSTM-based gradient descent algorithm accomplished best execution, boosting  up 3% regarding exactness, Matthew </a:t>
            </a:r>
            <a:r>
              <a:rPr lang="en-US" sz="1800" b="0" i="0" u="none" strike="noStrike" dirty="0" err="1">
                <a:solidFill>
                  <a:srgbClr val="000000"/>
                </a:solidFill>
                <a:effectLst/>
                <a:latin typeface="Times New Roman" panose="02020603050405020304" pitchFamily="18" charset="0"/>
              </a:rPr>
              <a:t>coef</a:t>
            </a:r>
            <a:r>
              <a:rPr lang="en-US" sz="1800" b="0" i="0" u="none" strike="noStrike" dirty="0">
                <a:solidFill>
                  <a:srgbClr val="000000"/>
                </a:solidFill>
                <a:effectLst/>
                <a:latin typeface="Times New Roman" panose="02020603050405020304" pitchFamily="18" charset="0"/>
              </a:rPr>
              <a:t>, F-1 and also we trying to check the same with ANN. </a:t>
            </a:r>
            <a:endParaRPr lang="en-US" b="0" dirty="0">
              <a:effectLst/>
            </a:endParaRPr>
          </a:p>
          <a:p>
            <a:pPr marL="97155" indent="0">
              <a:buNone/>
            </a:pPr>
            <a:endParaRPr lang="en-US" dirty="0"/>
          </a:p>
        </p:txBody>
      </p:sp>
    </p:spTree>
    <p:extLst>
      <p:ext uri="{BB962C8B-B14F-4D97-AF65-F5344CB8AC3E}">
        <p14:creationId xmlns:p14="http://schemas.microsoft.com/office/powerpoint/2010/main" val="2613525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E1F1-3747-53E8-C05E-AC44422CACE2}"/>
              </a:ext>
            </a:extLst>
          </p:cNvPr>
          <p:cNvSpPr>
            <a:spLocks noGrp="1"/>
          </p:cNvSpPr>
          <p:nvPr>
            <p:ph type="title"/>
          </p:nvPr>
        </p:nvSpPr>
        <p:spPr/>
        <p:txBody>
          <a:bodyPr/>
          <a:lstStyle/>
          <a:p>
            <a:r>
              <a:rPr lang="en-US" dirty="0"/>
              <a:t>Block Diagram for ANN</a:t>
            </a:r>
          </a:p>
        </p:txBody>
      </p:sp>
      <p:sp>
        <p:nvSpPr>
          <p:cNvPr id="3" name="Text Placeholder 2">
            <a:extLst>
              <a:ext uri="{FF2B5EF4-FFF2-40B4-BE49-F238E27FC236}">
                <a16:creationId xmlns:a16="http://schemas.microsoft.com/office/drawing/2014/main" id="{67C189A1-F03E-1BC1-D458-478812ABD200}"/>
              </a:ext>
            </a:extLst>
          </p:cNvPr>
          <p:cNvSpPr>
            <a:spLocks noGrp="1"/>
          </p:cNvSpPr>
          <p:nvPr>
            <p:ph type="body" idx="1"/>
          </p:nvPr>
        </p:nvSpPr>
        <p:spPr/>
        <p:txBody>
          <a:bodyPr/>
          <a:lstStyle/>
          <a:p>
            <a:endParaRPr lang="en-US" dirty="0"/>
          </a:p>
        </p:txBody>
      </p:sp>
      <p:pic>
        <p:nvPicPr>
          <p:cNvPr id="4" name="Picture 2" descr="Applied Deep Learning - Part 1: Artificial Neural Networks ...">
            <a:extLst>
              <a:ext uri="{FF2B5EF4-FFF2-40B4-BE49-F238E27FC236}">
                <a16:creationId xmlns:a16="http://schemas.microsoft.com/office/drawing/2014/main" id="{EB6F11B5-0766-3E86-1366-A819BAB63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514600"/>
            <a:ext cx="10485437"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21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95BDF-F0AC-4950-86BF-E776B79C4F49}"/>
              </a:ext>
            </a:extLst>
          </p:cNvPr>
          <p:cNvSpPr>
            <a:spLocks noGrp="1"/>
          </p:cNvSpPr>
          <p:nvPr>
            <p:ph type="title"/>
          </p:nvPr>
        </p:nvSpPr>
        <p:spPr/>
        <p:txBody>
          <a:bodyPr/>
          <a:lstStyle/>
          <a:p>
            <a:r>
              <a:rPr lang="en-IN" b="1" dirty="0"/>
              <a:t>BLOCK DIAGRAM</a:t>
            </a:r>
          </a:p>
        </p:txBody>
      </p:sp>
      <p:pic>
        <p:nvPicPr>
          <p:cNvPr id="4" name="Picture 3" descr="A screenshot of a cell phone&#10;&#10;Description automatically generated">
            <a:extLst>
              <a:ext uri="{FF2B5EF4-FFF2-40B4-BE49-F238E27FC236}">
                <a16:creationId xmlns:a16="http://schemas.microsoft.com/office/drawing/2014/main" id="{02C1E3DC-1909-4FAE-96D5-1760F5FDFD9C}"/>
              </a:ext>
            </a:extLst>
          </p:cNvPr>
          <p:cNvPicPr>
            <a:picLocks noChangeAspect="1"/>
          </p:cNvPicPr>
          <p:nvPr/>
        </p:nvPicPr>
        <p:blipFill>
          <a:blip r:embed="rId2"/>
          <a:stretch>
            <a:fillRect/>
          </a:stretch>
        </p:blipFill>
        <p:spPr>
          <a:xfrm>
            <a:off x="838200" y="2285999"/>
            <a:ext cx="10748962" cy="3962401"/>
          </a:xfrm>
          <a:prstGeom prst="rect">
            <a:avLst/>
          </a:prstGeom>
        </p:spPr>
      </p:pic>
    </p:spTree>
    <p:extLst>
      <p:ext uri="{BB962C8B-B14F-4D97-AF65-F5344CB8AC3E}">
        <p14:creationId xmlns:p14="http://schemas.microsoft.com/office/powerpoint/2010/main" val="580027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a:t>
            </a:r>
          </a:p>
        </p:txBody>
      </p:sp>
      <p:sp>
        <p:nvSpPr>
          <p:cNvPr id="3" name="Text Placeholder 2"/>
          <p:cNvSpPr>
            <a:spLocks noGrp="1"/>
          </p:cNvSpPr>
          <p:nvPr>
            <p:ph type="body" idx="1"/>
          </p:nvPr>
        </p:nvSpPr>
        <p:spPr/>
        <p:txBody>
          <a:bodyPr/>
          <a:lstStyle/>
          <a:p>
            <a:r>
              <a:rPr lang="en-IN" sz="2000" dirty="0">
                <a:solidFill>
                  <a:schemeClr val="tx1"/>
                </a:solidFill>
                <a:latin typeface="Garamond" panose="02020404030301010803" pitchFamily="18" charset="0"/>
                <a:cs typeface="Times New Roman" panose="02020603050405020304" pitchFamily="18" charset="0"/>
              </a:rPr>
              <a:t>Long short-term memory (LSTM) is an artificial Recurrent Neural Network (RNN) architecture used in the field of deep learning. Unlike standard feedforward neural networks, LSTM has feedback connections. It can not only process single data points (such as images), but also entire sequences of data (such as speech or video). For example, LSTM is applicable to tasks such as unsegmented, connected handwriting recognition</a:t>
            </a:r>
            <a:r>
              <a:rPr lang="en-IN" sz="2000" baseline="30000" dirty="0">
                <a:solidFill>
                  <a:schemeClr val="tx1"/>
                </a:solidFill>
                <a:latin typeface="Garamond" panose="02020404030301010803" pitchFamily="18" charset="0"/>
                <a:cs typeface="Times New Roman" panose="02020603050405020304" pitchFamily="18" charset="0"/>
                <a:hlinkClick r:id="rId2"/>
              </a:rPr>
              <a:t>]</a:t>
            </a:r>
            <a:r>
              <a:rPr lang="en-IN" sz="2000" dirty="0">
                <a:solidFill>
                  <a:schemeClr val="tx1"/>
                </a:solidFill>
                <a:latin typeface="Garamond" panose="02020404030301010803" pitchFamily="18" charset="0"/>
                <a:cs typeface="Times New Roman" panose="02020603050405020304" pitchFamily="18" charset="0"/>
              </a:rPr>
              <a:t>, speech recognition and anomaly detection in network traffic or IDS's (intrusion detection systems).</a:t>
            </a:r>
          </a:p>
          <a:p>
            <a:r>
              <a:rPr lang="en-IN" sz="2000" dirty="0">
                <a:solidFill>
                  <a:schemeClr val="tx1"/>
                </a:solidFill>
                <a:latin typeface="Garamond" panose="02020404030301010803" pitchFamily="18" charset="0"/>
                <a:cs typeface="Times New Roman" panose="02020603050405020304" pitchFamily="18" charset="0"/>
              </a:rPr>
              <a:t>A common LSTM unit is composed of a cell, an input gate, an output gate and a forget gate. The cell remembers values over arbitrary time intervals and the three gates regulate the flow of information into and out of the cell.</a:t>
            </a:r>
          </a:p>
          <a:p>
            <a:endParaRPr lang="en-IN" dirty="0"/>
          </a:p>
        </p:txBody>
      </p:sp>
    </p:spTree>
    <p:extLst>
      <p:ext uri="{BB962C8B-B14F-4D97-AF65-F5344CB8AC3E}">
        <p14:creationId xmlns:p14="http://schemas.microsoft.com/office/powerpoint/2010/main" val="1624992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8E49-4AC4-4AEE-A317-CF84D99E4626}"/>
              </a:ext>
            </a:extLst>
          </p:cNvPr>
          <p:cNvSpPr>
            <a:spLocks noGrp="1"/>
          </p:cNvSpPr>
          <p:nvPr>
            <p:ph type="title"/>
          </p:nvPr>
        </p:nvSpPr>
        <p:spPr/>
        <p:txBody>
          <a:bodyPr/>
          <a:lstStyle/>
          <a:p>
            <a:r>
              <a:rPr lang="en-IN" b="1" dirty="0"/>
              <a:t>ANN(ARTIFICIAL NUERAL NETWORK)</a:t>
            </a:r>
            <a:endParaRPr lang="en-IN" dirty="0"/>
          </a:p>
        </p:txBody>
      </p:sp>
      <p:sp>
        <p:nvSpPr>
          <p:cNvPr id="3" name="Text Placeholder 2">
            <a:extLst>
              <a:ext uri="{FF2B5EF4-FFF2-40B4-BE49-F238E27FC236}">
                <a16:creationId xmlns:a16="http://schemas.microsoft.com/office/drawing/2014/main" id="{610C8C6A-AE6B-4062-A3BC-5B39DCE06EE3}"/>
              </a:ext>
            </a:extLst>
          </p:cNvPr>
          <p:cNvSpPr>
            <a:spLocks noGrp="1"/>
          </p:cNvSpPr>
          <p:nvPr>
            <p:ph type="body" idx="1"/>
          </p:nvPr>
        </p:nvSpPr>
        <p:spPr>
          <a:xfrm>
            <a:off x="1295401" y="2556932"/>
            <a:ext cx="9601196" cy="3691468"/>
          </a:xfrm>
        </p:spPr>
        <p:txBody>
          <a:bodyPr/>
          <a:lstStyle/>
          <a:p>
            <a:r>
              <a:rPr lang="en-US" dirty="0"/>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p>
          <a:p>
            <a:r>
              <a:rPr lang="en-US" dirty="0"/>
              <a:t>Neural networks can help computers make intelligent decisions with limited human assistance. This is because they can learn and model the relationships between input and output data that are nonlinear and complex. For instance, they can do the following tasks</a:t>
            </a:r>
          </a:p>
          <a:p>
            <a:endParaRPr lang="en-IN" dirty="0"/>
          </a:p>
        </p:txBody>
      </p:sp>
    </p:spTree>
    <p:extLst>
      <p:ext uri="{BB962C8B-B14F-4D97-AF65-F5344CB8AC3E}">
        <p14:creationId xmlns:p14="http://schemas.microsoft.com/office/powerpoint/2010/main" val="228284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F9001-3F31-46AD-A237-BAF2438F041D}"/>
              </a:ext>
            </a:extLst>
          </p:cNvPr>
          <p:cNvSpPr>
            <a:spLocks noGrp="1"/>
          </p:cNvSpPr>
          <p:nvPr>
            <p:ph type="title"/>
          </p:nvPr>
        </p:nvSpPr>
        <p:spPr/>
        <p:txBody>
          <a:bodyPr/>
          <a:lstStyle/>
          <a:p>
            <a:r>
              <a:rPr lang="en-IN" b="1" dirty="0"/>
              <a:t>Evaluation metrics</a:t>
            </a:r>
            <a:endParaRPr lang="en-IN" dirty="0"/>
          </a:p>
        </p:txBody>
      </p:sp>
      <p:sp>
        <p:nvSpPr>
          <p:cNvPr id="3" name="Text Placeholder 2">
            <a:extLst>
              <a:ext uri="{FF2B5EF4-FFF2-40B4-BE49-F238E27FC236}">
                <a16:creationId xmlns:a16="http://schemas.microsoft.com/office/drawing/2014/main" id="{B5EC1E8F-E018-436A-917D-D07115A5C7B5}"/>
              </a:ext>
            </a:extLst>
          </p:cNvPr>
          <p:cNvSpPr>
            <a:spLocks noGrp="1"/>
          </p:cNvSpPr>
          <p:nvPr>
            <p:ph type="body" idx="1"/>
          </p:nvPr>
        </p:nvSpPr>
        <p:spPr/>
        <p:txBody>
          <a:bodyPr/>
          <a:lstStyle/>
          <a:p>
            <a:r>
              <a:rPr lang="en-IN" b="1" dirty="0"/>
              <a:t>Classification Accuracy </a:t>
            </a:r>
            <a:r>
              <a:rPr lang="en-IN" dirty="0"/>
              <a:t>: The proportion of the total number of predictions that were correct.</a:t>
            </a:r>
          </a:p>
          <a:p>
            <a:r>
              <a:rPr lang="en-IN" b="1" dirty="0"/>
              <a:t>F1 Score </a:t>
            </a:r>
            <a:r>
              <a:rPr lang="en-IN" dirty="0"/>
              <a:t>: F1-Score is the harmonic mean of precision and recall values for a classification problem.</a:t>
            </a:r>
          </a:p>
          <a:p>
            <a:r>
              <a:rPr lang="en-IN" b="1" dirty="0"/>
              <a:t>Recall</a:t>
            </a:r>
            <a:r>
              <a:rPr lang="en-IN" dirty="0"/>
              <a:t> : The proportion of actual positive cases which are correctly identified.</a:t>
            </a:r>
          </a:p>
          <a:p>
            <a:r>
              <a:rPr lang="en-IN" b="1" dirty="0"/>
              <a:t>Precision </a:t>
            </a:r>
            <a:r>
              <a:rPr lang="en-IN" dirty="0"/>
              <a:t>: The proportion of positive cases that were correctly identified</a:t>
            </a:r>
          </a:p>
        </p:txBody>
      </p:sp>
    </p:spTree>
    <p:extLst>
      <p:ext uri="{BB962C8B-B14F-4D97-AF65-F5344CB8AC3E}">
        <p14:creationId xmlns:p14="http://schemas.microsoft.com/office/powerpoint/2010/main" val="2305514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LSTM Results</a:t>
            </a:r>
          </a:p>
        </p:txBody>
      </p:sp>
      <p:pic>
        <p:nvPicPr>
          <p:cNvPr id="1026" name="Picture 2" descr="C:\Users\My Laptop\Desktop\Project\downloa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14600"/>
            <a:ext cx="7772400" cy="314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929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2115-AA8E-4ADD-9D46-509FB1255518}"/>
              </a:ext>
            </a:extLst>
          </p:cNvPr>
          <p:cNvSpPr>
            <a:spLocks noGrp="1"/>
          </p:cNvSpPr>
          <p:nvPr>
            <p:ph type="title"/>
          </p:nvPr>
        </p:nvSpPr>
        <p:spPr/>
        <p:txBody>
          <a:bodyPr/>
          <a:lstStyle/>
          <a:p>
            <a:r>
              <a:rPr lang="en-IN" dirty="0"/>
              <a:t> </a:t>
            </a:r>
            <a:r>
              <a:rPr lang="en-IN" b="1" dirty="0"/>
              <a:t>LSTM Results</a:t>
            </a:r>
          </a:p>
        </p:txBody>
      </p:sp>
      <p:sp>
        <p:nvSpPr>
          <p:cNvPr id="3" name="Text Placeholder 2">
            <a:extLst>
              <a:ext uri="{FF2B5EF4-FFF2-40B4-BE49-F238E27FC236}">
                <a16:creationId xmlns:a16="http://schemas.microsoft.com/office/drawing/2014/main" id="{4ABFDA35-A7CE-442E-AFAA-68B38C2C36C0}"/>
              </a:ext>
            </a:extLst>
          </p:cNvPr>
          <p:cNvSpPr>
            <a:spLocks noGrp="1"/>
          </p:cNvSpPr>
          <p:nvPr>
            <p:ph type="body" idx="1"/>
          </p:nvPr>
        </p:nvSpPr>
        <p:spPr/>
        <p:txBody>
          <a:bodyPr/>
          <a:lstStyle/>
          <a:p>
            <a:endParaRPr lang="en-IN" dirty="0"/>
          </a:p>
        </p:txBody>
      </p:sp>
      <p:pic>
        <p:nvPicPr>
          <p:cNvPr id="5" name="Picture 4" descr="A screenshot of a cell phone&#10;&#10;Description automatically generated">
            <a:extLst>
              <a:ext uri="{FF2B5EF4-FFF2-40B4-BE49-F238E27FC236}">
                <a16:creationId xmlns:a16="http://schemas.microsoft.com/office/drawing/2014/main" id="{17838EE3-28F1-4D94-8E08-707BB214A842}"/>
              </a:ext>
            </a:extLst>
          </p:cNvPr>
          <p:cNvPicPr>
            <a:picLocks noChangeAspect="1"/>
          </p:cNvPicPr>
          <p:nvPr/>
        </p:nvPicPr>
        <p:blipFill>
          <a:blip r:embed="rId2"/>
          <a:stretch>
            <a:fillRect/>
          </a:stretch>
        </p:blipFill>
        <p:spPr>
          <a:xfrm>
            <a:off x="1066800" y="2556932"/>
            <a:ext cx="10439399" cy="3589869"/>
          </a:xfrm>
          <a:prstGeom prst="rect">
            <a:avLst/>
          </a:prstGeom>
        </p:spPr>
      </p:pic>
    </p:spTree>
    <p:extLst>
      <p:ext uri="{BB962C8B-B14F-4D97-AF65-F5344CB8AC3E}">
        <p14:creationId xmlns:p14="http://schemas.microsoft.com/office/powerpoint/2010/main" val="111998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My Laptop\Desktop\Project\download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743200"/>
            <a:ext cx="4725987" cy="31496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My Laptop\Desktop\Project\download (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375" y="2743200"/>
            <a:ext cx="4802187"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B02A05-CB8F-45BF-9396-39A2EC682821}"/>
              </a:ext>
            </a:extLst>
          </p:cNvPr>
          <p:cNvSpPr txBox="1"/>
          <p:nvPr/>
        </p:nvSpPr>
        <p:spPr>
          <a:xfrm>
            <a:off x="3886200" y="1371600"/>
            <a:ext cx="4343400" cy="769441"/>
          </a:xfrm>
          <a:prstGeom prst="rect">
            <a:avLst/>
          </a:prstGeom>
          <a:noFill/>
        </p:spPr>
        <p:txBody>
          <a:bodyPr wrap="square" rtlCol="0">
            <a:spAutoFit/>
          </a:bodyPr>
          <a:lstStyle/>
          <a:p>
            <a:pPr lvl="1"/>
            <a:r>
              <a:rPr lang="en-IN" sz="4400" b="1" dirty="0">
                <a:latin typeface="Garamond" panose="02020404030301010803" pitchFamily="18" charset="0"/>
                <a:cs typeface="Times New Roman" panose="02020603050405020304" pitchFamily="18" charset="0"/>
              </a:rPr>
              <a:t>LSTM Results</a:t>
            </a:r>
          </a:p>
        </p:txBody>
      </p:sp>
    </p:spTree>
    <p:extLst>
      <p:ext uri="{BB962C8B-B14F-4D97-AF65-F5344CB8AC3E}">
        <p14:creationId xmlns:p14="http://schemas.microsoft.com/office/powerpoint/2010/main" val="3539475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D44429-F6AA-C773-C58C-BD91C4183B4A}"/>
              </a:ext>
            </a:extLst>
          </p:cNvPr>
          <p:cNvSpPr txBox="1"/>
          <p:nvPr/>
        </p:nvSpPr>
        <p:spPr>
          <a:xfrm>
            <a:off x="990600" y="762000"/>
            <a:ext cx="8915400" cy="600164"/>
          </a:xfrm>
          <a:prstGeom prst="rect">
            <a:avLst/>
          </a:prstGeom>
          <a:noFill/>
        </p:spPr>
        <p:txBody>
          <a:bodyPr wrap="square" rtlCol="0">
            <a:spAutoFit/>
          </a:bodyPr>
          <a:lstStyle/>
          <a:p>
            <a:r>
              <a:rPr lang="en-US" sz="3300" dirty="0">
                <a:latin typeface="Gabriola" panose="04040605051002020D02" pitchFamily="82" charset="0"/>
                <a:ea typeface="Calibri" panose="020F0502020204030204" pitchFamily="34" charset="0"/>
                <a:cs typeface="Calibri" panose="020F0502020204030204" pitchFamily="34" charset="0"/>
              </a:rPr>
              <a:t>Contents</a:t>
            </a:r>
          </a:p>
        </p:txBody>
      </p:sp>
      <p:sp>
        <p:nvSpPr>
          <p:cNvPr id="4" name="TextBox 3">
            <a:extLst>
              <a:ext uri="{FF2B5EF4-FFF2-40B4-BE49-F238E27FC236}">
                <a16:creationId xmlns:a16="http://schemas.microsoft.com/office/drawing/2014/main" id="{834CC9A2-13E8-5859-0449-59276557913D}"/>
              </a:ext>
            </a:extLst>
          </p:cNvPr>
          <p:cNvSpPr txBox="1"/>
          <p:nvPr/>
        </p:nvSpPr>
        <p:spPr>
          <a:xfrm>
            <a:off x="1028700" y="1362164"/>
            <a:ext cx="10134600" cy="4708981"/>
          </a:xfrm>
          <a:prstGeom prst="rect">
            <a:avLst/>
          </a:prstGeom>
          <a:noFill/>
        </p:spPr>
        <p:txBody>
          <a:bodyPr wrap="square" rtlCol="0">
            <a:spAutoFit/>
          </a:bodyPr>
          <a:lstStyle/>
          <a:p>
            <a:r>
              <a:rPr lang="en-US" sz="3000" dirty="0">
                <a:latin typeface="Gabriola" panose="04040605051002020D02" pitchFamily="82" charset="0"/>
                <a:ea typeface="Calibri" panose="020F0502020204030204" pitchFamily="34" charset="0"/>
                <a:cs typeface="Calibri" panose="020F0502020204030204" pitchFamily="34" charset="0"/>
              </a:rPr>
              <a:t>1. Title</a:t>
            </a:r>
          </a:p>
          <a:p>
            <a:r>
              <a:rPr lang="en-US" sz="3000" dirty="0">
                <a:latin typeface="Gabriola" panose="04040605051002020D02" pitchFamily="82" charset="0"/>
                <a:ea typeface="Calibri" panose="020F0502020204030204" pitchFamily="34" charset="0"/>
                <a:cs typeface="Calibri" panose="020F0502020204030204" pitchFamily="34" charset="0"/>
              </a:rPr>
              <a:t>2. Group Member Information</a:t>
            </a:r>
          </a:p>
          <a:p>
            <a:r>
              <a:rPr lang="en-US" sz="3000" dirty="0">
                <a:latin typeface="Gabriola" panose="04040605051002020D02" pitchFamily="82" charset="0"/>
                <a:ea typeface="Calibri" panose="020F0502020204030204" pitchFamily="34" charset="0"/>
                <a:cs typeface="Calibri" panose="020F0502020204030204" pitchFamily="34" charset="0"/>
              </a:rPr>
              <a:t>3. Role/Responsibilities and Contribution in project</a:t>
            </a:r>
          </a:p>
          <a:p>
            <a:r>
              <a:rPr lang="en-US" sz="3000" dirty="0">
                <a:latin typeface="Gabriola" panose="04040605051002020D02" pitchFamily="82" charset="0"/>
                <a:ea typeface="Calibri" panose="020F0502020204030204" pitchFamily="34" charset="0"/>
                <a:cs typeface="Calibri" panose="020F0502020204030204" pitchFamily="34" charset="0"/>
              </a:rPr>
              <a:t>4. Motivation</a:t>
            </a:r>
          </a:p>
          <a:p>
            <a:r>
              <a:rPr lang="en-US" sz="3000" dirty="0">
                <a:latin typeface="Gabriola" panose="04040605051002020D02" pitchFamily="82" charset="0"/>
                <a:ea typeface="Calibri" panose="020F0502020204030204" pitchFamily="34" charset="0"/>
                <a:cs typeface="Calibri" panose="020F0502020204030204" pitchFamily="34" charset="0"/>
              </a:rPr>
              <a:t>5. Objectives</a:t>
            </a:r>
          </a:p>
          <a:p>
            <a:r>
              <a:rPr lang="en-US" sz="3000" dirty="0">
                <a:latin typeface="Gabriola" panose="04040605051002020D02" pitchFamily="82" charset="0"/>
                <a:ea typeface="Calibri" panose="020F0502020204030204" pitchFamily="34" charset="0"/>
                <a:cs typeface="Calibri" panose="020F0502020204030204" pitchFamily="34" charset="0"/>
              </a:rPr>
              <a:t>6. Related work</a:t>
            </a:r>
          </a:p>
          <a:p>
            <a:r>
              <a:rPr lang="en-US" sz="3000" dirty="0">
                <a:latin typeface="Gabriola" panose="04040605051002020D02" pitchFamily="82" charset="0"/>
                <a:ea typeface="Calibri" panose="020F0502020204030204" pitchFamily="34" charset="0"/>
                <a:cs typeface="Calibri" panose="020F0502020204030204" pitchFamily="34" charset="0"/>
              </a:rPr>
              <a:t>7. Problem Statement</a:t>
            </a:r>
          </a:p>
          <a:p>
            <a:r>
              <a:rPr lang="en-US" sz="3000" dirty="0">
                <a:latin typeface="Gabriola" panose="04040605051002020D02" pitchFamily="82" charset="0"/>
                <a:ea typeface="Calibri" panose="020F0502020204030204" pitchFamily="34" charset="0"/>
                <a:cs typeface="Calibri" panose="020F0502020204030204" pitchFamily="34" charset="0"/>
              </a:rPr>
              <a:t>8. Proposed Solution</a:t>
            </a:r>
          </a:p>
          <a:p>
            <a:r>
              <a:rPr lang="en-US" sz="3000" dirty="0">
                <a:latin typeface="Gabriola" panose="04040605051002020D02" pitchFamily="82" charset="0"/>
                <a:ea typeface="Calibri" panose="020F0502020204030204" pitchFamily="34" charset="0"/>
                <a:cs typeface="Calibri" panose="020F0502020204030204" pitchFamily="34" charset="0"/>
              </a:rPr>
              <a:t>9. Results/Simulations</a:t>
            </a:r>
          </a:p>
          <a:p>
            <a:r>
              <a:rPr lang="en-US" sz="3000" dirty="0">
                <a:latin typeface="Gabriola" panose="04040605051002020D02" pitchFamily="82" charset="0"/>
                <a:ea typeface="Calibri" panose="020F0502020204030204" pitchFamily="34" charset="0"/>
                <a:cs typeface="Calibri" panose="020F0502020204030204" pitchFamily="34" charset="0"/>
              </a:rPr>
              <a:t>10.References</a:t>
            </a:r>
          </a:p>
        </p:txBody>
      </p:sp>
    </p:spTree>
    <p:extLst>
      <p:ext uri="{BB962C8B-B14F-4D97-AF65-F5344CB8AC3E}">
        <p14:creationId xmlns:p14="http://schemas.microsoft.com/office/powerpoint/2010/main" val="611685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C:\Users\My Laptop\Desktop\Project\download (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1" y="2590800"/>
            <a:ext cx="7010400" cy="3149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AD0F011-B5E0-4BCA-9D5B-D47F1D8FC1A0}"/>
              </a:ext>
            </a:extLst>
          </p:cNvPr>
          <p:cNvSpPr txBox="1"/>
          <p:nvPr/>
        </p:nvSpPr>
        <p:spPr>
          <a:xfrm>
            <a:off x="5029200" y="1447800"/>
            <a:ext cx="4038600" cy="1446550"/>
          </a:xfrm>
          <a:prstGeom prst="rect">
            <a:avLst/>
          </a:prstGeom>
          <a:noFill/>
        </p:spPr>
        <p:txBody>
          <a:bodyPr wrap="square" rtlCol="0">
            <a:spAutoFit/>
          </a:bodyPr>
          <a:lstStyle/>
          <a:p>
            <a:r>
              <a:rPr lang="en-IN" sz="4400" b="1" dirty="0">
                <a:latin typeface="Garamond" panose="02020404030301010803" pitchFamily="18" charset="0"/>
                <a:cs typeface="Times New Roman" panose="02020603050405020304" pitchFamily="18" charset="0"/>
              </a:rPr>
              <a:t>LSTM Results</a:t>
            </a:r>
          </a:p>
          <a:p>
            <a:endParaRPr lang="en-IN" sz="4400" dirty="0"/>
          </a:p>
        </p:txBody>
      </p:sp>
    </p:spTree>
    <p:extLst>
      <p:ext uri="{BB962C8B-B14F-4D97-AF65-F5344CB8AC3E}">
        <p14:creationId xmlns:p14="http://schemas.microsoft.com/office/powerpoint/2010/main" val="205175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F9F5C-B6EC-AAED-373B-50011A4FE9E1}"/>
              </a:ext>
            </a:extLst>
          </p:cNvPr>
          <p:cNvSpPr>
            <a:spLocks noGrp="1"/>
          </p:cNvSpPr>
          <p:nvPr>
            <p:ph type="title"/>
          </p:nvPr>
        </p:nvSpPr>
        <p:spPr/>
        <p:txBody>
          <a:bodyPr/>
          <a:lstStyle/>
          <a:p>
            <a:r>
              <a:rPr lang="en-IN" b="1" dirty="0"/>
              <a:t>ANN RESULTS</a:t>
            </a:r>
          </a:p>
        </p:txBody>
      </p:sp>
      <p:sp>
        <p:nvSpPr>
          <p:cNvPr id="3" name="Text Placeholder 2">
            <a:extLst>
              <a:ext uri="{FF2B5EF4-FFF2-40B4-BE49-F238E27FC236}">
                <a16:creationId xmlns:a16="http://schemas.microsoft.com/office/drawing/2014/main" id="{EA908096-CCA1-966E-FE80-5D8F289DE0A4}"/>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BCC99DEE-C87E-962D-1DD6-718CBD1C5F29}"/>
              </a:ext>
            </a:extLst>
          </p:cNvPr>
          <p:cNvPicPr>
            <a:picLocks noChangeAspect="1"/>
          </p:cNvPicPr>
          <p:nvPr/>
        </p:nvPicPr>
        <p:blipFill>
          <a:blip r:embed="rId2"/>
          <a:stretch>
            <a:fillRect/>
          </a:stretch>
        </p:blipFill>
        <p:spPr>
          <a:xfrm>
            <a:off x="1180847" y="2667000"/>
            <a:ext cx="9830305" cy="3146547"/>
          </a:xfrm>
          <a:prstGeom prst="rect">
            <a:avLst/>
          </a:prstGeom>
        </p:spPr>
      </p:pic>
    </p:spTree>
    <p:extLst>
      <p:ext uri="{BB962C8B-B14F-4D97-AF65-F5344CB8AC3E}">
        <p14:creationId xmlns:p14="http://schemas.microsoft.com/office/powerpoint/2010/main" val="3907825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1E6BD-D891-8C9D-900C-B4EF4D132C70}"/>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2F061839-F050-1E17-1E99-57D569A35968}"/>
              </a:ext>
            </a:extLst>
          </p:cNvPr>
          <p:cNvSpPr>
            <a:spLocks noGrp="1"/>
          </p:cNvSpPr>
          <p:nvPr>
            <p:ph type="body" idx="1"/>
          </p:nvPr>
        </p:nvSpPr>
        <p:spPr/>
        <p:txBody>
          <a:bodyPr/>
          <a:lstStyle/>
          <a:p>
            <a:r>
              <a:rPr lang="en-US" sz="1100" dirty="0"/>
              <a:t>Alexandra </a:t>
            </a:r>
            <a:r>
              <a:rPr lang="en-US" sz="1100" dirty="0" err="1"/>
              <a:t>Olteanu</a:t>
            </a:r>
            <a:r>
              <a:rPr lang="en-US" sz="1100" dirty="0"/>
              <a:t>, Sarah </a:t>
            </a:r>
            <a:r>
              <a:rPr lang="en-US" sz="1100" dirty="0" err="1"/>
              <a:t>Vieweg</a:t>
            </a:r>
            <a:r>
              <a:rPr lang="en-US" sz="1100" dirty="0"/>
              <a:t>, and Carlos Castillo. “What to Expect When the Unexpected Happens: Social Media Communications Across Crises Human Factors; Measurement”.	In:().DOI:10.1145/2675133.2675242. URL: http://dx.doi.org/10.1145/2675133.2675242.</a:t>
            </a:r>
          </a:p>
          <a:p>
            <a:r>
              <a:rPr lang="en-US" sz="1100" dirty="0"/>
              <a:t>Alexandra </a:t>
            </a:r>
            <a:r>
              <a:rPr lang="en-US" sz="1100" dirty="0" err="1"/>
              <a:t>Olteanu</a:t>
            </a:r>
            <a:r>
              <a:rPr lang="en-US" sz="1100" dirty="0"/>
              <a:t> et al. “</a:t>
            </a:r>
            <a:r>
              <a:rPr lang="en-US" sz="1100" dirty="0" err="1"/>
              <a:t>CrisisLex</a:t>
            </a:r>
            <a:r>
              <a:rPr lang="en-US" sz="1100" dirty="0"/>
              <a:t> : A Lexicon for Collecting and Filtering Microblogged </a:t>
            </a:r>
            <a:r>
              <a:rPr lang="en-US" sz="1100" dirty="0" err="1"/>
              <a:t>Communi</a:t>
            </a:r>
            <a:r>
              <a:rPr lang="en-US" sz="1100" dirty="0"/>
              <a:t>- cations in Crises”. In: the Eighth International AAAI Conference on Weblogs and Social Media. 2014, pp. 376–385.</a:t>
            </a:r>
          </a:p>
          <a:p>
            <a:r>
              <a:rPr lang="en-US" sz="1100" dirty="0"/>
              <a:t>Jeffrey Pennington, Richard </a:t>
            </a:r>
            <a:r>
              <a:rPr lang="en-US" sz="1100" dirty="0" err="1"/>
              <a:t>Socher</a:t>
            </a:r>
            <a:r>
              <a:rPr lang="en-US" sz="1100" dirty="0"/>
              <a:t>, and Christopher Manning. “Glove: Global Vectors for Word Rep- </a:t>
            </a:r>
            <a:r>
              <a:rPr lang="en-US" sz="1100" dirty="0" err="1"/>
              <a:t>resentation</a:t>
            </a:r>
            <a:r>
              <a:rPr lang="en-US" sz="1100" dirty="0"/>
              <a:t>”. In: Proceedings of the 2014 Conference on Empirical </a:t>
            </a:r>
            <a:r>
              <a:rPr lang="en-US" sz="1100" dirty="0" err="1"/>
              <a:t>Methodsin</a:t>
            </a:r>
            <a:r>
              <a:rPr lang="en-US" sz="1100" dirty="0"/>
              <a:t> </a:t>
            </a:r>
            <a:r>
              <a:rPr lang="en-US" sz="1100" dirty="0" err="1"/>
              <a:t>NaturalLanguageProcessing</a:t>
            </a:r>
            <a:r>
              <a:rPr lang="en-US" sz="1100" dirty="0"/>
              <a:t>(EMNLP).2014.ISBN: 9781937284961. DOI: 10.3115/v1/D14-1162.</a:t>
            </a:r>
          </a:p>
          <a:p>
            <a:r>
              <a:rPr lang="en-US" sz="1100" dirty="0"/>
              <a:t>Bernd Resch, Florian </a:t>
            </a:r>
            <a:r>
              <a:rPr lang="en-US" sz="1100" dirty="0" err="1"/>
              <a:t>Usländer</a:t>
            </a:r>
            <a:r>
              <a:rPr lang="en-US" sz="1100" dirty="0"/>
              <a:t>, and Clemens Havas. “Combining machine-learning topic models and spatiotemporal analysis of social media data for disaster footprint and damage assessment”. In: </a:t>
            </a:r>
            <a:r>
              <a:rPr lang="en-US" sz="1100" dirty="0" err="1"/>
              <a:t>Cartogra</a:t>
            </a:r>
            <a:r>
              <a:rPr lang="en-US" sz="1100" dirty="0"/>
              <a:t>- </a:t>
            </a:r>
            <a:r>
              <a:rPr lang="en-US" sz="1100" dirty="0" err="1"/>
              <a:t>phy</a:t>
            </a:r>
            <a:r>
              <a:rPr lang="en-US" sz="1100" dirty="0"/>
              <a:t> and Geographic Information Science 45.4 </a:t>
            </a:r>
            <a:r>
              <a:rPr lang="en-US" sz="1100" dirty="0" err="1"/>
              <a:t>url</a:t>
            </a:r>
            <a:r>
              <a:rPr lang="en-US" sz="1100" dirty="0"/>
              <a:t> : </a:t>
            </a:r>
            <a:r>
              <a:rPr lang="nl-NL" sz="1100" dirty="0"/>
              <a:t>http://www.tandfonline.com/action/journalInformation?journalCode=   tcag20.</a:t>
            </a:r>
          </a:p>
          <a:p>
            <a:r>
              <a:rPr lang="en-US" sz="1100" dirty="0"/>
              <a:t>Christian Reuter and Marc-Andre </a:t>
            </a:r>
            <a:r>
              <a:rPr lang="en-US" sz="1100" dirty="0" err="1"/>
              <a:t>Kaufhold</a:t>
            </a:r>
            <a:r>
              <a:rPr lang="en-US" sz="1100" dirty="0"/>
              <a:t>. “Fifteen years of social media in emergencies: A retro- </a:t>
            </a:r>
            <a:r>
              <a:rPr lang="en-US" sz="1100" dirty="0" err="1"/>
              <a:t>spective</a:t>
            </a:r>
            <a:r>
              <a:rPr lang="en-US" sz="1100" dirty="0"/>
              <a:t> review and future directions for crisis Informatics”. In: Journal of Contingencies and Cri- sis Management 26.1 (Mar. 2018), pp. 41–57. DOI: 10.1111/1468- 5973.12196. URL: http: //doi.wiley.com/10.1111/1468-5973.12196.</a:t>
            </a:r>
          </a:p>
          <a:p>
            <a:r>
              <a:rPr lang="en-US" sz="1100" dirty="0"/>
              <a:t>Stefan Stieglitz et al. “Sense-making in social media during extreme events”. In: Journal of Contingencies and Crisis Management 26.1 (Mar. 2018), pp. 4–15. ISSN: 14685973.  DOI:10.1111/1468-5973.12193.URL:</a:t>
            </a:r>
            <a:r>
              <a:rPr lang="en-US" sz="1100" dirty="0">
                <a:hlinkClick r:id="rId2"/>
              </a:rPr>
              <a:t>http://doi.wiley.com/10.1111/1468- 5973.12193</a:t>
            </a:r>
            <a:r>
              <a:rPr lang="en-US" sz="1100" dirty="0"/>
              <a:t>.</a:t>
            </a:r>
          </a:p>
          <a:p>
            <a:r>
              <a:rPr lang="en-US" sz="1100" dirty="0"/>
              <a:t>Kevin Stowe et al. “Improving Classification of Twitter Behavior During Hurricane Events”. In: the 6th International Workshop on Natural Language Processing for Social </a:t>
            </a:r>
            <a:r>
              <a:rPr lang="en-US" sz="1100" dirty="0" err="1"/>
              <a:t>Media.Melbourne</a:t>
            </a:r>
            <a:r>
              <a:rPr lang="en-US" sz="1100" dirty="0"/>
              <a:t>,	Australia,	2018,	pp.	67–75.	URL: </a:t>
            </a:r>
            <a:r>
              <a:rPr lang="en-US" sz="1100" dirty="0">
                <a:hlinkClick r:id="rId3"/>
              </a:rPr>
              <a:t>http://aclweb.org/anthology/W183512</a:t>
            </a:r>
            <a:r>
              <a:rPr lang="en-US" sz="1100" dirty="0"/>
              <a:t>.</a:t>
            </a:r>
          </a:p>
          <a:p>
            <a:r>
              <a:rPr lang="en-US" sz="1100" dirty="0"/>
              <a:t>Jacob Devlin et al. “ANN: Pre-training of Deep Bidirectional Transformers for Language Understanding”. 2018</a:t>
            </a:r>
          </a:p>
          <a:p>
            <a:endParaRPr lang="en-US" sz="1100" dirty="0"/>
          </a:p>
        </p:txBody>
      </p:sp>
    </p:spTree>
    <p:extLst>
      <p:ext uri="{BB962C8B-B14F-4D97-AF65-F5344CB8AC3E}">
        <p14:creationId xmlns:p14="http://schemas.microsoft.com/office/powerpoint/2010/main" val="2514571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Images – Browse 207,517 Stock Photos, Vectors, and Video | Adobe  Stock">
            <a:extLst>
              <a:ext uri="{FF2B5EF4-FFF2-40B4-BE49-F238E27FC236}">
                <a16:creationId xmlns:a16="http://schemas.microsoft.com/office/drawing/2014/main" id="{8A2FFFE4-D52C-26DB-7958-C176057864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733674"/>
            <a:ext cx="6096000" cy="2930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092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316D-3B31-7AB8-87DF-31FA3DE12E07}"/>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Group Member Information</a:t>
            </a:r>
            <a:endParaRPr lang="en-US" dirty="0"/>
          </a:p>
        </p:txBody>
      </p:sp>
      <p:sp>
        <p:nvSpPr>
          <p:cNvPr id="3" name="Text Placeholder 2">
            <a:extLst>
              <a:ext uri="{FF2B5EF4-FFF2-40B4-BE49-F238E27FC236}">
                <a16:creationId xmlns:a16="http://schemas.microsoft.com/office/drawing/2014/main" id="{2F41B675-2540-17F1-631A-14319C1B169F}"/>
              </a:ext>
            </a:extLst>
          </p:cNvPr>
          <p:cNvSpPr>
            <a:spLocks noGrp="1"/>
          </p:cNvSpPr>
          <p:nvPr>
            <p:ph type="body" idx="1"/>
          </p:nvPr>
        </p:nvSpPr>
        <p:spPr/>
        <p:txBody>
          <a:bodyPr/>
          <a:lstStyle/>
          <a:p>
            <a:r>
              <a:rPr lang="en-US" dirty="0"/>
              <a:t>BHANU CHANDU RAVIPATI  		 	70072988</a:t>
            </a:r>
          </a:p>
          <a:p>
            <a:r>
              <a:rPr lang="en-US" dirty="0"/>
              <a:t>PAVAN KALYAN RAO YELAMATI 		700729168</a:t>
            </a:r>
          </a:p>
          <a:p>
            <a:r>
              <a:rPr lang="en-US" dirty="0"/>
              <a:t>HARI CHANDANA GADDAMPALLY 		700726882</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6496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50DA3-0F89-1B5F-41A6-2BCA3F8DB55A}"/>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Role/Responsibilities and Contribution in project</a:t>
            </a:r>
            <a:endParaRPr lang="en-US" dirty="0"/>
          </a:p>
        </p:txBody>
      </p:sp>
      <p:graphicFrame>
        <p:nvGraphicFramePr>
          <p:cNvPr id="4" name="Table 3">
            <a:extLst>
              <a:ext uri="{FF2B5EF4-FFF2-40B4-BE49-F238E27FC236}">
                <a16:creationId xmlns:a16="http://schemas.microsoft.com/office/drawing/2014/main" id="{01270BE4-659A-0B63-5F09-E014C68577BF}"/>
              </a:ext>
            </a:extLst>
          </p:cNvPr>
          <p:cNvGraphicFramePr>
            <a:graphicFrameLocks noGrp="1"/>
          </p:cNvGraphicFramePr>
          <p:nvPr>
            <p:extLst>
              <p:ext uri="{D42A27DB-BD31-4B8C-83A1-F6EECF244321}">
                <p14:modId xmlns:p14="http://schemas.microsoft.com/office/powerpoint/2010/main" val="3111187262"/>
              </p:ext>
            </p:extLst>
          </p:nvPr>
        </p:nvGraphicFramePr>
        <p:xfrm>
          <a:off x="1600200" y="2467187"/>
          <a:ext cx="9144000" cy="3536810"/>
        </p:xfrm>
        <a:graphic>
          <a:graphicData uri="http://schemas.openxmlformats.org/drawingml/2006/table">
            <a:tbl>
              <a:tblPr/>
              <a:tblGrid>
                <a:gridCol w="4572000">
                  <a:extLst>
                    <a:ext uri="{9D8B030D-6E8A-4147-A177-3AD203B41FA5}">
                      <a16:colId xmlns:a16="http://schemas.microsoft.com/office/drawing/2014/main" val="1500372214"/>
                    </a:ext>
                  </a:extLst>
                </a:gridCol>
                <a:gridCol w="4572000">
                  <a:extLst>
                    <a:ext uri="{9D8B030D-6E8A-4147-A177-3AD203B41FA5}">
                      <a16:colId xmlns:a16="http://schemas.microsoft.com/office/drawing/2014/main" val="726909870"/>
                    </a:ext>
                  </a:extLst>
                </a:gridCol>
              </a:tblGrid>
              <a:tr h="374894">
                <a:tc>
                  <a:txBody>
                    <a:bodyPr/>
                    <a:lstStyle/>
                    <a:p>
                      <a:pPr marL="74511" rtl="0" fontAlgn="t">
                        <a:spcBef>
                          <a:spcPts val="0"/>
                        </a:spcBef>
                        <a:spcAft>
                          <a:spcPts val="0"/>
                        </a:spcAft>
                      </a:pPr>
                      <a:r>
                        <a:rPr lang="en-US" sz="2200" b="1" i="0" u="none" strike="noStrike" dirty="0">
                          <a:solidFill>
                            <a:srgbClr val="000000"/>
                          </a:solidFill>
                          <a:effectLst/>
                          <a:latin typeface="Gabriola" panose="04040605051002020D02" pitchFamily="82" charset="0"/>
                        </a:rPr>
                        <a:t>Work </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9083" rtl="0" fontAlgn="t">
                        <a:spcBef>
                          <a:spcPts val="0"/>
                        </a:spcBef>
                        <a:spcAft>
                          <a:spcPts val="0"/>
                        </a:spcAft>
                      </a:pPr>
                      <a:r>
                        <a:rPr lang="en-US" sz="2200" b="1" i="0" u="none" strike="noStrike">
                          <a:solidFill>
                            <a:srgbClr val="000000"/>
                          </a:solidFill>
                          <a:effectLst/>
                          <a:latin typeface="Gabriola" panose="04040605051002020D02" pitchFamily="82" charset="0"/>
                        </a:rPr>
                        <a:t>Contributed by</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129600"/>
                  </a:ext>
                </a:extLst>
              </a:tr>
              <a:tr h="374894">
                <a:tc>
                  <a:txBody>
                    <a:bodyPr/>
                    <a:lstStyle/>
                    <a:p>
                      <a:pPr marL="74219" rtl="0" fontAlgn="t">
                        <a:spcBef>
                          <a:spcPts val="0"/>
                        </a:spcBef>
                        <a:spcAft>
                          <a:spcPts val="0"/>
                        </a:spcAft>
                      </a:pPr>
                      <a:r>
                        <a:rPr lang="en-US" sz="2200" b="0" i="0" u="none" strike="noStrike">
                          <a:solidFill>
                            <a:srgbClr val="000000"/>
                          </a:solidFill>
                          <a:effectLst/>
                          <a:latin typeface="Gabriola" panose="04040605051002020D02" pitchFamily="82" charset="0"/>
                        </a:rPr>
                        <a:t>Text processing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 &amp; 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6419"/>
                  </a:ext>
                </a:extLst>
              </a:tr>
              <a:tr h="890130">
                <a:tc>
                  <a:txBody>
                    <a:bodyPr/>
                    <a:lstStyle/>
                    <a:p>
                      <a:pPr marL="72377" marR="397764" indent="1054" rtl="0" fontAlgn="t">
                        <a:spcBef>
                          <a:spcPts val="0"/>
                        </a:spcBef>
                        <a:spcAft>
                          <a:spcPts val="0"/>
                        </a:spcAft>
                      </a:pPr>
                      <a:r>
                        <a:rPr lang="en-US" sz="2200" b="0" i="0" u="none" strike="noStrike" dirty="0">
                          <a:solidFill>
                            <a:srgbClr val="000000"/>
                          </a:solidFill>
                          <a:effectLst/>
                          <a:latin typeface="Gabriola" panose="04040605051002020D02" pitchFamily="82" charset="0"/>
                        </a:rPr>
                        <a:t>Evaluation Metrics(Accuracy, Precision,  recall, F1-score)</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054" rtl="0" fontAlgn="t">
                        <a:spcBef>
                          <a:spcPts val="0"/>
                        </a:spcBef>
                        <a:spcAft>
                          <a:spcPts val="0"/>
                        </a:spcAft>
                      </a:pPr>
                      <a:r>
                        <a:rPr lang="en-US" sz="2200" b="0" i="0" u="none" strike="noStrike">
                          <a:solidFill>
                            <a:srgbClr val="000000"/>
                          </a:solidFill>
                          <a:effectLst/>
                          <a:latin typeface="Gabriola" panose="04040605051002020D02" pitchFamily="82" charset="0"/>
                        </a:rPr>
                        <a:t>Pavan</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5886123"/>
                  </a:ext>
                </a:extLst>
              </a:tr>
              <a:tr h="736037">
                <a:tc>
                  <a:txBody>
                    <a:bodyPr/>
                    <a:lstStyle/>
                    <a:p>
                      <a:pPr marL="73444" marR="400952" indent="2438" rtl="0" fontAlgn="t">
                        <a:spcBef>
                          <a:spcPts val="0"/>
                        </a:spcBef>
                        <a:spcAft>
                          <a:spcPts val="0"/>
                        </a:spcAft>
                      </a:pPr>
                      <a:r>
                        <a:rPr lang="en-US" sz="2200" b="0" i="0" u="none" strike="noStrike">
                          <a:solidFill>
                            <a:srgbClr val="000000"/>
                          </a:solidFill>
                          <a:effectLst/>
                          <a:latin typeface="Gabriola" panose="04040605051002020D02" pitchFamily="82" charset="0"/>
                        </a:rPr>
                        <a:t>Code Implementation(Preprocessing, Fit  Evaluate, Predict)</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206" rtl="0" fontAlgn="t">
                        <a:spcBef>
                          <a:spcPts val="0"/>
                        </a:spcBef>
                        <a:spcAft>
                          <a:spcPts val="0"/>
                        </a:spcAft>
                      </a:pPr>
                      <a:r>
                        <a:rPr lang="en-US" sz="2200" b="0" i="0" u="none" strike="noStrike">
                          <a:solidFill>
                            <a:srgbClr val="000000"/>
                          </a:solidFill>
                          <a:effectLst/>
                          <a:latin typeface="Gabriola" panose="04040605051002020D02" pitchFamily="82" charset="0"/>
                        </a:rPr>
                        <a:t>Bhanu</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19041"/>
                  </a:ext>
                </a:extLst>
              </a:tr>
              <a:tr h="422459">
                <a:tc>
                  <a:txBody>
                    <a:bodyPr/>
                    <a:lstStyle/>
                    <a:p>
                      <a:pPr marL="74371" rtl="0" fontAlgn="t">
                        <a:spcBef>
                          <a:spcPts val="0"/>
                        </a:spcBef>
                        <a:spcAft>
                          <a:spcPts val="0"/>
                        </a:spcAft>
                      </a:pPr>
                      <a:r>
                        <a:rPr lang="en-US" sz="2200" b="0" i="0" u="none" strike="noStrike">
                          <a:solidFill>
                            <a:srgbClr val="000000"/>
                          </a:solidFill>
                          <a:effectLst/>
                          <a:latin typeface="Gabriola" panose="04040605051002020D02" pitchFamily="82" charset="0"/>
                        </a:rPr>
                        <a:t>Identification of candidate OOV words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dirty="0">
                          <a:solidFill>
                            <a:srgbClr val="000000"/>
                          </a:solidFill>
                          <a:effectLst/>
                          <a:latin typeface="Gabriola" panose="04040605051002020D02" pitchFamily="82" charset="0"/>
                        </a:rPr>
                        <a:t>Hari Chandana</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7083675"/>
                  </a:ext>
                </a:extLst>
              </a:tr>
              <a:tr h="374894">
                <a:tc>
                  <a:txBody>
                    <a:bodyPr/>
                    <a:lstStyle/>
                    <a:p>
                      <a:pPr marL="78016" rtl="0" fontAlgn="t">
                        <a:spcBef>
                          <a:spcPts val="0"/>
                        </a:spcBef>
                        <a:spcAft>
                          <a:spcPts val="0"/>
                        </a:spcAft>
                      </a:pPr>
                      <a:r>
                        <a:rPr lang="en-US" sz="2200" b="0" i="0" u="none" strike="noStrike">
                          <a:solidFill>
                            <a:srgbClr val="000000"/>
                          </a:solidFill>
                          <a:effectLst/>
                          <a:latin typeface="Gabriola" panose="04040605051002020D02" pitchFamily="82" charset="0"/>
                        </a:rPr>
                        <a:t>Statistical Reports </a:t>
                      </a:r>
                      <a:endParaRPr lang="en-US" sz="220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5883" rtl="0" fontAlgn="t">
                        <a:spcBef>
                          <a:spcPts val="0"/>
                        </a:spcBef>
                        <a:spcAft>
                          <a:spcPts val="0"/>
                        </a:spcAft>
                      </a:pPr>
                      <a:r>
                        <a:rPr lang="en-US" sz="2200" b="0" i="0" u="none" strike="noStrike" dirty="0">
                          <a:solidFill>
                            <a:srgbClr val="000000"/>
                          </a:solidFill>
                          <a:effectLst/>
                          <a:latin typeface="Gabriola" panose="04040605051002020D02" pitchFamily="82" charset="0"/>
                        </a:rPr>
                        <a:t>Hari Chandana</a:t>
                      </a:r>
                      <a:endParaRPr lang="en-US" sz="2200" dirty="0">
                        <a:effectLst/>
                        <a:latin typeface="Gabriola" panose="04040605051002020D02" pitchFamily="82"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342080"/>
                  </a:ext>
                </a:extLst>
              </a:tr>
            </a:tbl>
          </a:graphicData>
        </a:graphic>
      </p:graphicFrame>
      <p:sp>
        <p:nvSpPr>
          <p:cNvPr id="5" name="Rectangle 1">
            <a:extLst>
              <a:ext uri="{FF2B5EF4-FFF2-40B4-BE49-F238E27FC236}">
                <a16:creationId xmlns:a16="http://schemas.microsoft.com/office/drawing/2014/main" id="{B2DF846A-87E9-D201-2929-1E7D2F3CB133}"/>
              </a:ext>
            </a:extLst>
          </p:cNvPr>
          <p:cNvSpPr>
            <a:spLocks noGrp="1" noChangeArrowheads="1"/>
          </p:cNvSpPr>
          <p:nvPr>
            <p:ph type="body" idx="1"/>
          </p:nvPr>
        </p:nvSpPr>
        <p:spPr bwMode="auto">
          <a:xfrm>
            <a:off x="990600" y="6883400"/>
            <a:ext cx="9601196" cy="3318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spTree>
    <p:extLst>
      <p:ext uri="{BB962C8B-B14F-4D97-AF65-F5344CB8AC3E}">
        <p14:creationId xmlns:p14="http://schemas.microsoft.com/office/powerpoint/2010/main" val="193041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C6DD-511E-9D7E-98EA-18C088F970A0}"/>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Motivation</a:t>
            </a:r>
            <a:endParaRPr lang="en-US" dirty="0"/>
          </a:p>
        </p:txBody>
      </p:sp>
      <p:sp>
        <p:nvSpPr>
          <p:cNvPr id="3" name="Text Placeholder 2">
            <a:extLst>
              <a:ext uri="{FF2B5EF4-FFF2-40B4-BE49-F238E27FC236}">
                <a16:creationId xmlns:a16="http://schemas.microsoft.com/office/drawing/2014/main" id="{769DB51B-E49C-143D-3375-1534F07F4CC8}"/>
              </a:ext>
            </a:extLst>
          </p:cNvPr>
          <p:cNvSpPr>
            <a:spLocks noGrp="1"/>
          </p:cNvSpPr>
          <p:nvPr>
            <p:ph type="body" idx="1"/>
          </p:nvPr>
        </p:nvSpPr>
        <p:spPr/>
        <p:txBody>
          <a:bodyPr/>
          <a:lstStyle/>
          <a:p>
            <a:pPr marL="97155" indent="0">
              <a:buNone/>
            </a:pPr>
            <a:r>
              <a:rPr lang="en-US" sz="1600" dirty="0"/>
              <a:t>Twitter give dynamic correspondence channels during mass intermingling and crisis occasions  such as quakes, tropical storms. During the abrupt beginning of an emergency circumstance,  influenced individuals post helpful data on Twitter that can be utilized for situational mindfulness  and other compassionate fiasco reaction endeavors, whenever prepared auspicious and  successfully. Preparing social media data represent numerous difficulties, for example, parsing  uproarious, brief, and casual messages, taking in data classifications from the approaching stream  of messages and arranging them into various classes among others. One of the fundamental  necessities of huge numbers of these assignments is the accessibility of information, specifically  human commented on information. In this paper, we present human-explained Twitter corpora  gathered during 19 distinct emergencies that occurred somewhere in the range of 2013 and 2015.  To show the utility of the explanations, we train machine learning classifiers. In addition, we  distribute first biggest word2vec word embedding prepared on 52 million emergency related  tweets. To bargain with tweets language issues, we present human-explained standardized lexical  assets for various lexical varieties. </a:t>
            </a:r>
          </a:p>
        </p:txBody>
      </p:sp>
    </p:spTree>
    <p:extLst>
      <p:ext uri="{BB962C8B-B14F-4D97-AF65-F5344CB8AC3E}">
        <p14:creationId xmlns:p14="http://schemas.microsoft.com/office/powerpoint/2010/main" val="66601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95684-5BAE-CE28-F17C-768CF3A5A5F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Objectives</a:t>
            </a:r>
            <a:endParaRPr lang="en-US" dirty="0"/>
          </a:p>
        </p:txBody>
      </p:sp>
      <p:sp>
        <p:nvSpPr>
          <p:cNvPr id="3" name="Text Placeholder 2">
            <a:extLst>
              <a:ext uri="{FF2B5EF4-FFF2-40B4-BE49-F238E27FC236}">
                <a16:creationId xmlns:a16="http://schemas.microsoft.com/office/drawing/2014/main" id="{DC384FF2-DCC2-4ACF-7234-FEDF5DAC63EE}"/>
              </a:ext>
            </a:extLst>
          </p:cNvPr>
          <p:cNvSpPr>
            <a:spLocks noGrp="1"/>
          </p:cNvSpPr>
          <p:nvPr>
            <p:ph type="body" idx="1"/>
          </p:nvPr>
        </p:nvSpPr>
        <p:spPr/>
        <p:txBody>
          <a:bodyPr/>
          <a:lstStyle/>
          <a:p>
            <a:pPr marL="97155" indent="0">
              <a:buNone/>
            </a:pPr>
            <a:r>
              <a:rPr lang="en-US" sz="1800" b="0" i="0" u="none" strike="noStrike" dirty="0">
                <a:solidFill>
                  <a:srgbClr val="000000"/>
                </a:solidFill>
                <a:effectLst/>
                <a:latin typeface="Times New Roman" panose="02020603050405020304" pitchFamily="18" charset="0"/>
              </a:rPr>
              <a:t>It is significant to filter out boisterous data from the huge volume of information flow so we could  more readily evaluate fiasco harm with this information. Not satisfied with essential watchword based filtration; numerous specialists go to AI for arrangement. In this task, I apply profound  learning strategies to address Tweets classification issue in catastrophe the executives’ field. The  names of Tweets reflect various sorts of fiasco related data, which have diverse potential utilization  in crisis reaction. Specifically, LSTM is utilized for move learning. The standard LSTM design  for classification and a few other LSTM structures are prepared to contrast and the gradient descent  algorithm with pretrained Glove Twitter embeddings. Results show that LSTM and Bi-LSTM  accomplish the best outcomes, beating the standard model by 3.29% by and large regarding F-1  score individually. Equivocalness and subjectivity influence the presentation of these models  impressively. In certain models the models can outperform human execution.</a:t>
            </a:r>
            <a:endParaRPr lang="en-US" dirty="0"/>
          </a:p>
        </p:txBody>
      </p:sp>
    </p:spTree>
    <p:extLst>
      <p:ext uri="{BB962C8B-B14F-4D97-AF65-F5344CB8AC3E}">
        <p14:creationId xmlns:p14="http://schemas.microsoft.com/office/powerpoint/2010/main" val="1450830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728AF-79FA-9673-626C-982A562E2FDD}"/>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3" name="Text Placeholder 2">
            <a:extLst>
              <a:ext uri="{FF2B5EF4-FFF2-40B4-BE49-F238E27FC236}">
                <a16:creationId xmlns:a16="http://schemas.microsoft.com/office/drawing/2014/main" id="{A09B8C59-9B04-B593-FE18-E2D592C02243}"/>
              </a:ext>
            </a:extLst>
          </p:cNvPr>
          <p:cNvSpPr>
            <a:spLocks noGrp="1"/>
          </p:cNvSpPr>
          <p:nvPr>
            <p:ph type="body" idx="1"/>
          </p:nvPr>
        </p:nvSpPr>
        <p:spPr/>
        <p:txBody>
          <a:bodyPr/>
          <a:lstStyle/>
          <a:p>
            <a:pPr marL="79096" rtl="0">
              <a:spcBef>
                <a:spcPts val="888"/>
              </a:spcBef>
              <a:spcAft>
                <a:spcPts val="0"/>
              </a:spcAft>
            </a:pPr>
            <a:r>
              <a:rPr lang="en-US" sz="1800" b="1" i="0" u="none" strike="noStrike" dirty="0">
                <a:solidFill>
                  <a:srgbClr val="000000"/>
                </a:solidFill>
                <a:effectLst/>
                <a:latin typeface="Times New Roman" panose="02020603050405020304" pitchFamily="18" charset="0"/>
              </a:rPr>
              <a:t>Text Processing</a:t>
            </a:r>
            <a:r>
              <a:rPr lang="en-US" sz="1800" b="0" i="0" u="none" strike="noStrike" dirty="0">
                <a:solidFill>
                  <a:srgbClr val="000000"/>
                </a:solidFill>
                <a:effectLst/>
                <a:latin typeface="Times New Roman" panose="02020603050405020304" pitchFamily="18" charset="0"/>
              </a:rPr>
              <a:t>:  </a:t>
            </a:r>
            <a:endParaRPr lang="en-US" sz="1400" dirty="0"/>
          </a:p>
          <a:p>
            <a:pPr marL="0" indent="0" rtl="0">
              <a:spcBef>
                <a:spcPts val="888"/>
              </a:spcBef>
              <a:spcAft>
                <a:spcPts val="0"/>
              </a:spcAft>
              <a:buNone/>
            </a:pPr>
            <a:r>
              <a:rPr lang="en-US" sz="1500" b="0" i="0" u="none" strike="noStrike" dirty="0">
                <a:solidFill>
                  <a:srgbClr val="000000"/>
                </a:solidFill>
                <a:effectLst/>
                <a:latin typeface="Times New Roman" panose="02020603050405020304" pitchFamily="18" charset="0"/>
              </a:rPr>
              <a:t>Writings are lowercased. Non-ascii letters, URLs, @RT: [NAME], @[NAME] are expelled. For  LSTM and ANN, an extra [CLS] token is embedded to the start of every content. Writings with  length under 4 are discarded. No lemmatization is performed, and no accentuation imprint is  evacuated since pre-prepared embeddings are constantly utilized. No stop-word is expelled for  fluency reason. The gauge model is a solitary layer gradient descent algorithm neural system with  shrouded size 256. The model gets preprepared Glove Twitter 27B embeddings (200d) as info.  The stacked final concealed condition of the succession is connected to a completely associated  layer to perform SoftMax. We trained all three different kinds of classifiers using the pre-processed  data. For the evaluation of the trained models, we used 10-folds cross-validation technique. Table  2 shows the results of the classification task in terms of Area under ROC curve4 for all classes of  the 8 different disaster datasets. We also show the proportion of each class in each dataset. Given  the complexity of the task i.e., multiclass classification of short messages, we can see that all three  classifiers have pretty decedent results. In this case, a random classifier represents an AUC = 0.50  and higher values are preferable. Other than the “missing trapped or found people” class, which is  the smallest class in term of proportion across all the datasets, results for most of the other classes  are at the acceptable level (i.e. ≥ 0.80).</a:t>
            </a:r>
            <a:endParaRPr lang="en-US" sz="1500" b="0" dirty="0">
              <a:effectLst/>
            </a:endParaRPr>
          </a:p>
          <a:p>
            <a:pPr marL="97155" indent="0">
              <a:buNone/>
            </a:pPr>
            <a:br>
              <a:rPr lang="en-US" sz="1400" dirty="0"/>
            </a:br>
            <a:endParaRPr lang="en-US" sz="1800" b="1" i="0" u="none" strike="noStrike"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448071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86551" rtl="0">
              <a:spcBef>
                <a:spcPts val="0"/>
              </a:spcBef>
              <a:spcAft>
                <a:spcPts val="0"/>
              </a:spcAft>
            </a:pPr>
            <a:r>
              <a:rPr lang="en-US" sz="1800" b="1" i="0" u="none" strike="noStrike" dirty="0">
                <a:solidFill>
                  <a:srgbClr val="000000"/>
                </a:solidFill>
                <a:effectLst/>
                <a:latin typeface="Times New Roman" panose="02020603050405020304" pitchFamily="18" charset="0"/>
              </a:rPr>
              <a:t>Identification of candidate OOV words </a:t>
            </a:r>
            <a:endParaRPr kumimoji="0" lang="en-US" sz="1800" b="0" i="0" u="none" strike="noStrike" kern="0" cap="none" spc="0" normalizeH="0" baseline="0" noProof="0" dirty="0">
              <a:ln>
                <a:noFill/>
              </a:ln>
              <a:solidFill>
                <a:srgbClr val="000000"/>
              </a:solidFill>
              <a:effectLst/>
              <a:uLnTx/>
              <a:uFillTx/>
              <a:latin typeface="Arial"/>
              <a:cs typeface="Arial"/>
              <a:sym typeface="Arial"/>
            </a:endParaRPr>
          </a:p>
          <a:p>
            <a:pPr marL="76962" marR="53581" lvl="0" indent="-8827" algn="just" defTabSz="914400" rtl="0" eaLnBrk="1" fontAlgn="auto" latinLnBrk="0" hangingPunct="1">
              <a:lnSpc>
                <a:spcPct val="100000"/>
              </a:lnSpc>
              <a:spcBef>
                <a:spcPts val="891"/>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Times New Roman" panose="02020603050405020304" pitchFamily="18" charset="0"/>
                <a:cs typeface="Arial"/>
                <a:sym typeface="Arial"/>
              </a:rPr>
              <a:t>To identify candidate OOV words that require normalization, we first build initial vocabularies  consisting of lexical variations mentioned in the previous section. We use a dictionary available  on the web to normalize abbreviations, chat shortcuts, and slang.5 We also use the SCOWL (Spell  Checker Oriented Word Lists) a spell English dictionary 6 that consists of 349,554 English words.  The SCOWL dictionary is suitable for English spell checkers for most of English dialects.  Although, the SCOWL dictionary contains places names (e.g., names of countries and famous  cities), after testing it on Nepal Earthquake data, we found that its coverage is not complete and a  large number of cities/towns of Nepal are missing. </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3234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E4EEC6-9DBA-EAD4-94E5-B821FA8620D8}"/>
              </a:ext>
            </a:extLst>
          </p:cNvPr>
          <p:cNvSpPr>
            <a:spLocks noGrp="1"/>
          </p:cNvSpPr>
          <p:nvPr>
            <p:ph type="title"/>
          </p:nvPr>
        </p:nvSpPr>
        <p:spPr/>
        <p:txBody>
          <a:bodyPr/>
          <a:lstStyle/>
          <a:p>
            <a:r>
              <a:rPr lang="en-US" sz="4400" dirty="0">
                <a:latin typeface="Gabriola" panose="04040605051002020D02" pitchFamily="82" charset="0"/>
                <a:ea typeface="Calibri" panose="020F0502020204030204" pitchFamily="34" charset="0"/>
                <a:cs typeface="Calibri" panose="020F0502020204030204" pitchFamily="34" charset="0"/>
              </a:rPr>
              <a:t>Related work</a:t>
            </a:r>
            <a:endParaRPr lang="en-US" dirty="0"/>
          </a:p>
        </p:txBody>
      </p:sp>
      <p:sp>
        <p:nvSpPr>
          <p:cNvPr id="4" name="Text Placeholder 3">
            <a:extLst>
              <a:ext uri="{FF2B5EF4-FFF2-40B4-BE49-F238E27FC236}">
                <a16:creationId xmlns:a16="http://schemas.microsoft.com/office/drawing/2014/main" id="{0E5B7044-8468-9659-C605-442B4A23DC7A}"/>
              </a:ext>
            </a:extLst>
          </p:cNvPr>
          <p:cNvSpPr>
            <a:spLocks noGrp="1"/>
          </p:cNvSpPr>
          <p:nvPr>
            <p:ph type="body" idx="1"/>
          </p:nvPr>
        </p:nvSpPr>
        <p:spPr/>
        <p:txBody>
          <a:bodyPr/>
          <a:lstStyle/>
          <a:p>
            <a:pPr marL="76810" rtl="0">
              <a:spcBef>
                <a:spcPts val="940"/>
              </a:spcBef>
              <a:spcAft>
                <a:spcPts val="0"/>
              </a:spcAft>
            </a:pPr>
            <a:r>
              <a:rPr lang="en-US" sz="2100" b="1" i="0" u="none" strike="noStrike" dirty="0">
                <a:solidFill>
                  <a:srgbClr val="000000"/>
                </a:solidFill>
                <a:effectLst/>
                <a:latin typeface="Times New Roman" panose="02020603050405020304" pitchFamily="18" charset="0"/>
              </a:rPr>
              <a:t>Evaluation metrics </a:t>
            </a:r>
            <a:endParaRPr lang="en-US" sz="2100" strike="noStrike" dirty="0"/>
          </a:p>
          <a:p>
            <a:pPr marL="0" indent="0" rtl="0">
              <a:spcBef>
                <a:spcPts val="940"/>
              </a:spcBef>
              <a:spcAft>
                <a:spcPts val="0"/>
              </a:spcAft>
              <a:buNone/>
            </a:pPr>
            <a:r>
              <a:rPr lang="en-US" sz="2100" b="0" i="1" dirty="0">
                <a:solidFill>
                  <a:srgbClr val="000000"/>
                </a:solidFill>
                <a:effectLst/>
                <a:latin typeface="Times New Roman" panose="02020603050405020304" pitchFamily="18" charset="0"/>
              </a:rPr>
              <a:t>Classification Accuracy</a:t>
            </a:r>
            <a:r>
              <a:rPr lang="en-US" sz="2100" b="0" i="1" u="none"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The proportion of the total number of predictions that were correct. </a:t>
            </a:r>
            <a:endParaRPr lang="en-US" sz="2100" u="none" strike="noStrike" dirty="0"/>
          </a:p>
          <a:p>
            <a:pPr marL="0" indent="0" rtl="0">
              <a:spcBef>
                <a:spcPts val="940"/>
              </a:spcBef>
              <a:spcAft>
                <a:spcPts val="0"/>
              </a:spcAft>
              <a:buNone/>
            </a:pPr>
            <a:r>
              <a:rPr lang="en-US" sz="2100" b="0" i="1" dirty="0">
                <a:solidFill>
                  <a:srgbClr val="000000"/>
                </a:solidFill>
                <a:effectLst/>
                <a:latin typeface="Times New Roman" panose="02020603050405020304" pitchFamily="18" charset="0"/>
              </a:rPr>
              <a:t>F1 Score</a:t>
            </a:r>
            <a:r>
              <a:rPr lang="en-US" sz="2100" b="0" i="1"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F1-Score is the harmonic mean of precision and recall values for a classification  problem. </a:t>
            </a:r>
            <a:endParaRPr lang="en-US" sz="2100" u="none" dirty="0"/>
          </a:p>
          <a:p>
            <a:pPr marL="0" indent="0" rtl="0">
              <a:spcBef>
                <a:spcPts val="940"/>
              </a:spcBef>
              <a:spcAft>
                <a:spcPts val="0"/>
              </a:spcAft>
              <a:buNone/>
            </a:pPr>
            <a:r>
              <a:rPr lang="en-US" sz="2100" b="0" i="1" strike="noStrike" dirty="0">
                <a:solidFill>
                  <a:srgbClr val="000000"/>
                </a:solidFill>
                <a:effectLst/>
                <a:latin typeface="Times New Roman" panose="02020603050405020304" pitchFamily="18" charset="0"/>
              </a:rPr>
              <a:t>R</a:t>
            </a:r>
            <a:r>
              <a:rPr lang="en-US" sz="2100" b="0" i="1" dirty="0">
                <a:solidFill>
                  <a:srgbClr val="000000"/>
                </a:solidFill>
                <a:effectLst/>
                <a:latin typeface="Times New Roman" panose="02020603050405020304" pitchFamily="18" charset="0"/>
              </a:rPr>
              <a:t>ecall</a:t>
            </a:r>
            <a:r>
              <a:rPr lang="en-US" sz="2100" b="0" i="1" u="none"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The proportion of actual positive cases which are correctly identified.</a:t>
            </a:r>
          </a:p>
          <a:p>
            <a:pPr marL="0" indent="0" rtl="0">
              <a:spcBef>
                <a:spcPts val="940"/>
              </a:spcBef>
              <a:spcAft>
                <a:spcPts val="0"/>
              </a:spcAft>
              <a:buNone/>
            </a:pPr>
            <a:r>
              <a:rPr lang="en-US" sz="2100" b="0" i="1" dirty="0">
                <a:solidFill>
                  <a:srgbClr val="000000"/>
                </a:solidFill>
                <a:effectLst/>
                <a:latin typeface="Times New Roman" panose="02020603050405020304" pitchFamily="18" charset="0"/>
              </a:rPr>
              <a:t>Precision:</a:t>
            </a:r>
            <a:r>
              <a:rPr lang="en-US" sz="2100" b="0" i="1" u="none" strike="noStrike" dirty="0">
                <a:solidFill>
                  <a:srgbClr val="000000"/>
                </a:solidFill>
                <a:effectLst/>
                <a:latin typeface="Times New Roman" panose="02020603050405020304" pitchFamily="18" charset="0"/>
              </a:rPr>
              <a:t> </a:t>
            </a:r>
            <a:r>
              <a:rPr lang="en-US" sz="2100" b="0" i="0" u="none" strike="noStrike" dirty="0">
                <a:solidFill>
                  <a:srgbClr val="000000"/>
                </a:solidFill>
                <a:effectLst/>
                <a:latin typeface="Times New Roman" panose="02020603050405020304" pitchFamily="18" charset="0"/>
              </a:rPr>
              <a:t>The proportion of positive cases that were correctly identified.</a:t>
            </a:r>
            <a:endParaRPr lang="en-US" sz="2100" b="0" dirty="0">
              <a:effectLst/>
            </a:endParaRPr>
          </a:p>
          <a:p>
            <a:pPr marL="97155" indent="0">
              <a:buNone/>
            </a:pPr>
            <a:br>
              <a:rPr lang="en-US" sz="1100" dirty="0"/>
            </a:br>
            <a:br>
              <a:rPr kumimoji="0" lang="en-US" sz="1400" b="0" i="0" u="none" strike="noStrike" kern="0" cap="none" spc="0" normalizeH="0" baseline="0" noProof="0" dirty="0">
                <a:ln>
                  <a:noFill/>
                </a:ln>
                <a:solidFill>
                  <a:srgbClr val="000000"/>
                </a:solidFill>
                <a:effectLst/>
                <a:uLnTx/>
                <a:uFillTx/>
                <a:latin typeface="Arial"/>
                <a:cs typeface="Arial"/>
                <a:sym typeface="Arial"/>
              </a:rPr>
            </a:b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074799836"/>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691</TotalTime>
  <Words>2079</Words>
  <Application>Microsoft Office PowerPoint</Application>
  <PresentationFormat>Widescreen</PresentationFormat>
  <Paragraphs>89</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Garamond</vt:lpstr>
      <vt:lpstr>Gabriola</vt:lpstr>
      <vt:lpstr>Times New Roman</vt:lpstr>
      <vt:lpstr>Arial</vt:lpstr>
      <vt:lpstr>Organic</vt:lpstr>
      <vt:lpstr>Study of Tweet Classification for Disaster Management using LSTM AND ANN</vt:lpstr>
      <vt:lpstr>PowerPoint Presentation</vt:lpstr>
      <vt:lpstr>Group Member Information</vt:lpstr>
      <vt:lpstr>Role/Responsibilities and Contribution in project</vt:lpstr>
      <vt:lpstr>Motivation</vt:lpstr>
      <vt:lpstr>Objectives</vt:lpstr>
      <vt:lpstr>Related work</vt:lpstr>
      <vt:lpstr>Related work</vt:lpstr>
      <vt:lpstr>Related work</vt:lpstr>
      <vt:lpstr>Problem Statement</vt:lpstr>
      <vt:lpstr>Proposed Solution</vt:lpstr>
      <vt:lpstr>Block Diagram for ANN</vt:lpstr>
      <vt:lpstr>BLOCK DIAGRAM</vt:lpstr>
      <vt:lpstr>LSTM</vt:lpstr>
      <vt:lpstr>ANN(ARTIFICIAL NUERAL NETWORK)</vt:lpstr>
      <vt:lpstr>Evaluation metrics</vt:lpstr>
      <vt:lpstr>LSTM Results</vt:lpstr>
      <vt:lpstr> LSTM Results</vt:lpstr>
      <vt:lpstr>PowerPoint Presentation</vt:lpstr>
      <vt:lpstr>PowerPoint Presentation</vt:lpstr>
      <vt:lpstr>ANN RESULTS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Tweets Classification in with BERT  the Field of Disaster Management</dc:title>
  <dc:creator>pavankalyan yalamati</dc:creator>
  <cp:lastModifiedBy>Hari Chandana Gaddampally</cp:lastModifiedBy>
  <cp:revision>43</cp:revision>
  <dcterms:modified xsi:type="dcterms:W3CDTF">2022-12-06T05:44:10Z</dcterms:modified>
</cp:coreProperties>
</file>