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8">
          <p15:clr>
            <a:srgbClr val="A4A3A4"/>
          </p15:clr>
        </p15:guide>
        <p15:guide id="2" pos="45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58" orient="horz"/>
        <p:guide pos="45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regular.fntdata"/><Relationship Id="rId21" Type="http://schemas.openxmlformats.org/officeDocument/2006/relationships/font" Target="fonts/Robo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80b1a57f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80b1a57f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c03d74384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c03d74384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b80b1a57f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b80b1a57f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b80b1a57f8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b80b1a57f8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c11f25408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c11f25408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8089b24b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b8089b24b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b8089b24b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b8089b24b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c038a69c8c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c038a69c8c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b8089b24b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b8089b24b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c2986a904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c2986a904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c2986a904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c2986a904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b80b1a57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b80b1a57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8.png"/><Relationship Id="rId7" Type="http://schemas.openxmlformats.org/officeDocument/2006/relationships/image" Target="../media/image2.png"/><Relationship Id="rId8"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4294967295" type="ctrTitle"/>
          </p:nvPr>
        </p:nvSpPr>
        <p:spPr>
          <a:xfrm>
            <a:off x="398525" y="802275"/>
            <a:ext cx="3031800" cy="64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lt2"/>
                </a:solidFill>
                <a:latin typeface="Roboto"/>
                <a:ea typeface="Roboto"/>
                <a:cs typeface="Roboto"/>
                <a:sym typeface="Roboto"/>
              </a:rPr>
              <a:t>Estudiar, ¿paga?</a:t>
            </a:r>
            <a:endParaRPr>
              <a:solidFill>
                <a:schemeClr val="lt2"/>
              </a:solidFill>
              <a:latin typeface="Roboto"/>
              <a:ea typeface="Roboto"/>
              <a:cs typeface="Roboto"/>
              <a:sym typeface="Roboto"/>
            </a:endParaRPr>
          </a:p>
        </p:txBody>
      </p:sp>
      <p:sp>
        <p:nvSpPr>
          <p:cNvPr id="135" name="Google Shape;135;p13"/>
          <p:cNvSpPr txBox="1"/>
          <p:nvPr>
            <p:ph idx="4294967295" type="subTitle"/>
          </p:nvPr>
        </p:nvSpPr>
        <p:spPr>
          <a:xfrm>
            <a:off x="509025" y="3372825"/>
            <a:ext cx="2629200" cy="11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358"/>
              <a:buNone/>
            </a:pPr>
            <a:r>
              <a:rPr b="1" lang="es" sz="1722"/>
              <a:t>Autores</a:t>
            </a:r>
            <a:endParaRPr b="1" sz="1722"/>
          </a:p>
          <a:p>
            <a:pPr indent="-331628" lvl="0" marL="457200" rtl="0" algn="l">
              <a:lnSpc>
                <a:spcPct val="80000"/>
              </a:lnSpc>
              <a:spcBef>
                <a:spcPts val="1200"/>
              </a:spcBef>
              <a:spcAft>
                <a:spcPts val="0"/>
              </a:spcAft>
              <a:buClr>
                <a:schemeClr val="lt2"/>
              </a:buClr>
              <a:buSzPts val="1623"/>
              <a:buChar char="●"/>
            </a:pPr>
            <a:r>
              <a:rPr lang="es" sz="1622">
                <a:solidFill>
                  <a:schemeClr val="lt2"/>
                </a:solidFill>
              </a:rPr>
              <a:t>Giuseppe Lavarello</a:t>
            </a:r>
            <a:endParaRPr sz="1622">
              <a:solidFill>
                <a:schemeClr val="lt2"/>
              </a:solidFill>
            </a:endParaRPr>
          </a:p>
          <a:p>
            <a:pPr indent="-331628" lvl="0" marL="457200" rtl="0" algn="l">
              <a:lnSpc>
                <a:spcPct val="80000"/>
              </a:lnSpc>
              <a:spcBef>
                <a:spcPts val="0"/>
              </a:spcBef>
              <a:spcAft>
                <a:spcPts val="0"/>
              </a:spcAft>
              <a:buClr>
                <a:schemeClr val="lt2"/>
              </a:buClr>
              <a:buSzPts val="1623"/>
              <a:buChar char="●"/>
            </a:pPr>
            <a:r>
              <a:rPr lang="es" sz="1622">
                <a:solidFill>
                  <a:schemeClr val="lt2"/>
                </a:solidFill>
              </a:rPr>
              <a:t>Germán Tessmer</a:t>
            </a:r>
            <a:endParaRPr sz="1622">
              <a:solidFill>
                <a:schemeClr val="lt2"/>
              </a:solidFill>
            </a:endParaRPr>
          </a:p>
          <a:p>
            <a:pPr indent="-331628" lvl="0" marL="457200" rtl="0" algn="l">
              <a:lnSpc>
                <a:spcPct val="80000"/>
              </a:lnSpc>
              <a:spcBef>
                <a:spcPts val="0"/>
              </a:spcBef>
              <a:spcAft>
                <a:spcPts val="0"/>
              </a:spcAft>
              <a:buClr>
                <a:schemeClr val="lt2"/>
              </a:buClr>
              <a:buSzPts val="1623"/>
              <a:buChar char="●"/>
            </a:pPr>
            <a:r>
              <a:rPr lang="es" sz="1622">
                <a:solidFill>
                  <a:schemeClr val="lt2"/>
                </a:solidFill>
              </a:rPr>
              <a:t>Juan Vaca</a:t>
            </a:r>
            <a:endParaRPr sz="1522">
              <a:solidFill>
                <a:schemeClr val="lt2"/>
              </a:solidFill>
            </a:endParaRPr>
          </a:p>
        </p:txBody>
      </p:sp>
      <p:sp>
        <p:nvSpPr>
          <p:cNvPr id="136" name="Google Shape;13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37" name="Google Shape;137;p13"/>
          <p:cNvPicPr preferRelativeResize="0"/>
          <p:nvPr/>
        </p:nvPicPr>
        <p:blipFill>
          <a:blip r:embed="rId3">
            <a:alphaModFix/>
          </a:blip>
          <a:stretch>
            <a:fillRect/>
          </a:stretch>
        </p:blipFill>
        <p:spPr>
          <a:xfrm>
            <a:off x="8321350" y="218413"/>
            <a:ext cx="612159" cy="612159"/>
          </a:xfrm>
          <a:prstGeom prst="rect">
            <a:avLst/>
          </a:prstGeom>
          <a:noFill/>
          <a:ln>
            <a:noFill/>
          </a:ln>
        </p:spPr>
      </p:pic>
      <p:pic>
        <p:nvPicPr>
          <p:cNvPr id="138" name="Google Shape;138;p13"/>
          <p:cNvPicPr preferRelativeResize="0"/>
          <p:nvPr/>
        </p:nvPicPr>
        <p:blipFill>
          <a:blip r:embed="rId4">
            <a:alphaModFix/>
          </a:blip>
          <a:stretch>
            <a:fillRect/>
          </a:stretch>
        </p:blipFill>
        <p:spPr>
          <a:xfrm>
            <a:off x="7718475" y="4606225"/>
            <a:ext cx="1393031" cy="401563"/>
          </a:xfrm>
          <a:prstGeom prst="rect">
            <a:avLst/>
          </a:prstGeom>
          <a:noFill/>
          <a:ln>
            <a:noFill/>
          </a:ln>
        </p:spPr>
      </p:pic>
      <p:sp>
        <p:nvSpPr>
          <p:cNvPr id="139" name="Google Shape;139;p13"/>
          <p:cNvSpPr txBox="1"/>
          <p:nvPr/>
        </p:nvSpPr>
        <p:spPr>
          <a:xfrm>
            <a:off x="353775" y="1520500"/>
            <a:ext cx="6967500" cy="106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800">
                <a:solidFill>
                  <a:srgbClr val="FFFFFF"/>
                </a:solidFill>
                <a:latin typeface="Lato"/>
                <a:ea typeface="Lato"/>
                <a:cs typeface="Lato"/>
                <a:sym typeface="Lato"/>
              </a:rPr>
              <a:t>Análisis de la relación entre nivel promedio educativo y de </a:t>
            </a:r>
            <a:r>
              <a:rPr lang="es" sz="1800">
                <a:solidFill>
                  <a:srgbClr val="FFFFFF"/>
                </a:solidFill>
                <a:latin typeface="Lato"/>
                <a:ea typeface="Lato"/>
                <a:cs typeface="Lato"/>
                <a:sym typeface="Lato"/>
              </a:rPr>
              <a:t>salarios</a:t>
            </a:r>
            <a:r>
              <a:rPr lang="es" sz="1800">
                <a:solidFill>
                  <a:srgbClr val="FFFFFF"/>
                </a:solidFill>
                <a:latin typeface="Lato"/>
                <a:ea typeface="Lato"/>
                <a:cs typeface="Lato"/>
                <a:sym typeface="Lato"/>
              </a:rPr>
              <a:t>.</a:t>
            </a:r>
            <a:endParaRPr sz="1800">
              <a:solidFill>
                <a:srgbClr val="FFFFFF"/>
              </a:solidFill>
              <a:latin typeface="Lato"/>
              <a:ea typeface="Lato"/>
              <a:cs typeface="Lato"/>
              <a:sym typeface="Lato"/>
            </a:endParaRPr>
          </a:p>
          <a:p>
            <a:pPr indent="0" lvl="0" marL="0" rtl="0" algn="l">
              <a:lnSpc>
                <a:spcPct val="115000"/>
              </a:lnSpc>
              <a:spcBef>
                <a:spcPts val="0"/>
              </a:spcBef>
              <a:spcAft>
                <a:spcPts val="0"/>
              </a:spcAft>
              <a:buNone/>
            </a:pPr>
            <a:r>
              <a:rPr lang="es" sz="1800">
                <a:solidFill>
                  <a:srgbClr val="FFFFFF"/>
                </a:solidFill>
                <a:latin typeface="Lato"/>
                <a:ea typeface="Lato"/>
                <a:cs typeface="Lato"/>
                <a:sym typeface="Lato"/>
              </a:rPr>
              <a:t>Población urbana de Argentina. 1er trimestre de 2022.</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2"/>
          <p:cNvSpPr/>
          <p:nvPr/>
        </p:nvSpPr>
        <p:spPr>
          <a:xfrm>
            <a:off x="0" y="2258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txBox="1"/>
          <p:nvPr>
            <p:ph idx="4294967295" type="body"/>
          </p:nvPr>
        </p:nvSpPr>
        <p:spPr>
          <a:xfrm>
            <a:off x="283575" y="1208850"/>
            <a:ext cx="8256600" cy="35292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SzPts val="1600"/>
              <a:buChar char="●"/>
            </a:pPr>
            <a:r>
              <a:rPr lang="es" sz="1600"/>
              <a:t>La población inactiva no es relevante en los objetivos de este estudio.</a:t>
            </a:r>
            <a:endParaRPr sz="1600"/>
          </a:p>
          <a:p>
            <a:pPr indent="-330200" lvl="0" marL="457200" rtl="0" algn="l">
              <a:spcBef>
                <a:spcPts val="0"/>
              </a:spcBef>
              <a:spcAft>
                <a:spcPts val="0"/>
              </a:spcAft>
              <a:buSzPts val="1600"/>
              <a:buChar char="●"/>
            </a:pPr>
            <a:r>
              <a:rPr lang="es" sz="1600"/>
              <a:t>Es necesario preservar la distribución asimétrica del ingreso, para tener una correcta caracterización del problema.</a:t>
            </a:r>
            <a:endParaRPr sz="1600"/>
          </a:p>
          <a:p>
            <a:pPr indent="-330200" lvl="0" marL="457200" rtl="0" algn="l">
              <a:spcBef>
                <a:spcPts val="0"/>
              </a:spcBef>
              <a:spcAft>
                <a:spcPts val="0"/>
              </a:spcAft>
              <a:buSzPts val="1600"/>
              <a:buChar char="●"/>
            </a:pPr>
            <a:r>
              <a:rPr lang="es" sz="1600"/>
              <a:t>Es necesario expresar los ingresos bajo un mismo soporte de tiempo dedicado a obtener el ingreso en el mercado laboral.</a:t>
            </a:r>
            <a:endParaRPr sz="1600"/>
          </a:p>
          <a:p>
            <a:pPr indent="-330200" lvl="0" marL="457200" rtl="0" algn="l">
              <a:spcBef>
                <a:spcPts val="0"/>
              </a:spcBef>
              <a:spcAft>
                <a:spcPts val="0"/>
              </a:spcAft>
              <a:buSzPts val="1600"/>
              <a:buChar char="●"/>
            </a:pPr>
            <a:r>
              <a:rPr lang="es" sz="1600"/>
              <a:t>Para analizar la relación entre nivel de estudios e ingresos, debería imponerse a la población un límite de edad, de forma tal que se descarten a aquellos individuos de los que se espera que sean inactivos dado su nivel de estudios.</a:t>
            </a:r>
            <a:endParaRPr sz="1600"/>
          </a:p>
          <a:p>
            <a:pPr indent="-330200" lvl="0" marL="457200" rtl="0" algn="l">
              <a:spcBef>
                <a:spcPts val="0"/>
              </a:spcBef>
              <a:spcAft>
                <a:spcPts val="0"/>
              </a:spcAft>
              <a:buSzPts val="1600"/>
              <a:buChar char="●"/>
            </a:pPr>
            <a:r>
              <a:rPr lang="es" sz="1600"/>
              <a:t>La clasificación que brinda por defecto la EPH no incluye nivel de estudios terciarios completos e incompletos. Una mejor caracterización de la población debería incluirlos.</a:t>
            </a:r>
            <a:endParaRPr sz="1600"/>
          </a:p>
          <a:p>
            <a:pPr indent="-330200" lvl="0" marL="457200" rtl="0" algn="l">
              <a:spcBef>
                <a:spcPts val="0"/>
              </a:spcBef>
              <a:spcAft>
                <a:spcPts val="0"/>
              </a:spcAft>
              <a:buSzPts val="1600"/>
              <a:buChar char="●"/>
            </a:pPr>
            <a:r>
              <a:rPr lang="es" sz="1600"/>
              <a:t>Un modelo que muestre la relación entre nivel de ingresos y de estudios, debería incluir otras variables explicativas que </a:t>
            </a:r>
            <a:r>
              <a:rPr lang="es" sz="1600"/>
              <a:t>inciden</a:t>
            </a:r>
            <a:r>
              <a:rPr lang="es" sz="1600"/>
              <a:t> en la primera.</a:t>
            </a:r>
            <a:endParaRPr sz="1600"/>
          </a:p>
          <a:p>
            <a:pPr indent="0" lvl="0" marL="0" rtl="0" algn="l">
              <a:lnSpc>
                <a:spcPct val="95000"/>
              </a:lnSpc>
              <a:spcBef>
                <a:spcPts val="1200"/>
              </a:spcBef>
              <a:spcAft>
                <a:spcPts val="0"/>
              </a:spcAft>
              <a:buNone/>
            </a:pPr>
            <a:r>
              <a:t/>
            </a:r>
            <a:endParaRPr sz="1600"/>
          </a:p>
          <a:p>
            <a:pPr indent="0" lvl="0" marL="0" rtl="0" algn="l">
              <a:lnSpc>
                <a:spcPct val="95000"/>
              </a:lnSpc>
              <a:spcBef>
                <a:spcPts val="1200"/>
              </a:spcBef>
              <a:spcAft>
                <a:spcPts val="1200"/>
              </a:spcAft>
              <a:buSzPts val="275"/>
              <a:buNone/>
            </a:pPr>
            <a:r>
              <a:t/>
            </a:r>
            <a:endParaRPr sz="1325"/>
          </a:p>
        </p:txBody>
      </p:sp>
      <p:sp>
        <p:nvSpPr>
          <p:cNvPr id="256" name="Google Shape;25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57" name="Google Shape;257;p22"/>
          <p:cNvPicPr preferRelativeResize="0"/>
          <p:nvPr/>
        </p:nvPicPr>
        <p:blipFill>
          <a:blip r:embed="rId3">
            <a:alphaModFix/>
          </a:blip>
          <a:stretch>
            <a:fillRect/>
          </a:stretch>
        </p:blipFill>
        <p:spPr>
          <a:xfrm>
            <a:off x="8766075" y="83062"/>
            <a:ext cx="255066" cy="255066"/>
          </a:xfrm>
          <a:prstGeom prst="rect">
            <a:avLst/>
          </a:prstGeom>
          <a:noFill/>
          <a:ln>
            <a:noFill/>
          </a:ln>
        </p:spPr>
      </p:pic>
      <p:sp>
        <p:nvSpPr>
          <p:cNvPr id="258" name="Google Shape;258;p22"/>
          <p:cNvSpPr txBox="1"/>
          <p:nvPr>
            <p:ph idx="4294967295" type="title"/>
          </p:nvPr>
        </p:nvSpPr>
        <p:spPr>
          <a:xfrm>
            <a:off x="611700" y="141900"/>
            <a:ext cx="7038900" cy="593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 sz="3050">
                <a:latin typeface="Roboto"/>
                <a:ea typeface="Roboto"/>
                <a:cs typeface="Roboto"/>
                <a:sym typeface="Roboto"/>
              </a:rPr>
              <a:t>Insights sobre variables originales</a:t>
            </a:r>
            <a:endParaRPr sz="305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3"/>
          <p:cNvSpPr/>
          <p:nvPr/>
        </p:nvSpPr>
        <p:spPr>
          <a:xfrm>
            <a:off x="15125" y="239400"/>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65" name="Google Shape;265;p23"/>
          <p:cNvPicPr preferRelativeResize="0"/>
          <p:nvPr/>
        </p:nvPicPr>
        <p:blipFill>
          <a:blip r:embed="rId3">
            <a:alphaModFix/>
          </a:blip>
          <a:stretch>
            <a:fillRect/>
          </a:stretch>
        </p:blipFill>
        <p:spPr>
          <a:xfrm>
            <a:off x="8766075" y="83062"/>
            <a:ext cx="255066" cy="255066"/>
          </a:xfrm>
          <a:prstGeom prst="rect">
            <a:avLst/>
          </a:prstGeom>
          <a:noFill/>
          <a:ln>
            <a:noFill/>
          </a:ln>
        </p:spPr>
      </p:pic>
      <p:sp>
        <p:nvSpPr>
          <p:cNvPr id="266" name="Google Shape;266;p23"/>
          <p:cNvSpPr txBox="1"/>
          <p:nvPr>
            <p:ph idx="4294967295" type="title"/>
          </p:nvPr>
        </p:nvSpPr>
        <p:spPr>
          <a:xfrm>
            <a:off x="626825" y="155400"/>
            <a:ext cx="7038900" cy="593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 sz="3050">
                <a:latin typeface="Roboto"/>
                <a:ea typeface="Roboto"/>
                <a:cs typeface="Roboto"/>
                <a:sym typeface="Roboto"/>
              </a:rPr>
              <a:t>Insights sobre variables transformadas</a:t>
            </a:r>
            <a:endParaRPr sz="3050">
              <a:latin typeface="Roboto"/>
              <a:ea typeface="Roboto"/>
              <a:cs typeface="Roboto"/>
              <a:sym typeface="Roboto"/>
            </a:endParaRPr>
          </a:p>
        </p:txBody>
      </p:sp>
      <p:sp>
        <p:nvSpPr>
          <p:cNvPr id="267" name="Google Shape;267;p23"/>
          <p:cNvSpPr/>
          <p:nvPr/>
        </p:nvSpPr>
        <p:spPr>
          <a:xfrm>
            <a:off x="0" y="838200"/>
            <a:ext cx="6180000" cy="292500"/>
          </a:xfrm>
          <a:prstGeom prst="homePlate">
            <a:avLst>
              <a:gd fmla="val 50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solidFill>
                  <a:schemeClr val="dk1"/>
                </a:solidFill>
              </a:rPr>
              <a:t>    Nivel educativo</a:t>
            </a:r>
            <a:endParaRPr>
              <a:solidFill>
                <a:schemeClr val="dk1"/>
              </a:solidFill>
            </a:endParaRPr>
          </a:p>
        </p:txBody>
      </p:sp>
      <p:sp>
        <p:nvSpPr>
          <p:cNvPr id="268" name="Google Shape;268;p23"/>
          <p:cNvSpPr/>
          <p:nvPr/>
        </p:nvSpPr>
        <p:spPr>
          <a:xfrm>
            <a:off x="0" y="3518425"/>
            <a:ext cx="6180000" cy="292500"/>
          </a:xfrm>
          <a:prstGeom prst="homePlate">
            <a:avLst>
              <a:gd fmla="val 50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solidFill>
                  <a:schemeClr val="dk1"/>
                </a:solidFill>
              </a:rPr>
              <a:t>    Experiencia</a:t>
            </a:r>
            <a:endParaRPr>
              <a:solidFill>
                <a:schemeClr val="dk1"/>
              </a:solidFill>
            </a:endParaRPr>
          </a:p>
        </p:txBody>
      </p:sp>
      <p:sp>
        <p:nvSpPr>
          <p:cNvPr id="269" name="Google Shape;269;p23"/>
          <p:cNvSpPr txBox="1"/>
          <p:nvPr>
            <p:ph idx="4294967295" type="body"/>
          </p:nvPr>
        </p:nvSpPr>
        <p:spPr>
          <a:xfrm>
            <a:off x="15125" y="1295950"/>
            <a:ext cx="8841000" cy="2125200"/>
          </a:xfrm>
          <a:prstGeom prst="rect">
            <a:avLst/>
          </a:prstGeom>
        </p:spPr>
        <p:txBody>
          <a:bodyPr anchorCtr="0" anchor="t" bIns="91425" lIns="91425" spcFirstLastPara="1" rIns="91425" wrap="square" tIns="91425">
            <a:noAutofit/>
          </a:bodyPr>
          <a:lstStyle/>
          <a:p>
            <a:pPr indent="-311150" lvl="0" marL="914400" rtl="0" algn="l">
              <a:spcBef>
                <a:spcPts val="1200"/>
              </a:spcBef>
              <a:spcAft>
                <a:spcPts val="0"/>
              </a:spcAft>
              <a:buSzPts val="1300"/>
              <a:buChar char="●"/>
            </a:pPr>
            <a:r>
              <a:rPr lang="es"/>
              <a:t>Quienes obtuvieron secundaria completa representan un poco más de 30% de esta población, seguidos por aproximadamente 18% de personas con estudios </a:t>
            </a:r>
            <a:r>
              <a:rPr lang="es"/>
              <a:t>secundarios</a:t>
            </a:r>
            <a:r>
              <a:rPr lang="es"/>
              <a:t> incompletos.</a:t>
            </a:r>
            <a:endParaRPr/>
          </a:p>
          <a:p>
            <a:pPr indent="-311150" lvl="0" marL="914400" rtl="0" algn="l">
              <a:spcBef>
                <a:spcPts val="0"/>
              </a:spcBef>
              <a:spcAft>
                <a:spcPts val="0"/>
              </a:spcAft>
              <a:buSzPts val="1300"/>
              <a:buChar char="●"/>
            </a:pPr>
            <a:r>
              <a:rPr lang="es"/>
              <a:t>Al discriminarse por estudios terciarios la participación de individuos con estudios universitarios (completos e incompletos) de la clasificación original </a:t>
            </a:r>
            <a:r>
              <a:rPr lang="es"/>
              <a:t>disminuye</a:t>
            </a:r>
            <a:r>
              <a:rPr lang="es"/>
              <a:t> en su participación.</a:t>
            </a:r>
            <a:endParaRPr/>
          </a:p>
          <a:p>
            <a:pPr indent="-311150" lvl="0" marL="914400" rtl="0" algn="l">
              <a:spcBef>
                <a:spcPts val="0"/>
              </a:spcBef>
              <a:spcAft>
                <a:spcPts val="0"/>
              </a:spcAft>
              <a:buSzPts val="1300"/>
              <a:buChar char="●"/>
            </a:pPr>
            <a:r>
              <a:rPr lang="es"/>
              <a:t>La participación de individuos con estudios primarios </a:t>
            </a:r>
            <a:r>
              <a:rPr lang="es"/>
              <a:t>incompletos</a:t>
            </a:r>
            <a:r>
              <a:rPr lang="es"/>
              <a:t> es mayor a la de individuos con estudios universitarios completos.</a:t>
            </a:r>
            <a:endParaRPr/>
          </a:p>
          <a:p>
            <a:pPr indent="-311150" lvl="0" marL="914400" rtl="0" algn="l">
              <a:spcBef>
                <a:spcPts val="0"/>
              </a:spcBef>
              <a:spcAft>
                <a:spcPts val="0"/>
              </a:spcAft>
              <a:buSzPts val="1300"/>
              <a:buChar char="●"/>
            </a:pPr>
            <a:r>
              <a:rPr lang="es"/>
              <a:t>Al incorporarse los niveles terciarios en el análisis, se identifica el patrón de que a mayor nivel de estudios, mayor ingreso laboral.</a:t>
            </a:r>
            <a:endParaRPr/>
          </a:p>
          <a:p>
            <a:pPr indent="0" lvl="0" marL="0" rtl="0" algn="l">
              <a:lnSpc>
                <a:spcPct val="95000"/>
              </a:lnSpc>
              <a:spcBef>
                <a:spcPts val="1200"/>
              </a:spcBef>
              <a:spcAft>
                <a:spcPts val="1200"/>
              </a:spcAft>
              <a:buSzPts val="275"/>
              <a:buNone/>
            </a:pPr>
            <a:r>
              <a:t/>
            </a:r>
            <a:endParaRPr/>
          </a:p>
        </p:txBody>
      </p:sp>
      <p:sp>
        <p:nvSpPr>
          <p:cNvPr id="270" name="Google Shape;270;p23"/>
          <p:cNvSpPr txBox="1"/>
          <p:nvPr>
            <p:ph idx="4294967295" type="body"/>
          </p:nvPr>
        </p:nvSpPr>
        <p:spPr>
          <a:xfrm>
            <a:off x="180150" y="3908200"/>
            <a:ext cx="8841000" cy="947400"/>
          </a:xfrm>
          <a:prstGeom prst="rect">
            <a:avLst/>
          </a:prstGeom>
        </p:spPr>
        <p:txBody>
          <a:bodyPr anchorCtr="0" anchor="t" bIns="91425" lIns="91425" spcFirstLastPara="1" rIns="91425" wrap="square" tIns="91425">
            <a:noAutofit/>
          </a:bodyPr>
          <a:lstStyle/>
          <a:p>
            <a:pPr indent="-311150" lvl="0" marL="914400" rtl="0" algn="l">
              <a:spcBef>
                <a:spcPts val="1200"/>
              </a:spcBef>
              <a:spcAft>
                <a:spcPts val="0"/>
              </a:spcAft>
              <a:buSzPts val="1300"/>
              <a:buChar char="●"/>
            </a:pPr>
            <a:r>
              <a:rPr lang="es"/>
              <a:t>Cuando se controla por nivel educativo, se aprecia una tendencia levemente positiva entre los años de experiencia potencial y el ingreso laboral por hora.</a:t>
            </a:r>
            <a:endParaRPr/>
          </a:p>
          <a:p>
            <a:pPr indent="-311150" lvl="0" marL="914400" rtl="0" algn="l">
              <a:spcBef>
                <a:spcPts val="0"/>
              </a:spcBef>
              <a:spcAft>
                <a:spcPts val="0"/>
              </a:spcAft>
              <a:buSzPts val="1300"/>
              <a:buChar char="●"/>
            </a:pPr>
            <a:r>
              <a:rPr lang="es"/>
              <a:t>A medida que se sube de nivel educativo, dicha tendencia se acentúa. Esto indica que el rendimiento de la experiencia de un individuo más formado genera mayor rendimiento en términos de ingreso laboral.</a:t>
            </a:r>
            <a:endParaRPr/>
          </a:p>
          <a:p>
            <a:pPr indent="0" lvl="0" marL="0" rtl="0" algn="l">
              <a:lnSpc>
                <a:spcPct val="95000"/>
              </a:lnSpc>
              <a:spcBef>
                <a:spcPts val="1200"/>
              </a:spcBef>
              <a:spcAft>
                <a:spcPts val="0"/>
              </a:spcAft>
              <a:buNone/>
            </a:pPr>
            <a:r>
              <a:t/>
            </a:r>
            <a:endParaRPr/>
          </a:p>
          <a:p>
            <a:pPr indent="0" lvl="0" marL="0" rtl="0" algn="l">
              <a:lnSpc>
                <a:spcPct val="95000"/>
              </a:lnSpc>
              <a:spcBef>
                <a:spcPts val="1200"/>
              </a:spcBef>
              <a:spcAft>
                <a:spcPts val="1200"/>
              </a:spcAft>
              <a:buSzPts val="275"/>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4"/>
          <p:cNvSpPr/>
          <p:nvPr/>
        </p:nvSpPr>
        <p:spPr>
          <a:xfrm>
            <a:off x="0" y="2393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77" name="Google Shape;277;p24"/>
          <p:cNvPicPr preferRelativeResize="0"/>
          <p:nvPr/>
        </p:nvPicPr>
        <p:blipFill>
          <a:blip r:embed="rId3">
            <a:alphaModFix/>
          </a:blip>
          <a:stretch>
            <a:fillRect/>
          </a:stretch>
        </p:blipFill>
        <p:spPr>
          <a:xfrm>
            <a:off x="8766075" y="83062"/>
            <a:ext cx="255066" cy="255066"/>
          </a:xfrm>
          <a:prstGeom prst="rect">
            <a:avLst/>
          </a:prstGeom>
          <a:noFill/>
          <a:ln>
            <a:noFill/>
          </a:ln>
        </p:spPr>
      </p:pic>
      <p:sp>
        <p:nvSpPr>
          <p:cNvPr id="278" name="Google Shape;278;p24"/>
          <p:cNvSpPr txBox="1"/>
          <p:nvPr>
            <p:ph idx="4294967295" type="title"/>
          </p:nvPr>
        </p:nvSpPr>
        <p:spPr>
          <a:xfrm>
            <a:off x="626825" y="155375"/>
            <a:ext cx="7038900" cy="593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 sz="3050">
                <a:latin typeface="Roboto"/>
                <a:ea typeface="Roboto"/>
                <a:cs typeface="Roboto"/>
                <a:sym typeface="Roboto"/>
              </a:rPr>
              <a:t>Insights sobre variables transformadas</a:t>
            </a:r>
            <a:endParaRPr sz="3050">
              <a:latin typeface="Roboto"/>
              <a:ea typeface="Roboto"/>
              <a:cs typeface="Roboto"/>
              <a:sym typeface="Roboto"/>
            </a:endParaRPr>
          </a:p>
        </p:txBody>
      </p:sp>
      <p:sp>
        <p:nvSpPr>
          <p:cNvPr id="279" name="Google Shape;279;p24"/>
          <p:cNvSpPr/>
          <p:nvPr/>
        </p:nvSpPr>
        <p:spPr>
          <a:xfrm>
            <a:off x="0" y="838200"/>
            <a:ext cx="6180000" cy="292500"/>
          </a:xfrm>
          <a:prstGeom prst="homePlate">
            <a:avLst>
              <a:gd fmla="val 50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solidFill>
                  <a:schemeClr val="dk1"/>
                </a:solidFill>
              </a:rPr>
              <a:t>    Género</a:t>
            </a:r>
            <a:endParaRPr>
              <a:solidFill>
                <a:schemeClr val="dk1"/>
              </a:solidFill>
            </a:endParaRPr>
          </a:p>
        </p:txBody>
      </p:sp>
      <p:sp>
        <p:nvSpPr>
          <p:cNvPr id="280" name="Google Shape;280;p24"/>
          <p:cNvSpPr txBox="1"/>
          <p:nvPr>
            <p:ph idx="4294967295" type="body"/>
          </p:nvPr>
        </p:nvSpPr>
        <p:spPr>
          <a:xfrm>
            <a:off x="233475" y="1300075"/>
            <a:ext cx="8266800" cy="36078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lang="es" sz="1500"/>
              <a:t>Existe un sesgo en base al género en lo que respecta al tiempo dedicado al mercado laboral, que penaliza a las mujeres. Esto lleva a dos hipótesis no excluyentes:</a:t>
            </a:r>
            <a:br>
              <a:rPr lang="es" sz="1500"/>
            </a:br>
            <a:endParaRPr sz="1500"/>
          </a:p>
          <a:p>
            <a:pPr indent="-323850" lvl="1" marL="914400" rtl="0" algn="l">
              <a:lnSpc>
                <a:spcPct val="95000"/>
              </a:lnSpc>
              <a:spcBef>
                <a:spcPts val="0"/>
              </a:spcBef>
              <a:spcAft>
                <a:spcPts val="0"/>
              </a:spcAft>
              <a:buSzPts val="1500"/>
              <a:buChar char="○"/>
            </a:pPr>
            <a:r>
              <a:rPr lang="es" sz="1500"/>
              <a:t>Que exista discriminación a la entrada del mercado laboral contra las mujeres, que se resuelve en la oferta de puestos laborales con menor carga horaria (sub-empleo).</a:t>
            </a:r>
            <a:endParaRPr sz="1500"/>
          </a:p>
          <a:p>
            <a:pPr indent="-323850" lvl="1" marL="914400" rtl="0" algn="l">
              <a:lnSpc>
                <a:spcPct val="95000"/>
              </a:lnSpc>
              <a:spcBef>
                <a:spcPts val="0"/>
              </a:spcBef>
              <a:spcAft>
                <a:spcPts val="0"/>
              </a:spcAft>
              <a:buSzPts val="1500"/>
              <a:buChar char="○"/>
            </a:pPr>
            <a:r>
              <a:rPr lang="es" sz="1500"/>
              <a:t>Que por parte de la demanda, las mujeres se </a:t>
            </a:r>
            <a:r>
              <a:rPr lang="es" sz="1500"/>
              <a:t>auto seleccionen</a:t>
            </a:r>
            <a:r>
              <a:rPr lang="es" sz="1500"/>
              <a:t> para tomar puestos de trabajo con menor carga horaria. Lo cual podría ser por:</a:t>
            </a:r>
            <a:br>
              <a:rPr lang="es" sz="1500"/>
            </a:br>
            <a:endParaRPr sz="1500"/>
          </a:p>
          <a:p>
            <a:pPr indent="-323850" lvl="2" marL="1371600" rtl="0" algn="l">
              <a:lnSpc>
                <a:spcPct val="95000"/>
              </a:lnSpc>
              <a:spcBef>
                <a:spcPts val="0"/>
              </a:spcBef>
              <a:spcAft>
                <a:spcPts val="0"/>
              </a:spcAft>
              <a:buSzPts val="1500"/>
              <a:buChar char="■"/>
            </a:pPr>
            <a:r>
              <a:rPr lang="es" sz="1500"/>
              <a:t>Que el mecanismo de discriminación provenga no del mercado laboral, sino del mandato cultural.</a:t>
            </a:r>
            <a:endParaRPr sz="1500"/>
          </a:p>
          <a:p>
            <a:pPr indent="-323850" lvl="2" marL="1371600" rtl="0" algn="l">
              <a:lnSpc>
                <a:spcPct val="95000"/>
              </a:lnSpc>
              <a:spcBef>
                <a:spcPts val="0"/>
              </a:spcBef>
              <a:spcAft>
                <a:spcPts val="0"/>
              </a:spcAft>
              <a:buSzPts val="1500"/>
              <a:buChar char="■"/>
            </a:pPr>
            <a:r>
              <a:rPr lang="es" sz="1500"/>
              <a:t>Que exista una decisión por parte de las mujeres a tomar puestos laborales con menor carga horaria. Este último escenario abre dos nuevas hipótesis:</a:t>
            </a:r>
            <a:br>
              <a:rPr lang="es" sz="1500"/>
            </a:br>
            <a:endParaRPr sz="1500"/>
          </a:p>
          <a:p>
            <a:pPr indent="-323850" lvl="3" marL="1828800" rtl="0" algn="l">
              <a:lnSpc>
                <a:spcPct val="95000"/>
              </a:lnSpc>
              <a:spcBef>
                <a:spcPts val="0"/>
              </a:spcBef>
              <a:spcAft>
                <a:spcPts val="0"/>
              </a:spcAft>
              <a:buSzPts val="1500"/>
              <a:buChar char="●"/>
            </a:pPr>
            <a:r>
              <a:rPr lang="es" sz="1500"/>
              <a:t>Qué en términos del hogar exista un cálculo costo-beneficio donde el miembro que obtenga el mayor ingreso por hora trabaje más activamente.</a:t>
            </a:r>
            <a:endParaRPr sz="1500"/>
          </a:p>
          <a:p>
            <a:pPr indent="-323850" lvl="3" marL="1828800" rtl="0" algn="l">
              <a:lnSpc>
                <a:spcPct val="95000"/>
              </a:lnSpc>
              <a:spcBef>
                <a:spcPts val="0"/>
              </a:spcBef>
              <a:spcAft>
                <a:spcPts val="0"/>
              </a:spcAft>
              <a:buSzPts val="1500"/>
              <a:buChar char="●"/>
            </a:pPr>
            <a:r>
              <a:rPr lang="es" sz="1500"/>
              <a:t>Qué refleje una cuestión de preferencias.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p:nvPr/>
        </p:nvSpPr>
        <p:spPr>
          <a:xfrm>
            <a:off x="0" y="3936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txBox="1"/>
          <p:nvPr>
            <p:ph idx="4294967295" type="title"/>
          </p:nvPr>
        </p:nvSpPr>
        <p:spPr>
          <a:xfrm>
            <a:off x="671400" y="293775"/>
            <a:ext cx="7038900" cy="70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50">
                <a:latin typeface="Roboto"/>
                <a:ea typeface="Roboto"/>
                <a:cs typeface="Roboto"/>
                <a:sym typeface="Roboto"/>
              </a:rPr>
              <a:t>Contenido</a:t>
            </a:r>
            <a:endParaRPr sz="3700"/>
          </a:p>
        </p:txBody>
      </p:sp>
      <p:sp>
        <p:nvSpPr>
          <p:cNvPr id="146" name="Google Shape;14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47" name="Google Shape;147;p14"/>
          <p:cNvSpPr txBox="1"/>
          <p:nvPr/>
        </p:nvSpPr>
        <p:spPr>
          <a:xfrm>
            <a:off x="747600" y="1430725"/>
            <a:ext cx="5688600" cy="3232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 sz="2200">
                <a:solidFill>
                  <a:schemeClr val="lt2"/>
                </a:solidFill>
                <a:latin typeface="Lato"/>
                <a:ea typeface="Lato"/>
                <a:cs typeface="Lato"/>
                <a:sym typeface="Lato"/>
              </a:rPr>
              <a:t>01</a:t>
            </a:r>
            <a:r>
              <a:rPr b="1" lang="es" sz="2200">
                <a:solidFill>
                  <a:schemeClr val="lt1"/>
                </a:solidFill>
                <a:latin typeface="Lato"/>
                <a:ea typeface="Lato"/>
                <a:cs typeface="Lato"/>
                <a:sym typeface="Lato"/>
              </a:rPr>
              <a:t> - </a:t>
            </a:r>
            <a:r>
              <a:rPr lang="es" sz="2200">
                <a:solidFill>
                  <a:schemeClr val="lt1"/>
                </a:solidFill>
                <a:latin typeface="Lato"/>
                <a:ea typeface="Lato"/>
                <a:cs typeface="Lato"/>
                <a:sym typeface="Lato"/>
              </a:rPr>
              <a:t>Motivación</a:t>
            </a:r>
            <a:r>
              <a:rPr lang="es" sz="2200">
                <a:solidFill>
                  <a:schemeClr val="lt1"/>
                </a:solidFill>
                <a:latin typeface="Lato"/>
                <a:ea typeface="Lato"/>
                <a:cs typeface="Lato"/>
                <a:sym typeface="Lato"/>
              </a:rPr>
              <a:t> y audiencia</a:t>
            </a:r>
            <a:endParaRPr sz="2200">
              <a:solidFill>
                <a:schemeClr val="lt1"/>
              </a:solidFill>
              <a:latin typeface="Lato"/>
              <a:ea typeface="Lato"/>
              <a:cs typeface="Lato"/>
              <a:sym typeface="Lato"/>
            </a:endParaRPr>
          </a:p>
          <a:p>
            <a:pPr indent="0" lvl="0" marL="0" rtl="0" algn="l">
              <a:lnSpc>
                <a:spcPct val="200000"/>
              </a:lnSpc>
              <a:spcBef>
                <a:spcPts val="0"/>
              </a:spcBef>
              <a:spcAft>
                <a:spcPts val="0"/>
              </a:spcAft>
              <a:buNone/>
            </a:pPr>
            <a:r>
              <a:rPr b="1" lang="es" sz="2200">
                <a:solidFill>
                  <a:schemeClr val="lt2"/>
                </a:solidFill>
                <a:latin typeface="Lato"/>
                <a:ea typeface="Lato"/>
                <a:cs typeface="Lato"/>
                <a:sym typeface="Lato"/>
              </a:rPr>
              <a:t>02</a:t>
            </a:r>
            <a:r>
              <a:rPr b="1" lang="es" sz="2200">
                <a:solidFill>
                  <a:schemeClr val="lt1"/>
                </a:solidFill>
                <a:latin typeface="Lato"/>
                <a:ea typeface="Lato"/>
                <a:cs typeface="Lato"/>
                <a:sym typeface="Lato"/>
              </a:rPr>
              <a:t> - </a:t>
            </a:r>
            <a:r>
              <a:rPr lang="es" sz="2200">
                <a:solidFill>
                  <a:schemeClr val="lt1"/>
                </a:solidFill>
                <a:latin typeface="Lato"/>
                <a:ea typeface="Lato"/>
                <a:cs typeface="Lato"/>
                <a:sym typeface="Lato"/>
              </a:rPr>
              <a:t>Hipótesis y p</a:t>
            </a:r>
            <a:r>
              <a:rPr lang="es" sz="2200">
                <a:solidFill>
                  <a:schemeClr val="lt1"/>
                </a:solidFill>
                <a:latin typeface="Lato"/>
                <a:ea typeface="Lato"/>
                <a:cs typeface="Lato"/>
                <a:sym typeface="Lato"/>
              </a:rPr>
              <a:t>reguntas de </a:t>
            </a:r>
            <a:r>
              <a:rPr lang="es" sz="2200">
                <a:solidFill>
                  <a:schemeClr val="lt1"/>
                </a:solidFill>
                <a:latin typeface="Lato"/>
                <a:ea typeface="Lato"/>
                <a:cs typeface="Lato"/>
                <a:sym typeface="Lato"/>
              </a:rPr>
              <a:t>interés</a:t>
            </a:r>
            <a:endParaRPr sz="2200">
              <a:solidFill>
                <a:schemeClr val="lt1"/>
              </a:solidFill>
              <a:latin typeface="Lato"/>
              <a:ea typeface="Lato"/>
              <a:cs typeface="Lato"/>
              <a:sym typeface="Lato"/>
            </a:endParaRPr>
          </a:p>
          <a:p>
            <a:pPr indent="0" lvl="0" marL="0" rtl="0" algn="l">
              <a:lnSpc>
                <a:spcPct val="200000"/>
              </a:lnSpc>
              <a:spcBef>
                <a:spcPts val="0"/>
              </a:spcBef>
              <a:spcAft>
                <a:spcPts val="0"/>
              </a:spcAft>
              <a:buNone/>
            </a:pPr>
            <a:r>
              <a:rPr b="1" lang="es" sz="2200">
                <a:solidFill>
                  <a:schemeClr val="lt2"/>
                </a:solidFill>
                <a:latin typeface="Lato"/>
                <a:ea typeface="Lato"/>
                <a:cs typeface="Lato"/>
                <a:sym typeface="Lato"/>
              </a:rPr>
              <a:t>03</a:t>
            </a:r>
            <a:r>
              <a:rPr b="1" lang="es" sz="2200">
                <a:solidFill>
                  <a:schemeClr val="lt1"/>
                </a:solidFill>
                <a:latin typeface="Lato"/>
                <a:ea typeface="Lato"/>
                <a:cs typeface="Lato"/>
                <a:sym typeface="Lato"/>
              </a:rPr>
              <a:t> - </a:t>
            </a:r>
            <a:r>
              <a:rPr lang="es" sz="2200">
                <a:solidFill>
                  <a:schemeClr val="lt1"/>
                </a:solidFill>
                <a:latin typeface="Lato"/>
                <a:ea typeface="Lato"/>
                <a:cs typeface="Lato"/>
                <a:sym typeface="Lato"/>
              </a:rPr>
              <a:t>Metadata</a:t>
            </a:r>
            <a:endParaRPr sz="2200">
              <a:solidFill>
                <a:schemeClr val="lt1"/>
              </a:solidFill>
              <a:latin typeface="Lato"/>
              <a:ea typeface="Lato"/>
              <a:cs typeface="Lato"/>
              <a:sym typeface="Lato"/>
            </a:endParaRPr>
          </a:p>
          <a:p>
            <a:pPr indent="0" lvl="0" marL="0" rtl="0" algn="l">
              <a:lnSpc>
                <a:spcPct val="200000"/>
              </a:lnSpc>
              <a:spcBef>
                <a:spcPts val="0"/>
              </a:spcBef>
              <a:spcAft>
                <a:spcPts val="0"/>
              </a:spcAft>
              <a:buNone/>
            </a:pPr>
            <a:r>
              <a:rPr b="1" lang="es" sz="2200">
                <a:solidFill>
                  <a:schemeClr val="lt2"/>
                </a:solidFill>
                <a:latin typeface="Lato"/>
                <a:ea typeface="Lato"/>
                <a:cs typeface="Lato"/>
                <a:sym typeface="Lato"/>
              </a:rPr>
              <a:t>04</a:t>
            </a:r>
            <a:r>
              <a:rPr b="1" lang="es" sz="2200">
                <a:solidFill>
                  <a:schemeClr val="lt1"/>
                </a:solidFill>
                <a:latin typeface="Lato"/>
                <a:ea typeface="Lato"/>
                <a:cs typeface="Lato"/>
                <a:sym typeface="Lato"/>
              </a:rPr>
              <a:t> - </a:t>
            </a:r>
            <a:r>
              <a:rPr lang="es" sz="2200">
                <a:solidFill>
                  <a:schemeClr val="lt1"/>
                </a:solidFill>
                <a:latin typeface="Lato"/>
                <a:ea typeface="Lato"/>
                <a:cs typeface="Lato"/>
                <a:sym typeface="Lato"/>
              </a:rPr>
              <a:t>Análisis</a:t>
            </a:r>
            <a:r>
              <a:rPr lang="es" sz="2200">
                <a:solidFill>
                  <a:schemeClr val="lt1"/>
                </a:solidFill>
                <a:latin typeface="Lato"/>
                <a:ea typeface="Lato"/>
                <a:cs typeface="Lato"/>
                <a:sym typeface="Lato"/>
              </a:rPr>
              <a:t> exploratorio</a:t>
            </a:r>
            <a:endParaRPr sz="2200">
              <a:solidFill>
                <a:schemeClr val="lt1"/>
              </a:solidFill>
              <a:latin typeface="Lato"/>
              <a:ea typeface="Lato"/>
              <a:cs typeface="Lato"/>
              <a:sym typeface="Lato"/>
            </a:endParaRPr>
          </a:p>
          <a:p>
            <a:pPr indent="0" lvl="0" marL="0" rtl="0" algn="l">
              <a:lnSpc>
                <a:spcPct val="200000"/>
              </a:lnSpc>
              <a:spcBef>
                <a:spcPts val="0"/>
              </a:spcBef>
              <a:spcAft>
                <a:spcPts val="0"/>
              </a:spcAft>
              <a:buNone/>
            </a:pPr>
            <a:r>
              <a:rPr b="1" lang="es" sz="2200">
                <a:solidFill>
                  <a:schemeClr val="lt2"/>
                </a:solidFill>
                <a:latin typeface="Lato"/>
                <a:ea typeface="Lato"/>
                <a:cs typeface="Lato"/>
                <a:sym typeface="Lato"/>
              </a:rPr>
              <a:t>05</a:t>
            </a:r>
            <a:r>
              <a:rPr b="1" lang="es" sz="2200">
                <a:solidFill>
                  <a:schemeClr val="lt1"/>
                </a:solidFill>
                <a:latin typeface="Lato"/>
                <a:ea typeface="Lato"/>
                <a:cs typeface="Lato"/>
                <a:sym typeface="Lato"/>
              </a:rPr>
              <a:t> - </a:t>
            </a:r>
            <a:r>
              <a:rPr lang="es" sz="2200">
                <a:solidFill>
                  <a:schemeClr val="lt1"/>
                </a:solidFill>
                <a:latin typeface="Lato"/>
                <a:ea typeface="Lato"/>
                <a:cs typeface="Lato"/>
                <a:sym typeface="Lato"/>
              </a:rPr>
              <a:t>Insights</a:t>
            </a:r>
            <a:endParaRPr sz="2200">
              <a:solidFill>
                <a:schemeClr val="lt1"/>
              </a:solidFill>
              <a:latin typeface="Lato"/>
              <a:ea typeface="Lato"/>
              <a:cs typeface="Lato"/>
              <a:sym typeface="Lato"/>
            </a:endParaRPr>
          </a:p>
        </p:txBody>
      </p:sp>
      <p:pic>
        <p:nvPicPr>
          <p:cNvPr id="148" name="Google Shape;148;p14"/>
          <p:cNvPicPr preferRelativeResize="0"/>
          <p:nvPr/>
        </p:nvPicPr>
        <p:blipFill>
          <a:blip r:embed="rId3">
            <a:alphaModFix/>
          </a:blip>
          <a:stretch>
            <a:fillRect/>
          </a:stretch>
        </p:blipFill>
        <p:spPr>
          <a:xfrm>
            <a:off x="6240288" y="2920175"/>
            <a:ext cx="1646587" cy="1250212"/>
          </a:xfrm>
          <a:prstGeom prst="rect">
            <a:avLst/>
          </a:prstGeom>
          <a:noFill/>
          <a:ln>
            <a:noFill/>
          </a:ln>
        </p:spPr>
      </p:pic>
      <p:pic>
        <p:nvPicPr>
          <p:cNvPr id="149" name="Google Shape;149;p14"/>
          <p:cNvPicPr preferRelativeResize="0"/>
          <p:nvPr/>
        </p:nvPicPr>
        <p:blipFill>
          <a:blip r:embed="rId4">
            <a:alphaModFix/>
          </a:blip>
          <a:stretch>
            <a:fillRect/>
          </a:stretch>
        </p:blipFill>
        <p:spPr>
          <a:xfrm>
            <a:off x="8766075" y="83062"/>
            <a:ext cx="255066" cy="25506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p:nvPr/>
        </p:nvSpPr>
        <p:spPr>
          <a:xfrm>
            <a:off x="30200" y="919100"/>
            <a:ext cx="1963800" cy="4311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50">
              <a:solidFill>
                <a:schemeClr val="lt1"/>
              </a:solidFill>
              <a:latin typeface="Roboto"/>
              <a:ea typeface="Roboto"/>
              <a:cs typeface="Roboto"/>
              <a:sym typeface="Roboto"/>
            </a:endParaRPr>
          </a:p>
        </p:txBody>
      </p:sp>
      <p:sp>
        <p:nvSpPr>
          <p:cNvPr id="155" name="Google Shape;155;p15"/>
          <p:cNvSpPr txBox="1"/>
          <p:nvPr>
            <p:ph idx="4294967295" type="title"/>
          </p:nvPr>
        </p:nvSpPr>
        <p:spPr>
          <a:xfrm>
            <a:off x="15100" y="866900"/>
            <a:ext cx="1593600" cy="4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165">
                <a:latin typeface="Roboto"/>
                <a:ea typeface="Roboto"/>
                <a:cs typeface="Roboto"/>
                <a:sym typeface="Roboto"/>
              </a:rPr>
              <a:t>Motivación</a:t>
            </a:r>
            <a:endParaRPr sz="2165">
              <a:latin typeface="Roboto"/>
              <a:ea typeface="Roboto"/>
              <a:cs typeface="Roboto"/>
              <a:sym typeface="Roboto"/>
            </a:endParaRPr>
          </a:p>
        </p:txBody>
      </p:sp>
      <p:sp>
        <p:nvSpPr>
          <p:cNvPr id="156" name="Google Shape;15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57" name="Google Shape;157;p15"/>
          <p:cNvSpPr txBox="1"/>
          <p:nvPr/>
        </p:nvSpPr>
        <p:spPr>
          <a:xfrm>
            <a:off x="1986450" y="866900"/>
            <a:ext cx="6873000" cy="1908600"/>
          </a:xfrm>
          <a:prstGeom prst="rect">
            <a:avLst/>
          </a:prstGeom>
          <a:noFill/>
          <a:ln>
            <a:noFill/>
          </a:ln>
        </p:spPr>
        <p:txBody>
          <a:bodyPr anchorCtr="0" anchor="ctr" bIns="91425" lIns="91425" spcFirstLastPara="1" rIns="91425" wrap="square" tIns="91425">
            <a:spAutoFit/>
          </a:bodyPr>
          <a:lstStyle/>
          <a:p>
            <a:pPr indent="-330200" lvl="0" marL="457200" rtl="0" algn="l">
              <a:spcBef>
                <a:spcPts val="0"/>
              </a:spcBef>
              <a:spcAft>
                <a:spcPts val="0"/>
              </a:spcAft>
              <a:buClr>
                <a:schemeClr val="lt1"/>
              </a:buClr>
              <a:buSzPts val="1600"/>
              <a:buFont typeface="Lato"/>
              <a:buChar char="●"/>
            </a:pPr>
            <a:r>
              <a:rPr lang="es" sz="1600">
                <a:solidFill>
                  <a:schemeClr val="lt1"/>
                </a:solidFill>
                <a:latin typeface="Lato"/>
                <a:ea typeface="Lato"/>
                <a:cs typeface="Lato"/>
                <a:sym typeface="Lato"/>
              </a:rPr>
              <a:t>En este trabajo se analiza la relación entre el nivel educativo de un individuo y el salario por hora que obtiene en el mercado laboral.</a:t>
            </a:r>
            <a:endParaRPr sz="1600">
              <a:solidFill>
                <a:schemeClr val="lt1"/>
              </a:solidFill>
              <a:latin typeface="Lato"/>
              <a:ea typeface="Lato"/>
              <a:cs typeface="Lato"/>
              <a:sym typeface="Lato"/>
            </a:endParaRPr>
          </a:p>
          <a:p>
            <a:pPr indent="0" lvl="0" marL="457200" rtl="0" algn="l">
              <a:spcBef>
                <a:spcPts val="0"/>
              </a:spcBef>
              <a:spcAft>
                <a:spcPts val="0"/>
              </a:spcAft>
              <a:buNone/>
            </a:pPr>
            <a:r>
              <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s" sz="1600">
                <a:solidFill>
                  <a:schemeClr val="lt1"/>
                </a:solidFill>
                <a:latin typeface="Lato"/>
                <a:ea typeface="Lato"/>
                <a:cs typeface="Lato"/>
                <a:sym typeface="Lato"/>
              </a:rPr>
              <a:t>Se tienen en cuenta las relaciones de otros factores que gravitan en la determinación del nivel de salarios. Particularmente, la influencia de:</a:t>
            </a:r>
            <a:endParaRPr sz="1600">
              <a:solidFill>
                <a:schemeClr val="lt1"/>
              </a:solidFill>
              <a:latin typeface="Lato"/>
              <a:ea typeface="Lato"/>
              <a:cs typeface="Lato"/>
              <a:sym typeface="Lato"/>
            </a:endParaRPr>
          </a:p>
          <a:p>
            <a:pPr indent="-330200" lvl="1" marL="914400" rtl="0" algn="l">
              <a:spcBef>
                <a:spcPts val="0"/>
              </a:spcBef>
              <a:spcAft>
                <a:spcPts val="0"/>
              </a:spcAft>
              <a:buClr>
                <a:schemeClr val="lt1"/>
              </a:buClr>
              <a:buSzPts val="1600"/>
              <a:buFont typeface="Lato"/>
              <a:buChar char="○"/>
            </a:pPr>
            <a:r>
              <a:rPr lang="es" sz="1600">
                <a:solidFill>
                  <a:schemeClr val="lt1"/>
                </a:solidFill>
                <a:latin typeface="Lato"/>
                <a:ea typeface="Lato"/>
                <a:cs typeface="Lato"/>
                <a:sym typeface="Lato"/>
              </a:rPr>
              <a:t>Los años de experiencia.</a:t>
            </a:r>
            <a:endParaRPr sz="1600">
              <a:solidFill>
                <a:schemeClr val="lt1"/>
              </a:solidFill>
              <a:latin typeface="Lato"/>
              <a:ea typeface="Lato"/>
              <a:cs typeface="Lato"/>
              <a:sym typeface="Lato"/>
            </a:endParaRPr>
          </a:p>
          <a:p>
            <a:pPr indent="-330200" lvl="1" marL="914400" rtl="0" algn="l">
              <a:spcBef>
                <a:spcPts val="0"/>
              </a:spcBef>
              <a:spcAft>
                <a:spcPts val="0"/>
              </a:spcAft>
              <a:buClr>
                <a:schemeClr val="lt1"/>
              </a:buClr>
              <a:buSzPts val="1600"/>
              <a:buFont typeface="Lato"/>
              <a:buChar char="○"/>
            </a:pPr>
            <a:r>
              <a:rPr lang="es" sz="1600">
                <a:solidFill>
                  <a:schemeClr val="lt1"/>
                </a:solidFill>
                <a:latin typeface="Lato"/>
                <a:ea typeface="Lato"/>
                <a:cs typeface="Lato"/>
                <a:sym typeface="Lato"/>
              </a:rPr>
              <a:t>La brecha de género. </a:t>
            </a:r>
            <a:endParaRPr sz="1600">
              <a:solidFill>
                <a:schemeClr val="lt1"/>
              </a:solidFill>
              <a:latin typeface="Lato"/>
              <a:ea typeface="Lato"/>
              <a:cs typeface="Lato"/>
              <a:sym typeface="Lato"/>
            </a:endParaRPr>
          </a:p>
        </p:txBody>
      </p:sp>
      <p:sp>
        <p:nvSpPr>
          <p:cNvPr id="158" name="Google Shape;158;p15"/>
          <p:cNvSpPr/>
          <p:nvPr/>
        </p:nvSpPr>
        <p:spPr>
          <a:xfrm>
            <a:off x="37738" y="3089300"/>
            <a:ext cx="1963800" cy="4311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50">
              <a:solidFill>
                <a:schemeClr val="lt1"/>
              </a:solidFill>
              <a:latin typeface="Roboto"/>
              <a:ea typeface="Roboto"/>
              <a:cs typeface="Roboto"/>
              <a:sym typeface="Roboto"/>
            </a:endParaRPr>
          </a:p>
        </p:txBody>
      </p:sp>
      <p:sp>
        <p:nvSpPr>
          <p:cNvPr id="159" name="Google Shape;159;p15"/>
          <p:cNvSpPr txBox="1"/>
          <p:nvPr>
            <p:ph idx="4294967295" type="title"/>
          </p:nvPr>
        </p:nvSpPr>
        <p:spPr>
          <a:xfrm>
            <a:off x="22638" y="3037100"/>
            <a:ext cx="1593600" cy="4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165">
                <a:latin typeface="Roboto"/>
                <a:ea typeface="Roboto"/>
                <a:cs typeface="Roboto"/>
                <a:sym typeface="Roboto"/>
              </a:rPr>
              <a:t>Audiencia</a:t>
            </a:r>
            <a:endParaRPr sz="2165">
              <a:latin typeface="Roboto"/>
              <a:ea typeface="Roboto"/>
              <a:cs typeface="Roboto"/>
              <a:sym typeface="Roboto"/>
            </a:endParaRPr>
          </a:p>
        </p:txBody>
      </p:sp>
      <p:pic>
        <p:nvPicPr>
          <p:cNvPr id="160" name="Google Shape;160;p15"/>
          <p:cNvPicPr preferRelativeResize="0"/>
          <p:nvPr/>
        </p:nvPicPr>
        <p:blipFill>
          <a:blip r:embed="rId3">
            <a:alphaModFix/>
          </a:blip>
          <a:stretch>
            <a:fillRect/>
          </a:stretch>
        </p:blipFill>
        <p:spPr>
          <a:xfrm>
            <a:off x="720009" y="3711663"/>
            <a:ext cx="284754" cy="441958"/>
          </a:xfrm>
          <a:prstGeom prst="rect">
            <a:avLst/>
          </a:prstGeom>
          <a:noFill/>
          <a:ln>
            <a:noFill/>
          </a:ln>
        </p:spPr>
      </p:pic>
      <p:pic>
        <p:nvPicPr>
          <p:cNvPr id="161" name="Google Shape;161;p15"/>
          <p:cNvPicPr preferRelativeResize="0"/>
          <p:nvPr/>
        </p:nvPicPr>
        <p:blipFill>
          <a:blip r:embed="rId4">
            <a:alphaModFix/>
          </a:blip>
          <a:stretch>
            <a:fillRect/>
          </a:stretch>
        </p:blipFill>
        <p:spPr>
          <a:xfrm>
            <a:off x="639638" y="4432713"/>
            <a:ext cx="445498" cy="443281"/>
          </a:xfrm>
          <a:prstGeom prst="rect">
            <a:avLst/>
          </a:prstGeom>
          <a:noFill/>
          <a:ln>
            <a:noFill/>
          </a:ln>
        </p:spPr>
      </p:pic>
      <p:pic>
        <p:nvPicPr>
          <p:cNvPr id="162" name="Google Shape;162;p15"/>
          <p:cNvPicPr preferRelativeResize="0"/>
          <p:nvPr/>
        </p:nvPicPr>
        <p:blipFill>
          <a:blip r:embed="rId5">
            <a:alphaModFix/>
          </a:blip>
          <a:stretch>
            <a:fillRect/>
          </a:stretch>
        </p:blipFill>
        <p:spPr>
          <a:xfrm>
            <a:off x="4478358" y="3711000"/>
            <a:ext cx="367905" cy="443305"/>
          </a:xfrm>
          <a:prstGeom prst="rect">
            <a:avLst/>
          </a:prstGeom>
          <a:noFill/>
          <a:ln>
            <a:noFill/>
          </a:ln>
        </p:spPr>
      </p:pic>
      <p:pic>
        <p:nvPicPr>
          <p:cNvPr id="163" name="Google Shape;163;p15"/>
          <p:cNvPicPr preferRelativeResize="0"/>
          <p:nvPr/>
        </p:nvPicPr>
        <p:blipFill>
          <a:blip r:embed="rId6">
            <a:alphaModFix/>
          </a:blip>
          <a:stretch>
            <a:fillRect/>
          </a:stretch>
        </p:blipFill>
        <p:spPr>
          <a:xfrm>
            <a:off x="4420452" y="4431600"/>
            <a:ext cx="550805" cy="443283"/>
          </a:xfrm>
          <a:prstGeom prst="rect">
            <a:avLst/>
          </a:prstGeom>
          <a:noFill/>
          <a:ln>
            <a:noFill/>
          </a:ln>
        </p:spPr>
      </p:pic>
      <p:sp>
        <p:nvSpPr>
          <p:cNvPr id="164" name="Google Shape;164;p15"/>
          <p:cNvSpPr txBox="1"/>
          <p:nvPr/>
        </p:nvSpPr>
        <p:spPr>
          <a:xfrm>
            <a:off x="1178313" y="3710000"/>
            <a:ext cx="2424000" cy="431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Lato"/>
                <a:ea typeface="Lato"/>
                <a:cs typeface="Lato"/>
                <a:sym typeface="Lato"/>
              </a:rPr>
              <a:t>Tomadores de decisión</a:t>
            </a:r>
            <a:endParaRPr sz="1600">
              <a:solidFill>
                <a:schemeClr val="lt1"/>
              </a:solidFill>
              <a:latin typeface="Lato"/>
              <a:ea typeface="Lato"/>
              <a:cs typeface="Lato"/>
              <a:sym typeface="Lato"/>
            </a:endParaRPr>
          </a:p>
        </p:txBody>
      </p:sp>
      <p:sp>
        <p:nvSpPr>
          <p:cNvPr id="165" name="Google Shape;165;p15"/>
          <p:cNvSpPr txBox="1"/>
          <p:nvPr/>
        </p:nvSpPr>
        <p:spPr>
          <a:xfrm>
            <a:off x="1291700" y="4438788"/>
            <a:ext cx="2550300" cy="431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Lato"/>
                <a:ea typeface="Lato"/>
                <a:cs typeface="Lato"/>
                <a:sym typeface="Lato"/>
              </a:rPr>
              <a:t>Departamentos de RRHH</a:t>
            </a:r>
            <a:endParaRPr sz="1600">
              <a:solidFill>
                <a:schemeClr val="lt1"/>
              </a:solidFill>
              <a:latin typeface="Lato"/>
              <a:ea typeface="Lato"/>
              <a:cs typeface="Lato"/>
              <a:sym typeface="Lato"/>
            </a:endParaRPr>
          </a:p>
        </p:txBody>
      </p:sp>
      <p:sp>
        <p:nvSpPr>
          <p:cNvPr id="166" name="Google Shape;166;p15"/>
          <p:cNvSpPr txBox="1"/>
          <p:nvPr/>
        </p:nvSpPr>
        <p:spPr>
          <a:xfrm>
            <a:off x="5129538" y="3710000"/>
            <a:ext cx="3575700" cy="431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Lato"/>
                <a:ea typeface="Lato"/>
                <a:cs typeface="Lato"/>
                <a:sym typeface="Lato"/>
              </a:rPr>
              <a:t>Individuos interesados en educarse</a:t>
            </a:r>
            <a:endParaRPr sz="1600">
              <a:solidFill>
                <a:schemeClr val="lt1"/>
              </a:solidFill>
              <a:latin typeface="Lato"/>
              <a:ea typeface="Lato"/>
              <a:cs typeface="Lato"/>
              <a:sym typeface="Lato"/>
            </a:endParaRPr>
          </a:p>
        </p:txBody>
      </p:sp>
      <p:sp>
        <p:nvSpPr>
          <p:cNvPr id="167" name="Google Shape;167;p15"/>
          <p:cNvSpPr txBox="1"/>
          <p:nvPr/>
        </p:nvSpPr>
        <p:spPr>
          <a:xfrm>
            <a:off x="5163075" y="4438800"/>
            <a:ext cx="3363600" cy="431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Lato"/>
                <a:ea typeface="Lato"/>
                <a:cs typeface="Lato"/>
                <a:sym typeface="Lato"/>
              </a:rPr>
              <a:t>Periodistas o divulgadores del tema</a:t>
            </a:r>
            <a:endParaRPr sz="1600">
              <a:solidFill>
                <a:schemeClr val="lt1"/>
              </a:solidFill>
              <a:latin typeface="Lato"/>
              <a:ea typeface="Lato"/>
              <a:cs typeface="Lato"/>
              <a:sym typeface="Lato"/>
            </a:endParaRPr>
          </a:p>
        </p:txBody>
      </p:sp>
      <p:sp>
        <p:nvSpPr>
          <p:cNvPr id="168" name="Google Shape;168;p15"/>
          <p:cNvSpPr txBox="1"/>
          <p:nvPr/>
        </p:nvSpPr>
        <p:spPr>
          <a:xfrm>
            <a:off x="128375" y="128375"/>
            <a:ext cx="6291600" cy="4464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s" sz="1700">
                <a:solidFill>
                  <a:schemeClr val="lt2"/>
                </a:solidFill>
                <a:latin typeface="Lato"/>
                <a:ea typeface="Lato"/>
                <a:cs typeface="Lato"/>
                <a:sym typeface="Lato"/>
              </a:rPr>
              <a:t>Si la educación es una inversión…   Estudiar, ¿</a:t>
            </a:r>
            <a:r>
              <a:rPr b="1" lang="es" sz="1700">
                <a:solidFill>
                  <a:schemeClr val="lt2"/>
                </a:solidFill>
                <a:latin typeface="Lato"/>
                <a:ea typeface="Lato"/>
                <a:cs typeface="Lato"/>
                <a:sym typeface="Lato"/>
              </a:rPr>
              <a:t>cuánto</a:t>
            </a:r>
            <a:r>
              <a:rPr b="1" lang="es" sz="1700">
                <a:solidFill>
                  <a:schemeClr val="lt2"/>
                </a:solidFill>
                <a:latin typeface="Lato"/>
                <a:ea typeface="Lato"/>
                <a:cs typeface="Lato"/>
                <a:sym typeface="Lato"/>
              </a:rPr>
              <a:t> rinde?</a:t>
            </a:r>
            <a:endParaRPr b="1" sz="1700">
              <a:solidFill>
                <a:schemeClr val="lt2"/>
              </a:solidFill>
              <a:latin typeface="Lato"/>
              <a:ea typeface="Lato"/>
              <a:cs typeface="Lato"/>
              <a:sym typeface="Lato"/>
            </a:endParaRPr>
          </a:p>
        </p:txBody>
      </p:sp>
      <p:pic>
        <p:nvPicPr>
          <p:cNvPr id="169" name="Google Shape;169;p15"/>
          <p:cNvPicPr preferRelativeResize="0"/>
          <p:nvPr/>
        </p:nvPicPr>
        <p:blipFill>
          <a:blip r:embed="rId7">
            <a:alphaModFix/>
          </a:blip>
          <a:stretch>
            <a:fillRect/>
          </a:stretch>
        </p:blipFill>
        <p:spPr>
          <a:xfrm>
            <a:off x="8766075" y="83062"/>
            <a:ext cx="255066" cy="255066"/>
          </a:xfrm>
          <a:prstGeom prst="rect">
            <a:avLst/>
          </a:prstGeom>
          <a:noFill/>
          <a:ln>
            <a:noFill/>
          </a:ln>
        </p:spPr>
      </p:pic>
      <p:pic>
        <p:nvPicPr>
          <p:cNvPr id="170" name="Google Shape;170;p15"/>
          <p:cNvPicPr preferRelativeResize="0"/>
          <p:nvPr/>
        </p:nvPicPr>
        <p:blipFill>
          <a:blip r:embed="rId8">
            <a:alphaModFix/>
          </a:blip>
          <a:stretch>
            <a:fillRect/>
          </a:stretch>
        </p:blipFill>
        <p:spPr>
          <a:xfrm>
            <a:off x="686475" y="1800750"/>
            <a:ext cx="508909" cy="5089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p:nvPr/>
        </p:nvSpPr>
        <p:spPr>
          <a:xfrm>
            <a:off x="0" y="39552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txBox="1"/>
          <p:nvPr>
            <p:ph idx="4294967295" type="title"/>
          </p:nvPr>
        </p:nvSpPr>
        <p:spPr>
          <a:xfrm>
            <a:off x="671400" y="296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50">
                <a:latin typeface="Roboto"/>
                <a:ea typeface="Roboto"/>
                <a:cs typeface="Roboto"/>
                <a:sym typeface="Roboto"/>
              </a:rPr>
              <a:t>Resumen de metadata</a:t>
            </a:r>
            <a:endParaRPr sz="3700"/>
          </a:p>
        </p:txBody>
      </p:sp>
      <p:sp>
        <p:nvSpPr>
          <p:cNvPr id="177" name="Google Shape;177;p16"/>
          <p:cNvSpPr txBox="1"/>
          <p:nvPr>
            <p:ph idx="4294967295" type="body"/>
          </p:nvPr>
        </p:nvSpPr>
        <p:spPr>
          <a:xfrm>
            <a:off x="216300" y="2438775"/>
            <a:ext cx="6588600" cy="21336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SzPts val="1600"/>
              <a:buChar char="●"/>
            </a:pPr>
            <a:r>
              <a:rPr lang="es" sz="1600"/>
              <a:t>La EPH es un programa nacional de producción sistemática y permanente de indicadores sociales que lleva a cabo el INDEC.</a:t>
            </a:r>
            <a:endParaRPr sz="1600"/>
          </a:p>
          <a:p>
            <a:pPr indent="-330200" lvl="0" marL="457200" rtl="0" algn="l">
              <a:spcBef>
                <a:spcPts val="0"/>
              </a:spcBef>
              <a:spcAft>
                <a:spcPts val="0"/>
              </a:spcAft>
              <a:buSzPts val="1600"/>
              <a:buChar char="●"/>
            </a:pPr>
            <a:r>
              <a:rPr lang="es" sz="1600"/>
              <a:t>Permite conocer las características sociodemográficas y socioeconómicas de la población.</a:t>
            </a:r>
            <a:endParaRPr sz="1600"/>
          </a:p>
          <a:p>
            <a:pPr indent="-330200" lvl="0" marL="457200" rtl="0" algn="l">
              <a:spcBef>
                <a:spcPts val="0"/>
              </a:spcBef>
              <a:spcAft>
                <a:spcPts val="0"/>
              </a:spcAft>
              <a:buSzPts val="1600"/>
              <a:buChar char="●"/>
            </a:pPr>
            <a:r>
              <a:rPr lang="es" sz="1600"/>
              <a:t>Se efectúa en forma continua en 31 aglomerados urbanos del país. </a:t>
            </a:r>
            <a:endParaRPr sz="1600"/>
          </a:p>
          <a:p>
            <a:pPr indent="-330200" lvl="0" marL="457200" rtl="0" algn="l">
              <a:spcBef>
                <a:spcPts val="0"/>
              </a:spcBef>
              <a:spcAft>
                <a:spcPts val="0"/>
              </a:spcAft>
              <a:buSzPts val="1600"/>
              <a:buChar char="●"/>
            </a:pPr>
            <a:r>
              <a:rPr lang="es" sz="1600"/>
              <a:t>Alcanza actualmente una representatividad de 71% de la población urbana total y 62% de la población total del país.</a:t>
            </a:r>
            <a:endParaRPr sz="1600"/>
          </a:p>
        </p:txBody>
      </p:sp>
      <p:sp>
        <p:nvSpPr>
          <p:cNvPr id="178" name="Google Shape;1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79" name="Google Shape;179;p16"/>
          <p:cNvPicPr preferRelativeResize="0"/>
          <p:nvPr/>
        </p:nvPicPr>
        <p:blipFill>
          <a:blip r:embed="rId3">
            <a:alphaModFix/>
          </a:blip>
          <a:stretch>
            <a:fillRect/>
          </a:stretch>
        </p:blipFill>
        <p:spPr>
          <a:xfrm>
            <a:off x="8766075" y="83062"/>
            <a:ext cx="255066" cy="255066"/>
          </a:xfrm>
          <a:prstGeom prst="rect">
            <a:avLst/>
          </a:prstGeom>
          <a:noFill/>
          <a:ln>
            <a:noFill/>
          </a:ln>
        </p:spPr>
      </p:pic>
      <p:grpSp>
        <p:nvGrpSpPr>
          <p:cNvPr id="180" name="Google Shape;180;p16"/>
          <p:cNvGrpSpPr/>
          <p:nvPr/>
        </p:nvGrpSpPr>
        <p:grpSpPr>
          <a:xfrm>
            <a:off x="7380200" y="2598625"/>
            <a:ext cx="1338000" cy="800400"/>
            <a:chOff x="7028950" y="1445300"/>
            <a:chExt cx="1338000" cy="800400"/>
          </a:xfrm>
        </p:grpSpPr>
        <p:sp>
          <p:nvSpPr>
            <p:cNvPr id="181" name="Google Shape;181;p16"/>
            <p:cNvSpPr txBox="1"/>
            <p:nvPr/>
          </p:nvSpPr>
          <p:spPr>
            <a:xfrm>
              <a:off x="7028950" y="1445300"/>
              <a:ext cx="1338000" cy="400200"/>
            </a:xfrm>
            <a:prstGeom prst="rect">
              <a:avLst/>
            </a:prstGeom>
            <a:solidFill>
              <a:srgbClr val="1B786E"/>
            </a:solidFill>
            <a:ln cap="flat" cmpd="sng" w="9525">
              <a:solidFill>
                <a:srgbClr val="1B786E"/>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lt1"/>
                  </a:solidFill>
                  <a:latin typeface="Lato"/>
                  <a:ea typeface="Lato"/>
                  <a:cs typeface="Lato"/>
                  <a:sym typeface="Lato"/>
                </a:rPr>
                <a:t>Instancias</a:t>
              </a:r>
              <a:endParaRPr sz="1600">
                <a:solidFill>
                  <a:schemeClr val="lt1"/>
                </a:solidFill>
                <a:latin typeface="Lato"/>
                <a:ea typeface="Lato"/>
                <a:cs typeface="Lato"/>
                <a:sym typeface="Lato"/>
              </a:endParaRPr>
            </a:p>
          </p:txBody>
        </p:sp>
        <p:sp>
          <p:nvSpPr>
            <p:cNvPr id="182" name="Google Shape;182;p16"/>
            <p:cNvSpPr txBox="1"/>
            <p:nvPr/>
          </p:nvSpPr>
          <p:spPr>
            <a:xfrm>
              <a:off x="7028950" y="1845500"/>
              <a:ext cx="1338000" cy="400200"/>
            </a:xfrm>
            <a:prstGeom prst="rect">
              <a:avLst/>
            </a:prstGeom>
            <a:solidFill>
              <a:schemeClr val="lt2"/>
            </a:solid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latin typeface="Lato"/>
                  <a:ea typeface="Lato"/>
                  <a:cs typeface="Lato"/>
                  <a:sym typeface="Lato"/>
                </a:rPr>
                <a:t>49.706</a:t>
              </a:r>
              <a:endParaRPr sz="1600">
                <a:solidFill>
                  <a:schemeClr val="dk1"/>
                </a:solidFill>
                <a:latin typeface="Lato"/>
                <a:ea typeface="Lato"/>
                <a:cs typeface="Lato"/>
                <a:sym typeface="Lato"/>
              </a:endParaRPr>
            </a:p>
          </p:txBody>
        </p:sp>
      </p:grpSp>
      <p:grpSp>
        <p:nvGrpSpPr>
          <p:cNvPr id="183" name="Google Shape;183;p16"/>
          <p:cNvGrpSpPr/>
          <p:nvPr/>
        </p:nvGrpSpPr>
        <p:grpSpPr>
          <a:xfrm>
            <a:off x="7380200" y="3682075"/>
            <a:ext cx="1338000" cy="800400"/>
            <a:chOff x="7028950" y="3037850"/>
            <a:chExt cx="1338000" cy="800400"/>
          </a:xfrm>
        </p:grpSpPr>
        <p:sp>
          <p:nvSpPr>
            <p:cNvPr id="184" name="Google Shape;184;p16"/>
            <p:cNvSpPr txBox="1"/>
            <p:nvPr/>
          </p:nvSpPr>
          <p:spPr>
            <a:xfrm>
              <a:off x="7028950" y="3438050"/>
              <a:ext cx="1338000" cy="400200"/>
            </a:xfrm>
            <a:prstGeom prst="rect">
              <a:avLst/>
            </a:prstGeom>
            <a:solidFill>
              <a:schemeClr val="lt2"/>
            </a:solid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latin typeface="Lato"/>
                  <a:ea typeface="Lato"/>
                  <a:cs typeface="Lato"/>
                  <a:sym typeface="Lato"/>
                </a:rPr>
                <a:t>322</a:t>
              </a:r>
              <a:endParaRPr>
                <a:solidFill>
                  <a:schemeClr val="dk1"/>
                </a:solidFill>
                <a:latin typeface="Lato"/>
                <a:ea typeface="Lato"/>
                <a:cs typeface="Lato"/>
                <a:sym typeface="Lato"/>
              </a:endParaRPr>
            </a:p>
          </p:txBody>
        </p:sp>
        <p:sp>
          <p:nvSpPr>
            <p:cNvPr id="185" name="Google Shape;185;p16"/>
            <p:cNvSpPr txBox="1"/>
            <p:nvPr/>
          </p:nvSpPr>
          <p:spPr>
            <a:xfrm>
              <a:off x="7028950" y="3037850"/>
              <a:ext cx="1338000" cy="400200"/>
            </a:xfrm>
            <a:prstGeom prst="rect">
              <a:avLst/>
            </a:prstGeom>
            <a:solidFill>
              <a:srgbClr val="1B786E"/>
            </a:solidFill>
            <a:ln cap="flat" cmpd="sng" w="9525">
              <a:solidFill>
                <a:srgbClr val="1B786E"/>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lt1"/>
                  </a:solidFill>
                  <a:latin typeface="Lato"/>
                  <a:ea typeface="Lato"/>
                  <a:cs typeface="Lato"/>
                  <a:sym typeface="Lato"/>
                </a:rPr>
                <a:t>Atributos</a:t>
              </a:r>
              <a:endParaRPr sz="1600">
                <a:solidFill>
                  <a:schemeClr val="lt1"/>
                </a:solidFill>
                <a:latin typeface="Lato"/>
                <a:ea typeface="Lato"/>
                <a:cs typeface="Lato"/>
                <a:sym typeface="Lato"/>
              </a:endParaRPr>
            </a:p>
          </p:txBody>
        </p:sp>
      </p:grpSp>
      <p:sp>
        <p:nvSpPr>
          <p:cNvPr id="186" name="Google Shape;186;p16"/>
          <p:cNvSpPr txBox="1"/>
          <p:nvPr>
            <p:ph idx="4294967295" type="body"/>
          </p:nvPr>
        </p:nvSpPr>
        <p:spPr>
          <a:xfrm>
            <a:off x="624800" y="1403425"/>
            <a:ext cx="3959700" cy="8004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s" sz="1600">
                <a:solidFill>
                  <a:schemeClr val="lt2"/>
                </a:solidFill>
              </a:rPr>
              <a:t>Encuesta Permanente de Hogares (EPH)</a:t>
            </a:r>
            <a:br>
              <a:rPr lang="es" sz="1600">
                <a:solidFill>
                  <a:schemeClr val="lt2"/>
                </a:solidFill>
              </a:rPr>
            </a:br>
            <a:r>
              <a:rPr lang="es" sz="1600">
                <a:solidFill>
                  <a:schemeClr val="lt2"/>
                </a:solidFill>
              </a:rPr>
              <a:t>Argentina. 1º trimestre de 2022</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7"/>
          <p:cNvSpPr/>
          <p:nvPr/>
        </p:nvSpPr>
        <p:spPr>
          <a:xfrm>
            <a:off x="0" y="3800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txBox="1"/>
          <p:nvPr>
            <p:ph idx="4294967295" type="title"/>
          </p:nvPr>
        </p:nvSpPr>
        <p:spPr>
          <a:xfrm>
            <a:off x="611700" y="296100"/>
            <a:ext cx="7038900" cy="9141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s" sz="3050">
                <a:latin typeface="Roboto"/>
                <a:ea typeface="Roboto"/>
                <a:cs typeface="Roboto"/>
                <a:sym typeface="Roboto"/>
              </a:rPr>
              <a:t>H</a:t>
            </a:r>
            <a:r>
              <a:rPr lang="es" sz="3050">
                <a:latin typeface="Roboto"/>
                <a:ea typeface="Roboto"/>
                <a:cs typeface="Roboto"/>
                <a:sym typeface="Roboto"/>
              </a:rPr>
              <a:t>ipótesis y preguntas</a:t>
            </a:r>
            <a:endParaRPr sz="3050">
              <a:latin typeface="Roboto"/>
              <a:ea typeface="Roboto"/>
              <a:cs typeface="Roboto"/>
              <a:sym typeface="Roboto"/>
            </a:endParaRPr>
          </a:p>
        </p:txBody>
      </p:sp>
      <p:sp>
        <p:nvSpPr>
          <p:cNvPr id="193" name="Google Shape;193;p17"/>
          <p:cNvSpPr txBox="1"/>
          <p:nvPr>
            <p:ph idx="4294967295" type="body"/>
          </p:nvPr>
        </p:nvSpPr>
        <p:spPr>
          <a:xfrm>
            <a:off x="1076400" y="1166500"/>
            <a:ext cx="7390200" cy="15528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s" sz="1600">
                <a:solidFill>
                  <a:schemeClr val="lt2"/>
                </a:solidFill>
              </a:rPr>
              <a:t>Hipótesis</a:t>
            </a:r>
            <a:endParaRPr sz="1600">
              <a:solidFill>
                <a:schemeClr val="lt2"/>
              </a:solidFill>
            </a:endParaRPr>
          </a:p>
          <a:p>
            <a:pPr indent="-317500" lvl="0" marL="457200" marR="0" rtl="0" algn="l">
              <a:lnSpc>
                <a:spcPct val="115000"/>
              </a:lnSpc>
              <a:spcBef>
                <a:spcPts val="1200"/>
              </a:spcBef>
              <a:spcAft>
                <a:spcPts val="0"/>
              </a:spcAft>
              <a:buSzPts val="1400"/>
              <a:buChar char="●"/>
            </a:pPr>
            <a:r>
              <a:rPr lang="es" sz="1400"/>
              <a:t>Individuos con mayor nivel de educación formal ganan, en promedio, mejores salarios que individuos con menor nivel de educación.</a:t>
            </a:r>
            <a:endParaRPr sz="1400"/>
          </a:p>
          <a:p>
            <a:pPr indent="-317500" lvl="0" marL="457200" marR="0" rtl="0" algn="l">
              <a:lnSpc>
                <a:spcPct val="115000"/>
              </a:lnSpc>
              <a:spcBef>
                <a:spcPts val="0"/>
              </a:spcBef>
              <a:spcAft>
                <a:spcPts val="0"/>
              </a:spcAft>
              <a:buSzPts val="1400"/>
              <a:buChar char="●"/>
            </a:pPr>
            <a:r>
              <a:rPr lang="es" sz="1400"/>
              <a:t>Existe una brecha de género que se refleja en los diferenciales de salario.</a:t>
            </a:r>
            <a:endParaRPr sz="1400"/>
          </a:p>
        </p:txBody>
      </p:sp>
      <p:sp>
        <p:nvSpPr>
          <p:cNvPr id="194" name="Google Shape;1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95" name="Google Shape;195;p17"/>
          <p:cNvPicPr preferRelativeResize="0"/>
          <p:nvPr/>
        </p:nvPicPr>
        <p:blipFill>
          <a:blip r:embed="rId3">
            <a:alphaModFix/>
          </a:blip>
          <a:stretch>
            <a:fillRect/>
          </a:stretch>
        </p:blipFill>
        <p:spPr>
          <a:xfrm>
            <a:off x="385570" y="1307846"/>
            <a:ext cx="484956" cy="485699"/>
          </a:xfrm>
          <a:prstGeom prst="rect">
            <a:avLst/>
          </a:prstGeom>
          <a:noFill/>
          <a:ln>
            <a:noFill/>
          </a:ln>
        </p:spPr>
      </p:pic>
      <p:pic>
        <p:nvPicPr>
          <p:cNvPr id="196" name="Google Shape;196;p17"/>
          <p:cNvPicPr preferRelativeResize="0"/>
          <p:nvPr/>
        </p:nvPicPr>
        <p:blipFill>
          <a:blip r:embed="rId4">
            <a:alphaModFix/>
          </a:blip>
          <a:stretch>
            <a:fillRect/>
          </a:stretch>
        </p:blipFill>
        <p:spPr>
          <a:xfrm>
            <a:off x="385575" y="3013200"/>
            <a:ext cx="484958" cy="545153"/>
          </a:xfrm>
          <a:prstGeom prst="rect">
            <a:avLst/>
          </a:prstGeom>
          <a:noFill/>
          <a:ln>
            <a:noFill/>
          </a:ln>
        </p:spPr>
      </p:pic>
      <p:pic>
        <p:nvPicPr>
          <p:cNvPr id="197" name="Google Shape;197;p17"/>
          <p:cNvPicPr preferRelativeResize="0"/>
          <p:nvPr/>
        </p:nvPicPr>
        <p:blipFill>
          <a:blip r:embed="rId5">
            <a:alphaModFix/>
          </a:blip>
          <a:stretch>
            <a:fillRect/>
          </a:stretch>
        </p:blipFill>
        <p:spPr>
          <a:xfrm>
            <a:off x="8766075" y="83062"/>
            <a:ext cx="255066" cy="255066"/>
          </a:xfrm>
          <a:prstGeom prst="rect">
            <a:avLst/>
          </a:prstGeom>
          <a:noFill/>
          <a:ln>
            <a:noFill/>
          </a:ln>
        </p:spPr>
      </p:pic>
      <p:sp>
        <p:nvSpPr>
          <p:cNvPr id="198" name="Google Shape;198;p17"/>
          <p:cNvSpPr txBox="1"/>
          <p:nvPr>
            <p:ph idx="4294967295" type="body"/>
          </p:nvPr>
        </p:nvSpPr>
        <p:spPr>
          <a:xfrm>
            <a:off x="1077500" y="2898375"/>
            <a:ext cx="7563900" cy="20100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s" sz="1600">
                <a:solidFill>
                  <a:schemeClr val="lt2"/>
                </a:solidFill>
              </a:rPr>
              <a:t>Preguntas</a:t>
            </a:r>
            <a:endParaRPr sz="1600">
              <a:solidFill>
                <a:schemeClr val="lt2"/>
              </a:solidFill>
            </a:endParaRPr>
          </a:p>
          <a:p>
            <a:pPr indent="-317500" lvl="0" marL="457200" marR="0" rtl="0" algn="just">
              <a:lnSpc>
                <a:spcPct val="115000"/>
              </a:lnSpc>
              <a:spcBef>
                <a:spcPts val="1200"/>
              </a:spcBef>
              <a:spcAft>
                <a:spcPts val="0"/>
              </a:spcAft>
              <a:buSzPts val="1400"/>
              <a:buChar char="●"/>
            </a:pPr>
            <a:r>
              <a:rPr lang="es" sz="1400"/>
              <a:t>¿Existe alguna relación entre el nivel de estudios formales de un individuo y su nivel de ingresos laborales?  </a:t>
            </a:r>
            <a:endParaRPr sz="1400"/>
          </a:p>
          <a:p>
            <a:pPr indent="-317500" lvl="0" marL="457200" marR="0" rtl="0" algn="just">
              <a:lnSpc>
                <a:spcPct val="115000"/>
              </a:lnSpc>
              <a:spcBef>
                <a:spcPts val="0"/>
              </a:spcBef>
              <a:spcAft>
                <a:spcPts val="0"/>
              </a:spcAft>
              <a:buSzPts val="1400"/>
              <a:buChar char="●"/>
            </a:pPr>
            <a:r>
              <a:rPr lang="es" sz="1400"/>
              <a:t>¿Puede predecirse alguna medida de ingresos según el nivel de estudios?</a:t>
            </a:r>
            <a:endParaRPr sz="1400"/>
          </a:p>
          <a:p>
            <a:pPr indent="-317500" lvl="0" marL="457200" marR="0" rtl="0" algn="just">
              <a:lnSpc>
                <a:spcPct val="115000"/>
              </a:lnSpc>
              <a:spcBef>
                <a:spcPts val="0"/>
              </a:spcBef>
              <a:spcAft>
                <a:spcPts val="0"/>
              </a:spcAft>
              <a:buSzPts val="1400"/>
              <a:buChar char="●"/>
            </a:pPr>
            <a:r>
              <a:rPr lang="es" sz="1400"/>
              <a:t>Además del nivel de estudios y el de ingresos, ¿qué variables permiten realizar una caracterización descriptiva de la población bajo estudio?</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04" name="Google Shape;204;p18"/>
          <p:cNvPicPr preferRelativeResize="0"/>
          <p:nvPr/>
        </p:nvPicPr>
        <p:blipFill>
          <a:blip r:embed="rId3">
            <a:alphaModFix/>
          </a:blip>
          <a:stretch>
            <a:fillRect/>
          </a:stretch>
        </p:blipFill>
        <p:spPr>
          <a:xfrm>
            <a:off x="8766075" y="83062"/>
            <a:ext cx="255066" cy="255066"/>
          </a:xfrm>
          <a:prstGeom prst="rect">
            <a:avLst/>
          </a:prstGeom>
          <a:noFill/>
          <a:ln>
            <a:noFill/>
          </a:ln>
        </p:spPr>
      </p:pic>
      <p:sp>
        <p:nvSpPr>
          <p:cNvPr id="205" name="Google Shape;205;p18"/>
          <p:cNvSpPr/>
          <p:nvPr/>
        </p:nvSpPr>
        <p:spPr>
          <a:xfrm>
            <a:off x="0" y="3800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txBox="1"/>
          <p:nvPr>
            <p:ph idx="4294967295" type="title"/>
          </p:nvPr>
        </p:nvSpPr>
        <p:spPr>
          <a:xfrm>
            <a:off x="611700" y="296100"/>
            <a:ext cx="7038900" cy="593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 sz="3050">
                <a:latin typeface="Roboto"/>
                <a:ea typeface="Roboto"/>
                <a:cs typeface="Roboto"/>
                <a:sym typeface="Roboto"/>
              </a:rPr>
              <a:t>Ingresos laborales y nivel de estudios</a:t>
            </a:r>
            <a:endParaRPr sz="3050">
              <a:latin typeface="Roboto"/>
              <a:ea typeface="Roboto"/>
              <a:cs typeface="Roboto"/>
              <a:sym typeface="Roboto"/>
            </a:endParaRPr>
          </a:p>
        </p:txBody>
      </p:sp>
      <p:sp>
        <p:nvSpPr>
          <p:cNvPr id="207" name="Google Shape;207;p18"/>
          <p:cNvSpPr txBox="1"/>
          <p:nvPr/>
        </p:nvSpPr>
        <p:spPr>
          <a:xfrm>
            <a:off x="645050" y="993125"/>
            <a:ext cx="44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2"/>
                </a:solidFill>
              </a:rPr>
              <a:t>A mayor nivel de estudios, ¿mayor nivel de ingresos?</a:t>
            </a:r>
            <a:endParaRPr>
              <a:solidFill>
                <a:schemeClr val="lt2"/>
              </a:solidFill>
            </a:endParaRPr>
          </a:p>
        </p:txBody>
      </p:sp>
      <p:pic>
        <p:nvPicPr>
          <p:cNvPr id="208" name="Google Shape;208;p18"/>
          <p:cNvPicPr preferRelativeResize="0"/>
          <p:nvPr/>
        </p:nvPicPr>
        <p:blipFill>
          <a:blip r:embed="rId4">
            <a:alphaModFix/>
          </a:blip>
          <a:stretch>
            <a:fillRect/>
          </a:stretch>
        </p:blipFill>
        <p:spPr>
          <a:xfrm>
            <a:off x="3499350" y="1570675"/>
            <a:ext cx="5551502" cy="3369175"/>
          </a:xfrm>
          <a:prstGeom prst="rect">
            <a:avLst/>
          </a:prstGeom>
          <a:noFill/>
          <a:ln>
            <a:noFill/>
          </a:ln>
        </p:spPr>
      </p:pic>
      <p:sp>
        <p:nvSpPr>
          <p:cNvPr id="209" name="Google Shape;209;p18"/>
          <p:cNvSpPr txBox="1"/>
          <p:nvPr/>
        </p:nvSpPr>
        <p:spPr>
          <a:xfrm>
            <a:off x="93350" y="1570675"/>
            <a:ext cx="3236700" cy="33264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0"/>
              </a:spcAft>
              <a:buNone/>
            </a:pPr>
            <a:r>
              <a:rPr lang="es" sz="1300">
                <a:solidFill>
                  <a:schemeClr val="lt1"/>
                </a:solidFill>
                <a:latin typeface="Lato"/>
                <a:ea typeface="Lato"/>
                <a:cs typeface="Lato"/>
                <a:sym typeface="Lato"/>
              </a:rPr>
              <a:t>Los resultados muestran que:</a:t>
            </a:r>
            <a:endParaRPr sz="1300">
              <a:solidFill>
                <a:schemeClr val="lt1"/>
              </a:solidFill>
              <a:latin typeface="Lato"/>
              <a:ea typeface="Lato"/>
              <a:cs typeface="Lato"/>
              <a:sym typeface="Lato"/>
            </a:endParaRPr>
          </a:p>
          <a:p>
            <a:pPr indent="-311150" lvl="0" marL="457200" marR="0" rtl="0" algn="l">
              <a:lnSpc>
                <a:spcPct val="115000"/>
              </a:lnSpc>
              <a:spcBef>
                <a:spcPts val="1200"/>
              </a:spcBef>
              <a:spcAft>
                <a:spcPts val="0"/>
              </a:spcAft>
              <a:buClr>
                <a:schemeClr val="lt1"/>
              </a:buClr>
              <a:buSzPts val="1300"/>
              <a:buFont typeface="Lato"/>
              <a:buChar char="●"/>
            </a:pPr>
            <a:r>
              <a:rPr lang="es" sz="1300">
                <a:solidFill>
                  <a:schemeClr val="lt1"/>
                </a:solidFill>
                <a:latin typeface="Lato"/>
                <a:ea typeface="Lato"/>
                <a:cs typeface="Lato"/>
                <a:sym typeface="Lato"/>
              </a:rPr>
              <a:t>Tomando la variable transformada de ingresos, se observa una relación positiva entre el nivel educativo obtenido, y el valor de la mediana del logaritmo del ingreso laboral por hora.</a:t>
            </a:r>
            <a:endParaRPr sz="1300">
              <a:solidFill>
                <a:schemeClr val="lt1"/>
              </a:solidFill>
              <a:latin typeface="Lato"/>
              <a:ea typeface="Lato"/>
              <a:cs typeface="Lato"/>
              <a:sym typeface="Lato"/>
            </a:endParaRPr>
          </a:p>
          <a:p>
            <a:pPr indent="-311150" lvl="0" marL="457200" marR="0" rtl="0" algn="l">
              <a:lnSpc>
                <a:spcPct val="115000"/>
              </a:lnSpc>
              <a:spcBef>
                <a:spcPts val="1000"/>
              </a:spcBef>
              <a:spcAft>
                <a:spcPts val="0"/>
              </a:spcAft>
              <a:buClr>
                <a:schemeClr val="lt1"/>
              </a:buClr>
              <a:buSzPts val="1300"/>
              <a:buFont typeface="Lato"/>
              <a:buChar char="●"/>
            </a:pPr>
            <a:r>
              <a:rPr lang="es" sz="1300">
                <a:solidFill>
                  <a:schemeClr val="lt1"/>
                </a:solidFill>
                <a:latin typeface="Lato"/>
                <a:ea typeface="Lato"/>
                <a:cs typeface="Lato"/>
                <a:sym typeface="Lato"/>
              </a:rPr>
              <a:t>Cuidado: la transformación logarítmica comprime las diferencias.</a:t>
            </a:r>
            <a:endParaRPr sz="1300">
              <a:solidFill>
                <a:schemeClr val="lt1"/>
              </a:solidFill>
              <a:latin typeface="Lato"/>
              <a:ea typeface="Lato"/>
              <a:cs typeface="Lato"/>
              <a:sym typeface="Lato"/>
            </a:endParaRPr>
          </a:p>
          <a:p>
            <a:pPr indent="-311150" lvl="0" marL="457200" marR="0" rtl="0" algn="l">
              <a:lnSpc>
                <a:spcPct val="115000"/>
              </a:lnSpc>
              <a:spcBef>
                <a:spcPts val="1000"/>
              </a:spcBef>
              <a:spcAft>
                <a:spcPts val="1000"/>
              </a:spcAft>
              <a:buClr>
                <a:schemeClr val="lt1"/>
              </a:buClr>
              <a:buSzPts val="1300"/>
              <a:buFont typeface="Lato"/>
              <a:buChar char="●"/>
            </a:pPr>
            <a:r>
              <a:rPr lang="es" sz="1300">
                <a:solidFill>
                  <a:schemeClr val="lt1"/>
                </a:solidFill>
                <a:latin typeface="Lato"/>
                <a:ea typeface="Lato"/>
                <a:cs typeface="Lato"/>
                <a:sym typeface="Lato"/>
              </a:rPr>
              <a:t>Hay lugar para incorporar otras variables explicativas del salario.</a:t>
            </a:r>
            <a:endParaRPr sz="1000">
              <a:solidFill>
                <a:srgbClr val="D5D5D5"/>
              </a:solidFill>
              <a:highlight>
                <a:srgbClr val="383838"/>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p:nvPr/>
        </p:nvSpPr>
        <p:spPr>
          <a:xfrm>
            <a:off x="0" y="3852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16" name="Google Shape;216;p19"/>
          <p:cNvPicPr preferRelativeResize="0"/>
          <p:nvPr/>
        </p:nvPicPr>
        <p:blipFill>
          <a:blip r:embed="rId3">
            <a:alphaModFix/>
          </a:blip>
          <a:stretch>
            <a:fillRect/>
          </a:stretch>
        </p:blipFill>
        <p:spPr>
          <a:xfrm>
            <a:off x="5229425" y="1661125"/>
            <a:ext cx="3460750" cy="3002097"/>
          </a:xfrm>
          <a:prstGeom prst="rect">
            <a:avLst/>
          </a:prstGeom>
          <a:noFill/>
          <a:ln>
            <a:noFill/>
          </a:ln>
        </p:spPr>
      </p:pic>
      <p:sp>
        <p:nvSpPr>
          <p:cNvPr id="217" name="Google Shape;217;p19"/>
          <p:cNvSpPr/>
          <p:nvPr/>
        </p:nvSpPr>
        <p:spPr>
          <a:xfrm>
            <a:off x="0" y="1076550"/>
            <a:ext cx="6180000" cy="292500"/>
          </a:xfrm>
          <a:prstGeom prst="homePlate">
            <a:avLst>
              <a:gd fmla="val 50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solidFill>
                  <a:schemeClr val="dk1"/>
                </a:solidFill>
              </a:rPr>
              <a:t>    Con la variable original de ingresos laborales menores a $250k</a:t>
            </a:r>
            <a:endParaRPr>
              <a:solidFill>
                <a:schemeClr val="dk1"/>
              </a:solidFill>
            </a:endParaRPr>
          </a:p>
        </p:txBody>
      </p:sp>
      <p:sp>
        <p:nvSpPr>
          <p:cNvPr id="218" name="Google Shape;218;p19"/>
          <p:cNvSpPr txBox="1"/>
          <p:nvPr/>
        </p:nvSpPr>
        <p:spPr>
          <a:xfrm>
            <a:off x="383975" y="1750225"/>
            <a:ext cx="4352700" cy="28239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0"/>
              </a:spcAft>
              <a:buNone/>
            </a:pPr>
            <a:r>
              <a:rPr lang="es" sz="1600">
                <a:solidFill>
                  <a:schemeClr val="lt1"/>
                </a:solidFill>
                <a:latin typeface="Lato"/>
                <a:ea typeface="Lato"/>
                <a:cs typeface="Lato"/>
                <a:sym typeface="Lato"/>
              </a:rPr>
              <a:t>Los resultados muestran que:</a:t>
            </a:r>
            <a:endParaRPr sz="1600">
              <a:solidFill>
                <a:schemeClr val="lt1"/>
              </a:solidFill>
              <a:latin typeface="Lato"/>
              <a:ea typeface="Lato"/>
              <a:cs typeface="Lato"/>
              <a:sym typeface="Lato"/>
            </a:endParaRPr>
          </a:p>
          <a:p>
            <a:pPr indent="-330200" lvl="0" marL="457200" marR="0" rtl="0" algn="l">
              <a:lnSpc>
                <a:spcPct val="115000"/>
              </a:lnSpc>
              <a:spcBef>
                <a:spcPts val="1200"/>
              </a:spcBef>
              <a:spcAft>
                <a:spcPts val="0"/>
              </a:spcAft>
              <a:buClr>
                <a:schemeClr val="lt1"/>
              </a:buClr>
              <a:buSzPts val="1600"/>
              <a:buFont typeface="Lato"/>
              <a:buChar char="●"/>
            </a:pPr>
            <a:r>
              <a:rPr lang="es" sz="1600">
                <a:solidFill>
                  <a:schemeClr val="lt1"/>
                </a:solidFill>
                <a:latin typeface="Lato"/>
                <a:ea typeface="Lato"/>
                <a:cs typeface="Lato"/>
                <a:sym typeface="Lato"/>
              </a:rPr>
              <a:t>La población de la muestra se encuentra balanceada en términos de género.</a:t>
            </a:r>
            <a:endParaRPr sz="1600">
              <a:solidFill>
                <a:schemeClr val="lt1"/>
              </a:solidFill>
              <a:latin typeface="Lato"/>
              <a:ea typeface="Lato"/>
              <a:cs typeface="Lato"/>
              <a:sym typeface="Lato"/>
            </a:endParaRPr>
          </a:p>
          <a:p>
            <a:pPr indent="-330200" lvl="0" marL="457200" marR="0" rtl="0" algn="l">
              <a:lnSpc>
                <a:spcPct val="115000"/>
              </a:lnSpc>
              <a:spcBef>
                <a:spcPts val="1000"/>
              </a:spcBef>
              <a:spcAft>
                <a:spcPts val="0"/>
              </a:spcAft>
              <a:buClr>
                <a:schemeClr val="lt1"/>
              </a:buClr>
              <a:buSzPts val="1600"/>
              <a:buFont typeface="Lato"/>
              <a:buChar char="●"/>
            </a:pPr>
            <a:r>
              <a:rPr lang="es" sz="1600">
                <a:solidFill>
                  <a:schemeClr val="lt1"/>
                </a:solidFill>
                <a:latin typeface="Lato"/>
                <a:ea typeface="Lato"/>
                <a:cs typeface="Lato"/>
                <a:sym typeface="Lato"/>
              </a:rPr>
              <a:t>La distribución del ingreso es asimétrica, con muchos individuos que ganan poco y pocos individuos que ganan mucho.</a:t>
            </a:r>
            <a:endParaRPr sz="1600">
              <a:solidFill>
                <a:schemeClr val="lt1"/>
              </a:solidFill>
              <a:latin typeface="Lato"/>
              <a:ea typeface="Lato"/>
              <a:cs typeface="Lato"/>
              <a:sym typeface="Lato"/>
            </a:endParaRPr>
          </a:p>
          <a:p>
            <a:pPr indent="-330200" lvl="0" marL="457200" marR="0" rtl="0" algn="l">
              <a:lnSpc>
                <a:spcPct val="115000"/>
              </a:lnSpc>
              <a:spcBef>
                <a:spcPts val="1000"/>
              </a:spcBef>
              <a:spcAft>
                <a:spcPts val="1000"/>
              </a:spcAft>
              <a:buClr>
                <a:schemeClr val="lt1"/>
              </a:buClr>
              <a:buSzPts val="1600"/>
              <a:buFont typeface="Lato"/>
              <a:buChar char="●"/>
            </a:pPr>
            <a:r>
              <a:rPr lang="es" sz="1600">
                <a:solidFill>
                  <a:schemeClr val="lt1"/>
                </a:solidFill>
                <a:latin typeface="Lato"/>
                <a:ea typeface="Lato"/>
                <a:cs typeface="Lato"/>
                <a:sym typeface="Lato"/>
              </a:rPr>
              <a:t>El ingreso promedio en mujeres es menor al de hombres.</a:t>
            </a:r>
            <a:endParaRPr sz="1000">
              <a:solidFill>
                <a:srgbClr val="D5D5D5"/>
              </a:solidFill>
              <a:highlight>
                <a:srgbClr val="383838"/>
              </a:highlight>
              <a:latin typeface="Roboto"/>
              <a:ea typeface="Roboto"/>
              <a:cs typeface="Roboto"/>
              <a:sym typeface="Roboto"/>
            </a:endParaRPr>
          </a:p>
        </p:txBody>
      </p:sp>
      <p:pic>
        <p:nvPicPr>
          <p:cNvPr id="219" name="Google Shape;219;p19"/>
          <p:cNvPicPr preferRelativeResize="0"/>
          <p:nvPr/>
        </p:nvPicPr>
        <p:blipFill>
          <a:blip r:embed="rId4">
            <a:alphaModFix/>
          </a:blip>
          <a:stretch>
            <a:fillRect/>
          </a:stretch>
        </p:blipFill>
        <p:spPr>
          <a:xfrm>
            <a:off x="8766075" y="83062"/>
            <a:ext cx="255066" cy="255066"/>
          </a:xfrm>
          <a:prstGeom prst="rect">
            <a:avLst/>
          </a:prstGeom>
          <a:noFill/>
          <a:ln>
            <a:noFill/>
          </a:ln>
        </p:spPr>
      </p:pic>
      <p:sp>
        <p:nvSpPr>
          <p:cNvPr id="220" name="Google Shape;220;p19"/>
          <p:cNvSpPr txBox="1"/>
          <p:nvPr>
            <p:ph idx="4294967295" type="title"/>
          </p:nvPr>
        </p:nvSpPr>
        <p:spPr>
          <a:xfrm>
            <a:off x="611700" y="301300"/>
            <a:ext cx="7038900" cy="593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 sz="3050">
                <a:latin typeface="Roboto"/>
                <a:ea typeface="Roboto"/>
                <a:cs typeface="Roboto"/>
                <a:sym typeface="Roboto"/>
              </a:rPr>
              <a:t>Ingresos laborales y género</a:t>
            </a:r>
            <a:endParaRPr sz="3050">
              <a:latin typeface="Roboto"/>
              <a:ea typeface="Roboto"/>
              <a:cs typeface="Roboto"/>
              <a:sym typeface="Roboto"/>
            </a:endParaRPr>
          </a:p>
        </p:txBody>
      </p:sp>
      <p:sp>
        <p:nvSpPr>
          <p:cNvPr id="221" name="Google Shape;221;p19"/>
          <p:cNvSpPr txBox="1"/>
          <p:nvPr/>
        </p:nvSpPr>
        <p:spPr>
          <a:xfrm>
            <a:off x="7459500" y="532475"/>
            <a:ext cx="137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2"/>
                </a:solidFill>
              </a:rPr>
              <a:t>¿Hay brecha?</a:t>
            </a:r>
            <a:endParaRPr>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p:nvPr/>
        </p:nvSpPr>
        <p:spPr>
          <a:xfrm>
            <a:off x="0" y="3852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28" name="Google Shape;228;p20"/>
          <p:cNvSpPr/>
          <p:nvPr/>
        </p:nvSpPr>
        <p:spPr>
          <a:xfrm>
            <a:off x="0" y="1076550"/>
            <a:ext cx="6180000" cy="292500"/>
          </a:xfrm>
          <a:prstGeom prst="homePlate">
            <a:avLst>
              <a:gd fmla="val 5000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solidFill>
                  <a:schemeClr val="dk1"/>
                </a:solidFill>
              </a:rPr>
              <a:t>    Con la variable de ingresos transformada</a:t>
            </a:r>
            <a:endParaRPr>
              <a:solidFill>
                <a:schemeClr val="dk1"/>
              </a:solidFill>
            </a:endParaRPr>
          </a:p>
        </p:txBody>
      </p:sp>
      <p:pic>
        <p:nvPicPr>
          <p:cNvPr id="229" name="Google Shape;229;p20"/>
          <p:cNvPicPr preferRelativeResize="0"/>
          <p:nvPr/>
        </p:nvPicPr>
        <p:blipFill>
          <a:blip r:embed="rId3">
            <a:alphaModFix/>
          </a:blip>
          <a:stretch>
            <a:fillRect/>
          </a:stretch>
        </p:blipFill>
        <p:spPr>
          <a:xfrm>
            <a:off x="8766075" y="83062"/>
            <a:ext cx="255066" cy="255066"/>
          </a:xfrm>
          <a:prstGeom prst="rect">
            <a:avLst/>
          </a:prstGeom>
          <a:noFill/>
          <a:ln>
            <a:noFill/>
          </a:ln>
        </p:spPr>
      </p:pic>
      <p:sp>
        <p:nvSpPr>
          <p:cNvPr id="230" name="Google Shape;230;p20"/>
          <p:cNvSpPr txBox="1"/>
          <p:nvPr>
            <p:ph idx="4294967295" type="title"/>
          </p:nvPr>
        </p:nvSpPr>
        <p:spPr>
          <a:xfrm>
            <a:off x="611700" y="301300"/>
            <a:ext cx="7038900" cy="593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 sz="3050">
                <a:latin typeface="Roboto"/>
                <a:ea typeface="Roboto"/>
                <a:cs typeface="Roboto"/>
                <a:sym typeface="Roboto"/>
              </a:rPr>
              <a:t>Ingresos laborales y género</a:t>
            </a:r>
            <a:endParaRPr sz="3050">
              <a:latin typeface="Roboto"/>
              <a:ea typeface="Roboto"/>
              <a:cs typeface="Roboto"/>
              <a:sym typeface="Roboto"/>
            </a:endParaRPr>
          </a:p>
        </p:txBody>
      </p:sp>
      <p:sp>
        <p:nvSpPr>
          <p:cNvPr id="231" name="Google Shape;231;p20"/>
          <p:cNvSpPr txBox="1"/>
          <p:nvPr/>
        </p:nvSpPr>
        <p:spPr>
          <a:xfrm>
            <a:off x="383975" y="1750225"/>
            <a:ext cx="4352700" cy="31071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0"/>
              </a:spcAft>
              <a:buNone/>
            </a:pPr>
            <a:r>
              <a:rPr lang="es" sz="1600">
                <a:solidFill>
                  <a:schemeClr val="lt1"/>
                </a:solidFill>
                <a:latin typeface="Lato"/>
                <a:ea typeface="Lato"/>
                <a:cs typeface="Lato"/>
                <a:sym typeface="Lato"/>
              </a:rPr>
              <a:t>Los resultados muestran que:</a:t>
            </a:r>
            <a:endParaRPr sz="1600">
              <a:solidFill>
                <a:schemeClr val="lt1"/>
              </a:solidFill>
              <a:latin typeface="Lato"/>
              <a:ea typeface="Lato"/>
              <a:cs typeface="Lato"/>
              <a:sym typeface="Lato"/>
            </a:endParaRPr>
          </a:p>
          <a:p>
            <a:pPr indent="-330200" lvl="0" marL="457200" marR="0" rtl="0" algn="l">
              <a:lnSpc>
                <a:spcPct val="115000"/>
              </a:lnSpc>
              <a:spcBef>
                <a:spcPts val="1200"/>
              </a:spcBef>
              <a:spcAft>
                <a:spcPts val="0"/>
              </a:spcAft>
              <a:buClr>
                <a:schemeClr val="lt1"/>
              </a:buClr>
              <a:buSzPts val="1600"/>
              <a:buFont typeface="Lato"/>
              <a:buChar char="●"/>
            </a:pPr>
            <a:r>
              <a:rPr lang="es" sz="1600">
                <a:solidFill>
                  <a:schemeClr val="lt1"/>
                </a:solidFill>
                <a:latin typeface="Lato"/>
                <a:ea typeface="Lato"/>
                <a:cs typeface="Lato"/>
                <a:sym typeface="Lato"/>
              </a:rPr>
              <a:t>La transformación logarítmica genera una distribución normal del ingreso. Es decir, no deben desecharse valores extremos.</a:t>
            </a:r>
            <a:endParaRPr sz="1600">
              <a:solidFill>
                <a:schemeClr val="lt1"/>
              </a:solidFill>
              <a:latin typeface="Lato"/>
              <a:ea typeface="Lato"/>
              <a:cs typeface="Lato"/>
              <a:sym typeface="Lato"/>
            </a:endParaRPr>
          </a:p>
          <a:p>
            <a:pPr indent="-330200" lvl="0" marL="457200" marR="0" rtl="0" algn="l">
              <a:lnSpc>
                <a:spcPct val="115000"/>
              </a:lnSpc>
              <a:spcBef>
                <a:spcPts val="1000"/>
              </a:spcBef>
              <a:spcAft>
                <a:spcPts val="0"/>
              </a:spcAft>
              <a:buClr>
                <a:schemeClr val="lt1"/>
              </a:buClr>
              <a:buSzPts val="1600"/>
              <a:buFont typeface="Lato"/>
              <a:buChar char="●"/>
            </a:pPr>
            <a:r>
              <a:rPr lang="es" sz="1600">
                <a:solidFill>
                  <a:schemeClr val="lt1"/>
                </a:solidFill>
                <a:latin typeface="Lato"/>
                <a:ea typeface="Lato"/>
                <a:cs typeface="Lato"/>
                <a:sym typeface="Lato"/>
              </a:rPr>
              <a:t>La transformación por horas trabajadas, anula el sesgo por género.</a:t>
            </a:r>
            <a:endParaRPr sz="1600">
              <a:solidFill>
                <a:schemeClr val="lt1"/>
              </a:solidFill>
              <a:latin typeface="Lato"/>
              <a:ea typeface="Lato"/>
              <a:cs typeface="Lato"/>
              <a:sym typeface="Lato"/>
            </a:endParaRPr>
          </a:p>
          <a:p>
            <a:pPr indent="-330200" lvl="0" marL="457200" marR="0" rtl="0" algn="l">
              <a:lnSpc>
                <a:spcPct val="115000"/>
              </a:lnSpc>
              <a:spcBef>
                <a:spcPts val="1000"/>
              </a:spcBef>
              <a:spcAft>
                <a:spcPts val="1000"/>
              </a:spcAft>
              <a:buClr>
                <a:schemeClr val="lt1"/>
              </a:buClr>
              <a:buSzPts val="1600"/>
              <a:buFont typeface="Lato"/>
              <a:buChar char="●"/>
            </a:pPr>
            <a:r>
              <a:rPr lang="es" sz="1600">
                <a:solidFill>
                  <a:schemeClr val="lt1"/>
                </a:solidFill>
                <a:latin typeface="Lato"/>
                <a:ea typeface="Lato"/>
                <a:cs typeface="Lato"/>
                <a:sym typeface="Lato"/>
              </a:rPr>
              <a:t>Esto</a:t>
            </a:r>
            <a:r>
              <a:rPr lang="es" sz="1600">
                <a:solidFill>
                  <a:schemeClr val="lt1"/>
                </a:solidFill>
                <a:latin typeface="Lato"/>
                <a:ea typeface="Lato"/>
                <a:cs typeface="Lato"/>
                <a:sym typeface="Lato"/>
              </a:rPr>
              <a:t> no parece ocurrir por </a:t>
            </a:r>
            <a:r>
              <a:rPr lang="es" sz="1600">
                <a:solidFill>
                  <a:schemeClr val="lt1"/>
                </a:solidFill>
                <a:latin typeface="Lato"/>
                <a:ea typeface="Lato"/>
                <a:cs typeface="Lato"/>
                <a:sym typeface="Lato"/>
              </a:rPr>
              <a:t>diferencia</a:t>
            </a:r>
            <a:r>
              <a:rPr lang="es" sz="1600">
                <a:solidFill>
                  <a:schemeClr val="lt1"/>
                </a:solidFill>
                <a:latin typeface="Lato"/>
                <a:ea typeface="Lato"/>
                <a:cs typeface="Lato"/>
                <a:sym typeface="Lato"/>
              </a:rPr>
              <a:t> salarial, sino por dedicación en el mercado laboral.</a:t>
            </a:r>
            <a:endParaRPr sz="1000">
              <a:solidFill>
                <a:srgbClr val="D5D5D5"/>
              </a:solidFill>
              <a:highlight>
                <a:srgbClr val="383838"/>
              </a:highlight>
              <a:latin typeface="Roboto"/>
              <a:ea typeface="Roboto"/>
              <a:cs typeface="Roboto"/>
              <a:sym typeface="Roboto"/>
            </a:endParaRPr>
          </a:p>
        </p:txBody>
      </p:sp>
      <p:pic>
        <p:nvPicPr>
          <p:cNvPr id="232" name="Google Shape;232;p20"/>
          <p:cNvPicPr preferRelativeResize="0"/>
          <p:nvPr/>
        </p:nvPicPr>
        <p:blipFill>
          <a:blip r:embed="rId4">
            <a:alphaModFix/>
          </a:blip>
          <a:stretch>
            <a:fillRect/>
          </a:stretch>
        </p:blipFill>
        <p:spPr>
          <a:xfrm>
            <a:off x="5220000" y="1832400"/>
            <a:ext cx="3459601" cy="2965886"/>
          </a:xfrm>
          <a:prstGeom prst="rect">
            <a:avLst/>
          </a:prstGeom>
          <a:noFill/>
          <a:ln>
            <a:noFill/>
          </a:ln>
        </p:spPr>
      </p:pic>
      <p:sp>
        <p:nvSpPr>
          <p:cNvPr id="233" name="Google Shape;233;p20"/>
          <p:cNvSpPr txBox="1"/>
          <p:nvPr/>
        </p:nvSpPr>
        <p:spPr>
          <a:xfrm>
            <a:off x="7459500" y="532475"/>
            <a:ext cx="137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2"/>
                </a:solidFill>
              </a:rPr>
              <a:t>¿Hay brecha?</a:t>
            </a:r>
            <a:endParaRPr>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p:nvPr/>
        </p:nvSpPr>
        <p:spPr>
          <a:xfrm>
            <a:off x="0" y="385275"/>
            <a:ext cx="7229700" cy="509700"/>
          </a:xfrm>
          <a:prstGeom prst="homePlate">
            <a:avLst>
              <a:gd fmla="val 50000" name="adj"/>
            </a:avLst>
          </a:prstGeom>
          <a:solidFill>
            <a:srgbClr val="1B786E"/>
          </a:solidFill>
          <a:ln cap="flat" cmpd="sng" w="9525">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40" name="Google Shape;240;p21"/>
          <p:cNvPicPr preferRelativeResize="0"/>
          <p:nvPr/>
        </p:nvPicPr>
        <p:blipFill>
          <a:blip r:embed="rId3">
            <a:alphaModFix/>
          </a:blip>
          <a:stretch>
            <a:fillRect/>
          </a:stretch>
        </p:blipFill>
        <p:spPr>
          <a:xfrm>
            <a:off x="8766075" y="83062"/>
            <a:ext cx="255066" cy="255066"/>
          </a:xfrm>
          <a:prstGeom prst="rect">
            <a:avLst/>
          </a:prstGeom>
          <a:noFill/>
          <a:ln>
            <a:noFill/>
          </a:ln>
        </p:spPr>
      </p:pic>
      <p:sp>
        <p:nvSpPr>
          <p:cNvPr id="241" name="Google Shape;241;p21"/>
          <p:cNvSpPr txBox="1"/>
          <p:nvPr>
            <p:ph idx="4294967295" type="title"/>
          </p:nvPr>
        </p:nvSpPr>
        <p:spPr>
          <a:xfrm>
            <a:off x="611700" y="301300"/>
            <a:ext cx="7038900" cy="593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 sz="3050">
                <a:latin typeface="Roboto"/>
                <a:ea typeface="Roboto"/>
                <a:cs typeface="Roboto"/>
                <a:sym typeface="Roboto"/>
              </a:rPr>
              <a:t>Ingresos laborales y experiencia</a:t>
            </a:r>
            <a:endParaRPr sz="3050">
              <a:latin typeface="Roboto"/>
              <a:ea typeface="Roboto"/>
              <a:cs typeface="Roboto"/>
              <a:sym typeface="Roboto"/>
            </a:endParaRPr>
          </a:p>
        </p:txBody>
      </p:sp>
      <p:sp>
        <p:nvSpPr>
          <p:cNvPr id="242" name="Google Shape;242;p21"/>
          <p:cNvSpPr txBox="1"/>
          <p:nvPr/>
        </p:nvSpPr>
        <p:spPr>
          <a:xfrm>
            <a:off x="381000" y="1398988"/>
            <a:ext cx="8382000" cy="12975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0"/>
              </a:spcAft>
              <a:buNone/>
            </a:pPr>
            <a:r>
              <a:rPr lang="es">
                <a:solidFill>
                  <a:schemeClr val="lt1"/>
                </a:solidFill>
                <a:latin typeface="Lato"/>
                <a:ea typeface="Lato"/>
                <a:cs typeface="Lato"/>
                <a:sym typeface="Lato"/>
              </a:rPr>
              <a:t>Los resultados muestran que</a:t>
            </a:r>
            <a:endParaRPr>
              <a:solidFill>
                <a:schemeClr val="lt1"/>
              </a:solidFill>
              <a:latin typeface="Lato"/>
              <a:ea typeface="Lato"/>
              <a:cs typeface="Lato"/>
              <a:sym typeface="Lato"/>
            </a:endParaRPr>
          </a:p>
          <a:p>
            <a:pPr indent="-317500" lvl="0" marL="457200" marR="0" rtl="0" algn="l">
              <a:lnSpc>
                <a:spcPct val="115000"/>
              </a:lnSpc>
              <a:spcBef>
                <a:spcPts val="1200"/>
              </a:spcBef>
              <a:spcAft>
                <a:spcPts val="0"/>
              </a:spcAft>
              <a:buClr>
                <a:schemeClr val="lt1"/>
              </a:buClr>
              <a:buSzPts val="1400"/>
              <a:buFont typeface="Lato"/>
              <a:buChar char="●"/>
            </a:pPr>
            <a:r>
              <a:rPr lang="es">
                <a:solidFill>
                  <a:schemeClr val="lt1"/>
                </a:solidFill>
                <a:latin typeface="Lato"/>
                <a:ea typeface="Lato"/>
                <a:cs typeface="Lato"/>
                <a:sym typeface="Lato"/>
              </a:rPr>
              <a:t>Existe una leve relación positiva entre el nivel de experiencia de un individuo (medido en años) y su ingreso laboral por hora.</a:t>
            </a:r>
            <a:endParaRPr>
              <a:solidFill>
                <a:schemeClr val="lt1"/>
              </a:solidFill>
              <a:latin typeface="Lato"/>
              <a:ea typeface="Lato"/>
              <a:cs typeface="Lato"/>
              <a:sym typeface="Lato"/>
            </a:endParaRPr>
          </a:p>
          <a:p>
            <a:pPr indent="-317500" lvl="0" marL="457200" marR="0" rtl="0" algn="l">
              <a:lnSpc>
                <a:spcPct val="115000"/>
              </a:lnSpc>
              <a:spcBef>
                <a:spcPts val="0"/>
              </a:spcBef>
              <a:spcAft>
                <a:spcPts val="0"/>
              </a:spcAft>
              <a:buClr>
                <a:schemeClr val="lt1"/>
              </a:buClr>
              <a:buSzPts val="1400"/>
              <a:buFont typeface="Lato"/>
              <a:buChar char="●"/>
            </a:pPr>
            <a:r>
              <a:rPr lang="es">
                <a:solidFill>
                  <a:schemeClr val="lt1"/>
                </a:solidFill>
                <a:latin typeface="Lato"/>
                <a:ea typeface="Lato"/>
                <a:cs typeface="Lato"/>
                <a:sym typeface="Lato"/>
              </a:rPr>
              <a:t>A medida que aumenta el nivel de educación la relación por experiencia es más fuerte.</a:t>
            </a:r>
            <a:endParaRPr>
              <a:solidFill>
                <a:schemeClr val="lt1"/>
              </a:solidFill>
              <a:latin typeface="Lato"/>
              <a:ea typeface="Lato"/>
              <a:cs typeface="Lato"/>
              <a:sym typeface="Lato"/>
            </a:endParaRPr>
          </a:p>
        </p:txBody>
      </p:sp>
      <p:sp>
        <p:nvSpPr>
          <p:cNvPr id="243" name="Google Shape;243;p21"/>
          <p:cNvSpPr txBox="1"/>
          <p:nvPr/>
        </p:nvSpPr>
        <p:spPr>
          <a:xfrm>
            <a:off x="645050" y="993125"/>
            <a:ext cx="49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2"/>
                </a:solidFill>
              </a:rPr>
              <a:t>Que pesa más</a:t>
            </a:r>
            <a:r>
              <a:rPr lang="es">
                <a:solidFill>
                  <a:schemeClr val="lt2"/>
                </a:solidFill>
              </a:rPr>
              <a:t>, ¿el conocimiento formal o el informal?</a:t>
            </a:r>
            <a:endParaRPr>
              <a:solidFill>
                <a:schemeClr val="lt2"/>
              </a:solidFill>
            </a:endParaRPr>
          </a:p>
        </p:txBody>
      </p:sp>
      <p:sp>
        <p:nvSpPr>
          <p:cNvPr id="244" name="Google Shape;244;p21"/>
          <p:cNvSpPr txBox="1"/>
          <p:nvPr/>
        </p:nvSpPr>
        <p:spPr>
          <a:xfrm>
            <a:off x="309775" y="2868900"/>
            <a:ext cx="2604600" cy="323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s" sz="900">
                <a:solidFill>
                  <a:schemeClr val="lt2"/>
                </a:solidFill>
              </a:rPr>
              <a:t>Bajo nivel educativo</a:t>
            </a:r>
            <a:endParaRPr sz="900">
              <a:solidFill>
                <a:schemeClr val="lt2"/>
              </a:solidFill>
            </a:endParaRPr>
          </a:p>
        </p:txBody>
      </p:sp>
      <p:sp>
        <p:nvSpPr>
          <p:cNvPr id="245" name="Google Shape;245;p21"/>
          <p:cNvSpPr txBox="1"/>
          <p:nvPr/>
        </p:nvSpPr>
        <p:spPr>
          <a:xfrm>
            <a:off x="3217175" y="2868900"/>
            <a:ext cx="2604600" cy="323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s" sz="900">
                <a:solidFill>
                  <a:schemeClr val="lt2"/>
                </a:solidFill>
              </a:rPr>
              <a:t>Ni</a:t>
            </a:r>
            <a:r>
              <a:rPr lang="es" sz="900">
                <a:solidFill>
                  <a:schemeClr val="lt2"/>
                </a:solidFill>
              </a:rPr>
              <a:t>vel educativo medio</a:t>
            </a:r>
            <a:endParaRPr sz="900">
              <a:solidFill>
                <a:schemeClr val="lt2"/>
              </a:solidFill>
            </a:endParaRPr>
          </a:p>
        </p:txBody>
      </p:sp>
      <p:sp>
        <p:nvSpPr>
          <p:cNvPr id="246" name="Google Shape;246;p21"/>
          <p:cNvSpPr txBox="1"/>
          <p:nvPr/>
        </p:nvSpPr>
        <p:spPr>
          <a:xfrm>
            <a:off x="6124575" y="2868900"/>
            <a:ext cx="2604600" cy="323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s" sz="900">
                <a:solidFill>
                  <a:schemeClr val="lt2"/>
                </a:solidFill>
              </a:rPr>
              <a:t>Alto</a:t>
            </a:r>
            <a:r>
              <a:rPr lang="es" sz="900">
                <a:solidFill>
                  <a:schemeClr val="lt2"/>
                </a:solidFill>
              </a:rPr>
              <a:t> nivel educativo</a:t>
            </a:r>
            <a:endParaRPr sz="900">
              <a:solidFill>
                <a:schemeClr val="lt2"/>
              </a:solidFill>
            </a:endParaRPr>
          </a:p>
        </p:txBody>
      </p:sp>
      <p:pic>
        <p:nvPicPr>
          <p:cNvPr id="247" name="Google Shape;247;p21"/>
          <p:cNvPicPr preferRelativeResize="0"/>
          <p:nvPr/>
        </p:nvPicPr>
        <p:blipFill>
          <a:blip r:embed="rId4">
            <a:alphaModFix/>
          </a:blip>
          <a:stretch>
            <a:fillRect/>
          </a:stretch>
        </p:blipFill>
        <p:spPr>
          <a:xfrm>
            <a:off x="185250" y="3147463"/>
            <a:ext cx="2766025" cy="1764600"/>
          </a:xfrm>
          <a:prstGeom prst="rect">
            <a:avLst/>
          </a:prstGeom>
          <a:noFill/>
          <a:ln>
            <a:noFill/>
          </a:ln>
        </p:spPr>
      </p:pic>
      <p:pic>
        <p:nvPicPr>
          <p:cNvPr id="248" name="Google Shape;248;p21"/>
          <p:cNvPicPr preferRelativeResize="0"/>
          <p:nvPr/>
        </p:nvPicPr>
        <p:blipFill>
          <a:blip r:embed="rId5">
            <a:alphaModFix/>
          </a:blip>
          <a:stretch>
            <a:fillRect/>
          </a:stretch>
        </p:blipFill>
        <p:spPr>
          <a:xfrm>
            <a:off x="3118007" y="3154076"/>
            <a:ext cx="2766024" cy="1788700"/>
          </a:xfrm>
          <a:prstGeom prst="rect">
            <a:avLst/>
          </a:prstGeom>
          <a:noFill/>
          <a:ln>
            <a:noFill/>
          </a:ln>
        </p:spPr>
      </p:pic>
      <p:pic>
        <p:nvPicPr>
          <p:cNvPr id="249" name="Google Shape;249;p21"/>
          <p:cNvPicPr preferRelativeResize="0"/>
          <p:nvPr/>
        </p:nvPicPr>
        <p:blipFill>
          <a:blip r:embed="rId6">
            <a:alphaModFix/>
          </a:blip>
          <a:stretch>
            <a:fillRect/>
          </a:stretch>
        </p:blipFill>
        <p:spPr>
          <a:xfrm>
            <a:off x="6050752" y="3147469"/>
            <a:ext cx="2766024" cy="18019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