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038a69c8c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038a69c8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038a69c8c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c038a69c8c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038a69c8c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c038a69c8c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c038a69c8c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c038a69c8c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c038a69c8c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c038a69c8c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03d7438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c03d7438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c03d74384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c03d74384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Predicción</a:t>
            </a:r>
            <a:r>
              <a:rPr lang="es"/>
              <a:t> y </a:t>
            </a:r>
            <a:r>
              <a:rPr lang="es"/>
              <a:t>análisis</a:t>
            </a:r>
            <a:r>
              <a:rPr lang="es"/>
              <a:t> salarial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538300"/>
            <a:ext cx="3470700" cy="11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322"/>
              <a:t>Comisión 32695</a:t>
            </a:r>
            <a:endParaRPr sz="132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322"/>
              <a:t>Tutor Joaquín Mata Castillo</a:t>
            </a:r>
            <a:endParaRPr sz="132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322"/>
              <a:t>Alumnos</a:t>
            </a:r>
            <a:endParaRPr sz="132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322"/>
              <a:t>- Giuseppe Lavarello</a:t>
            </a:r>
            <a:endParaRPr sz="132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322"/>
              <a:t>- Germán Tessmer</a:t>
            </a:r>
            <a:endParaRPr sz="132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322"/>
              <a:t>- Juan Vaca</a:t>
            </a:r>
            <a:endParaRPr sz="132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50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Contexto</a:t>
            </a:r>
            <a:endParaRPr sz="37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418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El concepto de capital humano se refiere al stock de conocimientos y características que posee el trabajador y que contribuyen a su productividad.</a:t>
            </a:r>
            <a:endParaRPr sz="1418"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s" sz="1418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La calidad educativa, capacitación, actitudes hacia el trabajo, motivación; entre otras, son ejemplos de capital humano. </a:t>
            </a:r>
            <a:endParaRPr sz="1418"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s" sz="1418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En este sentido amplio, las diferencias en los ingresos de los individuos no son únicamente </a:t>
            </a:r>
            <a:r>
              <a:rPr lang="es" sz="1418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atribuibles</a:t>
            </a:r>
            <a:r>
              <a:rPr lang="es" sz="1418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 a diferencias en los años de educación, sino también a otros factores.</a:t>
            </a:r>
            <a:endParaRPr sz="1418"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s" sz="1418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Es utilizando estos factores que se </a:t>
            </a:r>
            <a:r>
              <a:rPr lang="es" sz="1418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generará</a:t>
            </a:r>
            <a:r>
              <a:rPr lang="es" sz="1418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 una </a:t>
            </a:r>
            <a:r>
              <a:rPr lang="es" sz="1418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regresión para predecir el valor salarial.</a:t>
            </a:r>
            <a:endParaRPr sz="1418"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50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Audiencia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Los tomadores de decisiones y formuladores de políticas </a:t>
            </a:r>
            <a:r>
              <a:rPr lang="es"/>
              <a:t>públicas, quienes deben</a:t>
            </a:r>
            <a:r>
              <a:rPr lang="es"/>
              <a:t> decidir sobre el gasto en educación, la priorización de niveles de escolarización, y programas de financiamiento educativos.</a:t>
            </a:r>
            <a:br>
              <a:rPr lang="es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Departamentos de recursos humanos de firmas intensivas en capital humano, como por el ejemplo, las del sector IT.</a:t>
            </a:r>
            <a:br>
              <a:rPr lang="es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Personas que pueden hacer uso de estos resultados para ayudar guiar sus decisiones personales sobre cuánto se </a:t>
            </a:r>
            <a:r>
              <a:rPr lang="es"/>
              <a:t>debería</a:t>
            </a:r>
            <a:r>
              <a:rPr lang="es"/>
              <a:t> invertir en educación.</a:t>
            </a:r>
            <a:br>
              <a:rPr lang="es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Periodistas o comunicadores especializados en economía o educación.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50">
                <a:latin typeface="Roboto"/>
                <a:ea typeface="Roboto"/>
                <a:cs typeface="Roboto"/>
                <a:sym typeface="Roboto"/>
              </a:rPr>
              <a:t>Preguntas de </a:t>
            </a:r>
            <a:r>
              <a:rPr lang="es" sz="3050">
                <a:latin typeface="Roboto"/>
                <a:ea typeface="Roboto"/>
                <a:cs typeface="Roboto"/>
                <a:sym typeface="Roboto"/>
              </a:rPr>
              <a:t>interés</a:t>
            </a:r>
            <a:endParaRPr sz="30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¿Existe alguna relación entre el nivel de estudios formales de un individuo y su nivel de ingresos laborales?</a:t>
            </a:r>
            <a:br>
              <a:rPr lang="es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 existir esa relación, ¿puede predecirse alguna medida de ingresos según nivel de estudios?</a:t>
            </a:r>
            <a:br>
              <a:rPr lang="es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Además del nivel de estudios y el de ingresos, ¿qué variables permiten realizar una caracterización descriptiva de la población bajo estudio?</a:t>
            </a:r>
            <a:br>
              <a:rPr lang="es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Los hogares con al menos dos miembros adultos, ¿presentan mayor variedad o mayor homogeneidad con respecto al nivel de estudios de cada uno de sus miembros?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50">
                <a:latin typeface="Roboto"/>
                <a:ea typeface="Roboto"/>
                <a:cs typeface="Roboto"/>
                <a:sym typeface="Roboto"/>
              </a:rPr>
              <a:t>EDA inicial</a:t>
            </a:r>
            <a:endParaRPr sz="30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050" y="1567550"/>
            <a:ext cx="3746040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50">
                <a:latin typeface="Roboto"/>
                <a:ea typeface="Roboto"/>
                <a:cs typeface="Roboto"/>
                <a:sym typeface="Roboto"/>
              </a:rPr>
              <a:t>EDA</a:t>
            </a:r>
            <a:endParaRPr sz="30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475" y="1046775"/>
            <a:ext cx="6671051" cy="40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7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s" sz="1325"/>
              <a:t>Existe un sesgo en base al </a:t>
            </a:r>
            <a:r>
              <a:rPr lang="es" sz="1325"/>
              <a:t>género lo cual lleva a dos hipótesis no excluyentes:</a:t>
            </a:r>
            <a:endParaRPr sz="1325"/>
          </a:p>
          <a:p>
            <a:pPr indent="-31273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○"/>
            </a:pPr>
            <a:r>
              <a:rPr lang="es" sz="1325"/>
              <a:t>Que exista discriminación a la entrada del mercado laboral contra las mujeres, que se resuelve en la oferta de puestos laborales con menor carga horaria (sub-empleo).</a:t>
            </a:r>
            <a:endParaRPr sz="1325"/>
          </a:p>
          <a:p>
            <a:pPr indent="-31273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○"/>
            </a:pPr>
            <a:r>
              <a:rPr lang="es" sz="1325"/>
              <a:t>Que por parte de la demanda, las mujeres se autoseleccionen para tomar puestos de trabajos con menor carga horaria. Lo cual </a:t>
            </a:r>
            <a:r>
              <a:rPr lang="es" sz="1325"/>
              <a:t>podría</a:t>
            </a:r>
            <a:r>
              <a:rPr lang="es" sz="1325"/>
              <a:t> ser por:</a:t>
            </a:r>
            <a:endParaRPr sz="1325"/>
          </a:p>
          <a:p>
            <a:pPr indent="-31273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■"/>
            </a:pPr>
            <a:r>
              <a:rPr lang="es" sz="1325"/>
              <a:t>Que el mecanismo de discriminación provenga no del mercado laboral, sino del peso cultural.</a:t>
            </a:r>
            <a:endParaRPr sz="1325"/>
          </a:p>
          <a:p>
            <a:pPr indent="-31273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■"/>
            </a:pPr>
            <a:r>
              <a:rPr lang="es" sz="1325"/>
              <a:t>Que exista una decisión por parte de las mujeres a tomar puestos laborales con menor carga horaria.</a:t>
            </a:r>
            <a:r>
              <a:rPr lang="es" sz="1325"/>
              <a:t> Este último escenario abre dos nuevas hipótesis:</a:t>
            </a:r>
            <a:endParaRPr sz="1325"/>
          </a:p>
          <a:p>
            <a:pPr indent="-312737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s" sz="1325"/>
              <a:t>Qué en términos del hogar exista un cálculo costo-beneficio donde el miembro que obtenga el mayor ingreso por hora trabaje más activamente.</a:t>
            </a:r>
            <a:endParaRPr sz="1325"/>
          </a:p>
          <a:p>
            <a:pPr indent="-312737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s" sz="1325"/>
              <a:t>Qué refleje una cuestión de preferencias. </a:t>
            </a:r>
            <a:endParaRPr sz="1325"/>
          </a:p>
        </p:txBody>
      </p:sp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50">
                <a:latin typeface="Roboto"/>
                <a:ea typeface="Roboto"/>
                <a:cs typeface="Roboto"/>
                <a:sym typeface="Roboto"/>
              </a:rPr>
              <a:t>Insights</a:t>
            </a:r>
            <a:endParaRPr sz="30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325"/>
              <a:t>En cuanto a la composición de la población por nivel de educación, los valores parecen sugerir baja acumulación de capital humano, y baja calificación laboral, debido a:</a:t>
            </a:r>
            <a:endParaRPr sz="1325"/>
          </a:p>
          <a:p>
            <a:pPr indent="-31273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25"/>
              <a:buChar char="●"/>
            </a:pPr>
            <a:r>
              <a:rPr lang="es" sz="1325"/>
              <a:t>Quienes obtuvieron secundaria completa representan un poco más de 30% de esta población, seguidos por aproximadamente 18% de personas con estudios </a:t>
            </a:r>
            <a:r>
              <a:rPr lang="es" sz="1325"/>
              <a:t>secundarios</a:t>
            </a:r>
            <a:r>
              <a:rPr lang="es" sz="1325"/>
              <a:t> </a:t>
            </a:r>
            <a:r>
              <a:rPr lang="es" sz="1325"/>
              <a:t>incompletos</a:t>
            </a:r>
            <a:r>
              <a:rPr lang="es" sz="1325"/>
              <a:t>.</a:t>
            </a:r>
            <a:endParaRPr sz="1325"/>
          </a:p>
          <a:p>
            <a:pPr indent="-3127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s" sz="1325"/>
              <a:t>Al discriminarse por estudios terciarios la participación de individuos con estudios universitarios (completos e incompletos) de la clasificación original </a:t>
            </a:r>
            <a:r>
              <a:rPr lang="es" sz="1325"/>
              <a:t>disminuye</a:t>
            </a:r>
            <a:r>
              <a:rPr lang="es" sz="1325"/>
              <a:t> en su participación.</a:t>
            </a:r>
            <a:endParaRPr sz="1325"/>
          </a:p>
          <a:p>
            <a:pPr indent="-3127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s" sz="1325"/>
              <a:t>La participación de individuos con estudios primarios </a:t>
            </a:r>
            <a:r>
              <a:rPr lang="es" sz="1325"/>
              <a:t>incompletos</a:t>
            </a:r>
            <a:r>
              <a:rPr lang="es" sz="1325"/>
              <a:t> es mayor a la de individuos con estudios universitarios completos.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25"/>
              <a:t>Finalmente, al incorporar los niveles terciarios en el análisis, se identifica el patrón de que a mayor nivel de estudios, mayor ingreso laboral.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325"/>
          </a:p>
        </p:txBody>
      </p:sp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50">
                <a:latin typeface="Roboto"/>
                <a:ea typeface="Roboto"/>
                <a:cs typeface="Roboto"/>
                <a:sym typeface="Roboto"/>
              </a:rPr>
              <a:t>Insights</a:t>
            </a:r>
            <a:endParaRPr sz="30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