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Muli Bold" charset="1" panose="00000800000000000000"/>
      <p:regular r:id="rId13"/>
    </p:embeddedFont>
    <p:embeddedFont>
      <p:font typeface="Muli Ultra-Bold" charset="1" panose="00000900000000000000"/>
      <p:regular r:id="rId14"/>
    </p:embeddedFont>
    <p:embeddedFont>
      <p:font typeface="Muli" charset="1" panose="00000500000000000000"/>
      <p:regular r:id="rId15"/>
    </p:embeddedFont>
    <p:embeddedFont>
      <p:font typeface="Open Sans Bold" charset="1" panose="020B0806030504020204"/>
      <p:regular r:id="rId16"/>
    </p:embeddedFont>
    <p:embeddedFont>
      <p:font typeface="Open Sans" charset="1" panose="020B06060305040202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png" Type="http://schemas.openxmlformats.org/officeDocument/2006/relationships/image"/><Relationship Id="rId11" Target="../media/image13.png" Type="http://schemas.openxmlformats.org/officeDocument/2006/relationships/image"/><Relationship Id="rId12" Target="../media/image14.png" Type="http://schemas.openxmlformats.org/officeDocument/2006/relationships/image"/><Relationship Id="rId13" Target="../media/image15.png" Type="http://schemas.openxmlformats.org/officeDocument/2006/relationships/image"/><Relationship Id="rId14" Target="../media/image16.png" Type="http://schemas.openxmlformats.org/officeDocument/2006/relationships/image"/><Relationship Id="rId15" Target="../media/image17.png" Type="http://schemas.openxmlformats.org/officeDocument/2006/relationships/image"/><Relationship Id="rId16" Target="../media/image18.png" Type="http://schemas.openxmlformats.org/officeDocument/2006/relationships/image"/><Relationship Id="rId17" Target="../media/image19.png" Type="http://schemas.openxmlformats.org/officeDocument/2006/relationships/image"/><Relationship Id="rId18" Target="../media/image20.png" Type="http://schemas.openxmlformats.org/officeDocument/2006/relationships/image"/><Relationship Id="rId19" Target="../media/image21.png" Type="http://schemas.openxmlformats.org/officeDocument/2006/relationships/image"/><Relationship Id="rId2" Target="../media/image7.png" Type="http://schemas.openxmlformats.org/officeDocument/2006/relationships/image"/><Relationship Id="rId20" Target="../media/image22.png" Type="http://schemas.openxmlformats.org/officeDocument/2006/relationships/imag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../media/image8.png" Type="http://schemas.openxmlformats.org/officeDocument/2006/relationships/image"/><Relationship Id="rId6" Target="../media/image3.png" Type="http://schemas.openxmlformats.org/officeDocument/2006/relationships/image"/><Relationship Id="rId7" Target="../media/image9.png" Type="http://schemas.openxmlformats.org/officeDocument/2006/relationships/image"/><Relationship Id="rId8" Target="../media/image10.pn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6.png" Type="http://schemas.openxmlformats.org/officeDocument/2006/relationships/image"/><Relationship Id="rId11" Target="../media/image27.png" Type="http://schemas.openxmlformats.org/officeDocument/2006/relationships/image"/><Relationship Id="rId12" Target="../media/image28.png" Type="http://schemas.openxmlformats.org/officeDocument/2006/relationships/image"/><Relationship Id="rId13" Target="../media/image29.svg" Type="http://schemas.openxmlformats.org/officeDocument/2006/relationships/image"/><Relationship Id="rId14" Target="../media/image30.png" Type="http://schemas.openxmlformats.org/officeDocument/2006/relationships/image"/><Relationship Id="rId15" Target="../media/image31.svg" Type="http://schemas.openxmlformats.org/officeDocument/2006/relationships/image"/><Relationship Id="rId2" Target="../media/image7.png" Type="http://schemas.openxmlformats.org/officeDocument/2006/relationships/imag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../media/image8.png" Type="http://schemas.openxmlformats.org/officeDocument/2006/relationships/image"/><Relationship Id="rId6" Target="../media/image3.png" Type="http://schemas.openxmlformats.org/officeDocument/2006/relationships/image"/><Relationship Id="rId7" Target="../media/image23.png" Type="http://schemas.openxmlformats.org/officeDocument/2006/relationships/image"/><Relationship Id="rId8" Target="../media/image24.png" Type="http://schemas.openxmlformats.org/officeDocument/2006/relationships/image"/><Relationship Id="rId9" Target="../media/image2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png" Type="http://schemas.openxmlformats.org/officeDocument/2006/relationships/image"/><Relationship Id="rId12" Target="../media/image17.png" Type="http://schemas.openxmlformats.org/officeDocument/2006/relationships/image"/><Relationship Id="rId13" Target="../media/image18.png" Type="http://schemas.openxmlformats.org/officeDocument/2006/relationships/image"/><Relationship Id="rId14" Target="../media/image19.png" Type="http://schemas.openxmlformats.org/officeDocument/2006/relationships/image"/><Relationship Id="rId15" Target="../media/image33.png" Type="http://schemas.openxmlformats.org/officeDocument/2006/relationships/image"/><Relationship Id="rId16" Target="../media/image34.png" Type="http://schemas.openxmlformats.org/officeDocument/2006/relationships/image"/><Relationship Id="rId17" Target="../media/image35.png" Type="http://schemas.openxmlformats.org/officeDocument/2006/relationships/image"/><Relationship Id="rId18" Target="../media/image36.png" Type="http://schemas.openxmlformats.org/officeDocument/2006/relationships/image"/><Relationship Id="rId19" Target="../media/image37.png" Type="http://schemas.openxmlformats.org/officeDocument/2006/relationships/image"/><Relationship Id="rId2" Target="../media/image7.png" Type="http://schemas.openxmlformats.org/officeDocument/2006/relationships/imag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../media/image8.png" Type="http://schemas.openxmlformats.org/officeDocument/2006/relationships/image"/><Relationship Id="rId6" Target="../media/image3.png" Type="http://schemas.openxmlformats.org/officeDocument/2006/relationships/image"/><Relationship Id="rId7" Target="../media/image32.png" Type="http://schemas.openxmlformats.org/officeDocument/2006/relationships/image"/><Relationship Id="rId8" Target="../media/image10.pn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1.png" Type="http://schemas.openxmlformats.org/officeDocument/2006/relationships/image"/><Relationship Id="rId11" Target="../media/image42.png" Type="http://schemas.openxmlformats.org/officeDocument/2006/relationships/image"/><Relationship Id="rId12" Target="../media/image43.png" Type="http://schemas.openxmlformats.org/officeDocument/2006/relationships/image"/><Relationship Id="rId13" Target="../media/image44.svg" Type="http://schemas.openxmlformats.org/officeDocument/2006/relationships/image"/><Relationship Id="rId14" Target="../media/image45.png" Type="http://schemas.openxmlformats.org/officeDocument/2006/relationships/image"/><Relationship Id="rId15" Target="../media/image46.svg" Type="http://schemas.openxmlformats.org/officeDocument/2006/relationships/image"/><Relationship Id="rId16" Target="../media/image28.png" Type="http://schemas.openxmlformats.org/officeDocument/2006/relationships/image"/><Relationship Id="rId17" Target="../media/image29.svg" Type="http://schemas.openxmlformats.org/officeDocument/2006/relationships/image"/><Relationship Id="rId18" Target="../media/image47.png" Type="http://schemas.openxmlformats.org/officeDocument/2006/relationships/image"/><Relationship Id="rId19" Target="../media/image48.svg" Type="http://schemas.openxmlformats.org/officeDocument/2006/relationships/image"/><Relationship Id="rId2" Target="../media/image7.png" Type="http://schemas.openxmlformats.org/officeDocument/2006/relationships/image"/><Relationship Id="rId20" Target="../media/image49.png" Type="http://schemas.openxmlformats.org/officeDocument/2006/relationships/image"/><Relationship Id="rId21" Target="../media/image50.svg" Type="http://schemas.openxmlformats.org/officeDocument/2006/relationships/image"/><Relationship Id="rId22" Target="../media/image30.png" Type="http://schemas.openxmlformats.org/officeDocument/2006/relationships/image"/><Relationship Id="rId23" Target="../media/image31.svg" Type="http://schemas.openxmlformats.org/officeDocument/2006/relationships/imag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../media/image8.png" Type="http://schemas.openxmlformats.org/officeDocument/2006/relationships/image"/><Relationship Id="rId6" Target="../media/image3.png" Type="http://schemas.openxmlformats.org/officeDocument/2006/relationships/image"/><Relationship Id="rId7" Target="../media/image38.png" Type="http://schemas.openxmlformats.org/officeDocument/2006/relationships/image"/><Relationship Id="rId8" Target="../media/image39.png" Type="http://schemas.openxmlformats.org/officeDocument/2006/relationships/image"/><Relationship Id="rId9" Target="../media/image4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4.jpeg" Type="http://schemas.openxmlformats.org/officeDocument/2006/relationships/image"/><Relationship Id="rId11" Target="../media/image55.png" Type="http://schemas.openxmlformats.org/officeDocument/2006/relationships/image"/><Relationship Id="rId12" Target="../media/image56.svg" Type="http://schemas.openxmlformats.org/officeDocument/2006/relationships/image"/><Relationship Id="rId13" Target="../media/image57.png" Type="http://schemas.openxmlformats.org/officeDocument/2006/relationships/image"/><Relationship Id="rId2" Target="../media/image7.png" Type="http://schemas.openxmlformats.org/officeDocument/2006/relationships/imag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../media/image8.png" Type="http://schemas.openxmlformats.org/officeDocument/2006/relationships/image"/><Relationship Id="rId6" Target="../media/image3.png" Type="http://schemas.openxmlformats.org/officeDocument/2006/relationships/image"/><Relationship Id="rId7" Target="../media/image51.jpeg" Type="http://schemas.openxmlformats.org/officeDocument/2006/relationships/image"/><Relationship Id="rId8" Target="../media/image52.jpeg" Type="http://schemas.openxmlformats.org/officeDocument/2006/relationships/image"/><Relationship Id="rId9" Target="../media/image53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../media/image8.png" Type="http://schemas.openxmlformats.org/officeDocument/2006/relationships/image"/><Relationship Id="rId6" Target="../media/image3.png" Type="http://schemas.openxmlformats.org/officeDocument/2006/relationships/image"/><Relationship Id="rId7" Target="../media/image54.jpeg" Type="http://schemas.openxmlformats.org/officeDocument/2006/relationships/image"/><Relationship Id="rId8" Target="../media/image58.png" Type="http://schemas.openxmlformats.org/officeDocument/2006/relationships/image"/><Relationship Id="rId9" Target="../media/image5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80129" y="788561"/>
            <a:ext cx="252970" cy="25297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7459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24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214314" y="8787276"/>
            <a:ext cx="12455011" cy="1499724"/>
            <a:chOff x="0" y="0"/>
            <a:chExt cx="3280332" cy="39498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280332" cy="394989"/>
            </a:xfrm>
            <a:custGeom>
              <a:avLst/>
              <a:gdLst/>
              <a:ahLst/>
              <a:cxnLst/>
              <a:rect r="r" b="b" t="t" l="l"/>
              <a:pathLst>
                <a:path h="394989" w="3280332">
                  <a:moveTo>
                    <a:pt x="0" y="0"/>
                  </a:moveTo>
                  <a:lnTo>
                    <a:pt x="3280332" y="0"/>
                  </a:lnTo>
                  <a:lnTo>
                    <a:pt x="3280332" y="394989"/>
                  </a:lnTo>
                  <a:lnTo>
                    <a:pt x="0" y="394989"/>
                  </a:lnTo>
                  <a:close/>
                </a:path>
              </a:pathLst>
            </a:custGeom>
            <a:solidFill>
              <a:srgbClr val="376FD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9525"/>
              <a:ext cx="3280332" cy="4045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24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028700" y="9285303"/>
            <a:ext cx="2301174" cy="615233"/>
          </a:xfrm>
          <a:custGeom>
            <a:avLst/>
            <a:gdLst/>
            <a:ahLst/>
            <a:cxnLst/>
            <a:rect r="r" b="b" t="t" l="l"/>
            <a:pathLst>
              <a:path h="615233" w="2301174">
                <a:moveTo>
                  <a:pt x="0" y="0"/>
                </a:moveTo>
                <a:lnTo>
                  <a:pt x="2301174" y="0"/>
                </a:lnTo>
                <a:lnTo>
                  <a:pt x="2301174" y="615233"/>
                </a:lnTo>
                <a:lnTo>
                  <a:pt x="0" y="6152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833660" y="9194147"/>
            <a:ext cx="964304" cy="797545"/>
          </a:xfrm>
          <a:custGeom>
            <a:avLst/>
            <a:gdLst/>
            <a:ahLst/>
            <a:cxnLst/>
            <a:rect r="r" b="b" t="t" l="l"/>
            <a:pathLst>
              <a:path h="797545" w="964304">
                <a:moveTo>
                  <a:pt x="0" y="0"/>
                </a:moveTo>
                <a:lnTo>
                  <a:pt x="964304" y="0"/>
                </a:lnTo>
                <a:lnTo>
                  <a:pt x="964304" y="797545"/>
                </a:lnTo>
                <a:lnTo>
                  <a:pt x="0" y="7975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642183" y="9259907"/>
            <a:ext cx="2436674" cy="666024"/>
          </a:xfrm>
          <a:custGeom>
            <a:avLst/>
            <a:gdLst/>
            <a:ahLst/>
            <a:cxnLst/>
            <a:rect r="r" b="b" t="t" l="l"/>
            <a:pathLst>
              <a:path h="666024" w="2436674">
                <a:moveTo>
                  <a:pt x="0" y="0"/>
                </a:moveTo>
                <a:lnTo>
                  <a:pt x="2436674" y="0"/>
                </a:lnTo>
                <a:lnTo>
                  <a:pt x="2436674" y="666024"/>
                </a:lnTo>
                <a:lnTo>
                  <a:pt x="0" y="6660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402180" y="3665121"/>
            <a:ext cx="5632874" cy="1080022"/>
          </a:xfrm>
          <a:custGeom>
            <a:avLst/>
            <a:gdLst/>
            <a:ahLst/>
            <a:cxnLst/>
            <a:rect r="r" b="b" t="t" l="l"/>
            <a:pathLst>
              <a:path h="1080022" w="5632874">
                <a:moveTo>
                  <a:pt x="0" y="0"/>
                </a:moveTo>
                <a:lnTo>
                  <a:pt x="5632874" y="0"/>
                </a:lnTo>
                <a:lnTo>
                  <a:pt x="5632874" y="1080022"/>
                </a:lnTo>
                <a:lnTo>
                  <a:pt x="0" y="108002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147760" y="2119045"/>
            <a:ext cx="8141713" cy="4664349"/>
            <a:chOff x="0" y="0"/>
            <a:chExt cx="2144320" cy="122847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144320" cy="1228471"/>
            </a:xfrm>
            <a:custGeom>
              <a:avLst/>
              <a:gdLst/>
              <a:ahLst/>
              <a:cxnLst/>
              <a:rect r="r" b="b" t="t" l="l"/>
              <a:pathLst>
                <a:path h="1228471" w="2144320">
                  <a:moveTo>
                    <a:pt x="48496" y="0"/>
                  </a:moveTo>
                  <a:lnTo>
                    <a:pt x="2095824" y="0"/>
                  </a:lnTo>
                  <a:cubicBezTo>
                    <a:pt x="2108686" y="0"/>
                    <a:pt x="2121021" y="5109"/>
                    <a:pt x="2130116" y="14204"/>
                  </a:cubicBezTo>
                  <a:cubicBezTo>
                    <a:pt x="2139210" y="23299"/>
                    <a:pt x="2144320" y="35634"/>
                    <a:pt x="2144320" y="48496"/>
                  </a:cubicBezTo>
                  <a:lnTo>
                    <a:pt x="2144320" y="1179975"/>
                  </a:lnTo>
                  <a:cubicBezTo>
                    <a:pt x="2144320" y="1206758"/>
                    <a:pt x="2122607" y="1228471"/>
                    <a:pt x="2095824" y="1228471"/>
                  </a:cubicBezTo>
                  <a:lnTo>
                    <a:pt x="48496" y="1228471"/>
                  </a:lnTo>
                  <a:cubicBezTo>
                    <a:pt x="21712" y="1228471"/>
                    <a:pt x="0" y="1206758"/>
                    <a:pt x="0" y="1179975"/>
                  </a:cubicBezTo>
                  <a:lnTo>
                    <a:pt x="0" y="48496"/>
                  </a:lnTo>
                  <a:cubicBezTo>
                    <a:pt x="0" y="21712"/>
                    <a:pt x="21712" y="0"/>
                    <a:pt x="4849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4386FA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9525"/>
              <a:ext cx="2144320" cy="12379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24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5178483" y="8887195"/>
            <a:ext cx="3237703" cy="1399805"/>
          </a:xfrm>
          <a:custGeom>
            <a:avLst/>
            <a:gdLst/>
            <a:ahLst/>
            <a:cxnLst/>
            <a:rect r="r" b="b" t="t" l="l"/>
            <a:pathLst>
              <a:path h="1399805" w="3237703">
                <a:moveTo>
                  <a:pt x="0" y="0"/>
                </a:moveTo>
                <a:lnTo>
                  <a:pt x="3237703" y="0"/>
                </a:lnTo>
                <a:lnTo>
                  <a:pt x="3237703" y="1399805"/>
                </a:lnTo>
                <a:lnTo>
                  <a:pt x="0" y="139980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9749" t="0" r="-4025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2375019" y="1401280"/>
            <a:ext cx="5578122" cy="8135858"/>
          </a:xfrm>
          <a:custGeom>
            <a:avLst/>
            <a:gdLst/>
            <a:ahLst/>
            <a:cxnLst/>
            <a:rect r="r" b="b" t="t" l="l"/>
            <a:pathLst>
              <a:path h="8135858" w="5578122">
                <a:moveTo>
                  <a:pt x="0" y="0"/>
                </a:moveTo>
                <a:lnTo>
                  <a:pt x="5578122" y="0"/>
                </a:lnTo>
                <a:lnTo>
                  <a:pt x="5578122" y="8135858"/>
                </a:lnTo>
                <a:lnTo>
                  <a:pt x="0" y="813585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73166" t="0" r="-68816" b="-7133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827587" y="708660"/>
            <a:ext cx="5659594" cy="611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19"/>
              </a:lnSpc>
            </a:pPr>
            <a:r>
              <a:rPr lang="en-US" sz="1799">
                <a:solidFill>
                  <a:srgbClr val="737373"/>
                </a:solidFill>
                <a:latin typeface="Muli Bold"/>
                <a:ea typeface="Muli Bold"/>
                <a:cs typeface="Muli Bold"/>
                <a:sym typeface="Muli Bold"/>
              </a:rPr>
              <a:t>GRADO EN INGENIERÍA EN DISEÑO INDUSTRIAL </a:t>
            </a:r>
          </a:p>
          <a:p>
            <a:pPr algn="l">
              <a:lnSpc>
                <a:spcPts val="2519"/>
              </a:lnSpc>
            </a:pPr>
            <a:r>
              <a:rPr lang="en-US" sz="1799">
                <a:solidFill>
                  <a:srgbClr val="737373"/>
                </a:solidFill>
                <a:latin typeface="Muli Bold"/>
                <a:ea typeface="Muli Bold"/>
                <a:cs typeface="Muli Bold"/>
                <a:sym typeface="Muli Bold"/>
              </a:rPr>
              <a:t>Y DESARROLLO DE PRODUCTOS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062504" y="2598392"/>
            <a:ext cx="6267545" cy="492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9"/>
              </a:lnSpc>
            </a:pPr>
            <a:r>
              <a:rPr lang="en-US" sz="3499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Proyecto ERASMUS +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556422" y="5124450"/>
            <a:ext cx="7279708" cy="1250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99"/>
              </a:lnSpc>
              <a:spcBef>
                <a:spcPct val="0"/>
              </a:spcBef>
            </a:pPr>
            <a:r>
              <a:rPr lang="en-US" sz="3999">
                <a:solidFill>
                  <a:srgbClr val="4386FA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EDU</a:t>
            </a:r>
            <a:r>
              <a:rPr lang="en-US" sz="39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cating through</a:t>
            </a:r>
            <a:r>
              <a:rPr lang="en-US" sz="3999">
                <a:solidFill>
                  <a:srgbClr val="94D17C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 S</a:t>
            </a:r>
            <a:r>
              <a:rPr lang="en-US" sz="39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ustainable</a:t>
            </a:r>
            <a:r>
              <a:rPr lang="en-US" sz="3999">
                <a:solidFill>
                  <a:srgbClr val="94D17C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 DEMO</a:t>
            </a:r>
            <a:r>
              <a:rPr lang="en-US" sz="39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nstrators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228182" y="7476573"/>
            <a:ext cx="8357493" cy="611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 spc="9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TRABAJO DE FIN DE GRADO </a:t>
            </a:r>
          </a:p>
          <a:p>
            <a:pPr algn="r">
              <a:lnSpc>
                <a:spcPts val="2520"/>
              </a:lnSpc>
            </a:pPr>
            <a:r>
              <a:rPr lang="en-US" sz="1800" spc="9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26</a:t>
            </a:r>
            <a:r>
              <a:rPr lang="en-US" sz="1800" spc="9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DE JUNIO DE 2024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47760" y="7514673"/>
            <a:ext cx="6378228" cy="844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sz="2000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Autora:</a:t>
            </a:r>
            <a:r>
              <a:rPr lang="en-US" sz="20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Patricia Er López Marrero</a:t>
            </a:r>
          </a:p>
          <a:p>
            <a:pPr algn="l">
              <a:lnSpc>
                <a:spcPts val="2200"/>
              </a:lnSpc>
            </a:pPr>
            <a:r>
              <a:rPr lang="en-US" sz="2000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Tutor 1: </a:t>
            </a:r>
            <a:r>
              <a:rPr lang="en-US" sz="20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Pedro Manuel Hernández Castellano</a:t>
            </a:r>
          </a:p>
          <a:p>
            <a:pPr algn="l">
              <a:lnSpc>
                <a:spcPts val="2200"/>
              </a:lnSpc>
            </a:pPr>
            <a:r>
              <a:rPr lang="en-US" sz="2000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Tutora 2:</a:t>
            </a:r>
            <a:r>
              <a:rPr lang="en-US" sz="20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Annabella Narganes Pineda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14314" y="9556160"/>
            <a:ext cx="18502314" cy="730840"/>
            <a:chOff x="0" y="0"/>
            <a:chExt cx="4873037" cy="19248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73037" cy="192484"/>
            </a:xfrm>
            <a:custGeom>
              <a:avLst/>
              <a:gdLst/>
              <a:ahLst/>
              <a:cxnLst/>
              <a:rect r="r" b="b" t="t" l="l"/>
              <a:pathLst>
                <a:path h="192484" w="4873037">
                  <a:moveTo>
                    <a:pt x="0" y="0"/>
                  </a:moveTo>
                  <a:lnTo>
                    <a:pt x="4873037" y="0"/>
                  </a:lnTo>
                  <a:lnTo>
                    <a:pt x="4873037" y="192484"/>
                  </a:lnTo>
                  <a:lnTo>
                    <a:pt x="0" y="192484"/>
                  </a:lnTo>
                  <a:close/>
                </a:path>
              </a:pathLst>
            </a:custGeom>
            <a:solidFill>
              <a:srgbClr val="376FD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4873037" cy="2020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24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907084" y="9426059"/>
            <a:ext cx="4352216" cy="942980"/>
          </a:xfrm>
          <a:custGeom>
            <a:avLst/>
            <a:gdLst/>
            <a:ahLst/>
            <a:cxnLst/>
            <a:rect r="r" b="b" t="t" l="l"/>
            <a:pathLst>
              <a:path h="942980" w="4352216">
                <a:moveTo>
                  <a:pt x="0" y="0"/>
                </a:moveTo>
                <a:lnTo>
                  <a:pt x="4352216" y="0"/>
                </a:lnTo>
                <a:lnTo>
                  <a:pt x="4352216" y="942980"/>
                </a:lnTo>
                <a:lnTo>
                  <a:pt x="0" y="9429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9709646"/>
            <a:ext cx="1585408" cy="423868"/>
          </a:xfrm>
          <a:custGeom>
            <a:avLst/>
            <a:gdLst/>
            <a:ahLst/>
            <a:cxnLst/>
            <a:rect r="r" b="b" t="t" l="l"/>
            <a:pathLst>
              <a:path h="423868" w="1585408">
                <a:moveTo>
                  <a:pt x="0" y="0"/>
                </a:moveTo>
                <a:lnTo>
                  <a:pt x="1585408" y="0"/>
                </a:lnTo>
                <a:lnTo>
                  <a:pt x="1585408" y="423868"/>
                </a:lnTo>
                <a:lnTo>
                  <a:pt x="0" y="4238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299017" y="9646843"/>
            <a:ext cx="664363" cy="549473"/>
          </a:xfrm>
          <a:custGeom>
            <a:avLst/>
            <a:gdLst/>
            <a:ahLst/>
            <a:cxnLst/>
            <a:rect r="r" b="b" t="t" l="l"/>
            <a:pathLst>
              <a:path h="549473" w="664363">
                <a:moveTo>
                  <a:pt x="0" y="0"/>
                </a:moveTo>
                <a:lnTo>
                  <a:pt x="664363" y="0"/>
                </a:lnTo>
                <a:lnTo>
                  <a:pt x="664363" y="549474"/>
                </a:lnTo>
                <a:lnTo>
                  <a:pt x="0" y="5494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520669" y="9709646"/>
            <a:ext cx="1960025" cy="375806"/>
          </a:xfrm>
          <a:custGeom>
            <a:avLst/>
            <a:gdLst/>
            <a:ahLst/>
            <a:cxnLst/>
            <a:rect r="r" b="b" t="t" l="l"/>
            <a:pathLst>
              <a:path h="375806" w="1960025">
                <a:moveTo>
                  <a:pt x="0" y="0"/>
                </a:moveTo>
                <a:lnTo>
                  <a:pt x="1960025" y="0"/>
                </a:lnTo>
                <a:lnTo>
                  <a:pt x="1960025" y="375806"/>
                </a:lnTo>
                <a:lnTo>
                  <a:pt x="0" y="37580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033269" y="9674653"/>
            <a:ext cx="1678762" cy="458862"/>
          </a:xfrm>
          <a:custGeom>
            <a:avLst/>
            <a:gdLst/>
            <a:ahLst/>
            <a:cxnLst/>
            <a:rect r="r" b="b" t="t" l="l"/>
            <a:pathLst>
              <a:path h="458862" w="1678762">
                <a:moveTo>
                  <a:pt x="0" y="0"/>
                </a:moveTo>
                <a:lnTo>
                  <a:pt x="1678762" y="0"/>
                </a:lnTo>
                <a:lnTo>
                  <a:pt x="1678762" y="458861"/>
                </a:lnTo>
                <a:lnTo>
                  <a:pt x="0" y="45886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052960" y="1028700"/>
            <a:ext cx="4262758" cy="7636078"/>
          </a:xfrm>
          <a:custGeom>
            <a:avLst/>
            <a:gdLst/>
            <a:ahLst/>
            <a:cxnLst/>
            <a:rect r="r" b="b" t="t" l="l"/>
            <a:pathLst>
              <a:path h="7636078" w="4262758">
                <a:moveTo>
                  <a:pt x="0" y="0"/>
                </a:moveTo>
                <a:lnTo>
                  <a:pt x="4262758" y="0"/>
                </a:lnTo>
                <a:lnTo>
                  <a:pt x="4262758" y="7636078"/>
                </a:lnTo>
                <a:lnTo>
                  <a:pt x="0" y="763607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73539" t="-6569" r="-119612" b="0"/>
            </a:stretch>
          </a:blipFill>
        </p:spPr>
      </p:sp>
      <p:sp>
        <p:nvSpPr>
          <p:cNvPr name="AutoShape 11" id="11"/>
          <p:cNvSpPr/>
          <p:nvPr/>
        </p:nvSpPr>
        <p:spPr>
          <a:xfrm>
            <a:off x="13381136" y="1369177"/>
            <a:ext cx="0" cy="6900969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flipH="true">
            <a:off x="13568243" y="9163625"/>
            <a:ext cx="3215012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3" id="13"/>
          <p:cNvSpPr txBox="true"/>
          <p:nvPr/>
        </p:nvSpPr>
        <p:spPr>
          <a:xfrm rot="0">
            <a:off x="14033462" y="128478"/>
            <a:ext cx="449031" cy="292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2000">
                <a:solidFill>
                  <a:srgbClr val="FFFFFF"/>
                </a:solidFill>
                <a:latin typeface="Muli Bold"/>
                <a:ea typeface="Muli Bold"/>
                <a:cs typeface="Muli Bold"/>
                <a:sym typeface="Muli Bold"/>
              </a:rPr>
              <a:t>2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199782" y="128478"/>
            <a:ext cx="449031" cy="292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2000">
                <a:solidFill>
                  <a:srgbClr val="FFFFFF"/>
                </a:solidFill>
                <a:latin typeface="Muli Bold"/>
                <a:ea typeface="Muli Bold"/>
                <a:cs typeface="Muli Bold"/>
                <a:sym typeface="Muli Bold"/>
              </a:rPr>
              <a:t>3.5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397892" y="128478"/>
            <a:ext cx="449031" cy="292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2000">
                <a:solidFill>
                  <a:srgbClr val="FFFFFF"/>
                </a:solidFill>
                <a:latin typeface="Muli Bold"/>
                <a:ea typeface="Muli Bold"/>
                <a:cs typeface="Muli Bold"/>
                <a:sym typeface="Muli Bold"/>
              </a:rPr>
              <a:t>4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564328" y="128478"/>
            <a:ext cx="449031" cy="292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2000">
                <a:solidFill>
                  <a:srgbClr val="FFFFFF"/>
                </a:solidFill>
                <a:latin typeface="Muli Bold"/>
                <a:ea typeface="Muli Bold"/>
                <a:cs typeface="Muli Bold"/>
                <a:sym typeface="Muli Bold"/>
              </a:rPr>
              <a:t>5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867142" y="128478"/>
            <a:ext cx="449031" cy="292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2000">
                <a:solidFill>
                  <a:srgbClr val="FFFFFF"/>
                </a:solidFill>
                <a:latin typeface="Muli Bold"/>
                <a:ea typeface="Muli Bold"/>
                <a:cs typeface="Muli Bold"/>
                <a:sym typeface="Muli Bold"/>
              </a:rPr>
              <a:t>1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99751" y="1076325"/>
            <a:ext cx="6688123" cy="711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00"/>
              </a:lnSpc>
            </a:pPr>
            <a:r>
              <a:rPr lang="en-US" sz="5000">
                <a:solidFill>
                  <a:srgbClr val="376FD4"/>
                </a:solidFill>
                <a:latin typeface="Muli Bold"/>
                <a:ea typeface="Muli Bold"/>
                <a:cs typeface="Muli Bold"/>
                <a:sym typeface="Muli Bold"/>
              </a:rPr>
              <a:t>Wind Demonstartor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028700" y="2169140"/>
            <a:ext cx="10738631" cy="7005383"/>
            <a:chOff x="0" y="0"/>
            <a:chExt cx="14318174" cy="9340510"/>
          </a:xfrm>
        </p:grpSpPr>
        <p:grpSp>
          <p:nvGrpSpPr>
            <p:cNvPr name="Group 20" id="20"/>
            <p:cNvGrpSpPr/>
            <p:nvPr/>
          </p:nvGrpSpPr>
          <p:grpSpPr>
            <a:xfrm rot="-5400000">
              <a:off x="2933197" y="-2044467"/>
              <a:ext cx="8451780" cy="14318174"/>
              <a:chOff x="0" y="0"/>
              <a:chExt cx="628493" cy="106473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628493" cy="1064730"/>
              </a:xfrm>
              <a:custGeom>
                <a:avLst/>
                <a:gdLst/>
                <a:ahLst/>
                <a:cxnLst/>
                <a:rect r="r" b="b" t="t" l="l"/>
                <a:pathLst>
                  <a:path h="1064730" w="628493">
                    <a:moveTo>
                      <a:pt x="67174" y="0"/>
                    </a:moveTo>
                    <a:lnTo>
                      <a:pt x="561318" y="0"/>
                    </a:lnTo>
                    <a:cubicBezTo>
                      <a:pt x="598418" y="0"/>
                      <a:pt x="628493" y="30075"/>
                      <a:pt x="628493" y="67174"/>
                    </a:cubicBezTo>
                    <a:lnTo>
                      <a:pt x="628493" y="997556"/>
                    </a:lnTo>
                    <a:cubicBezTo>
                      <a:pt x="628493" y="1015372"/>
                      <a:pt x="621415" y="1032458"/>
                      <a:pt x="608818" y="1045055"/>
                    </a:cubicBezTo>
                    <a:cubicBezTo>
                      <a:pt x="596220" y="1057653"/>
                      <a:pt x="579134" y="1064730"/>
                      <a:pt x="561318" y="1064730"/>
                    </a:cubicBezTo>
                    <a:lnTo>
                      <a:pt x="67174" y="1064730"/>
                    </a:lnTo>
                    <a:cubicBezTo>
                      <a:pt x="49358" y="1064730"/>
                      <a:pt x="32272" y="1057653"/>
                      <a:pt x="19675" y="1045055"/>
                    </a:cubicBezTo>
                    <a:cubicBezTo>
                      <a:pt x="7077" y="1032458"/>
                      <a:pt x="0" y="1015372"/>
                      <a:pt x="0" y="997556"/>
                    </a:cubicBezTo>
                    <a:lnTo>
                      <a:pt x="0" y="67174"/>
                    </a:lnTo>
                    <a:cubicBezTo>
                      <a:pt x="0" y="49358"/>
                      <a:pt x="7077" y="32272"/>
                      <a:pt x="19675" y="19675"/>
                    </a:cubicBezTo>
                    <a:cubicBezTo>
                      <a:pt x="32272" y="7077"/>
                      <a:pt x="49358" y="0"/>
                      <a:pt x="6717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0" cap="rnd">
                <a:solidFill>
                  <a:srgbClr val="C8D9FC"/>
                </a:solidFill>
                <a:prstDash val="solid"/>
                <a:round/>
              </a:ln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9525"/>
                <a:ext cx="628493" cy="107425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24"/>
                  </a:lnSpc>
                </a:pPr>
              </a:p>
            </p:txBody>
          </p:sp>
        </p:grpSp>
        <p:sp>
          <p:nvSpPr>
            <p:cNvPr name="Freeform 23" id="23"/>
            <p:cNvSpPr/>
            <p:nvPr/>
          </p:nvSpPr>
          <p:spPr>
            <a:xfrm flipH="false" flipV="false" rot="0">
              <a:off x="9107158" y="2280503"/>
              <a:ext cx="1439827" cy="1246128"/>
            </a:xfrm>
            <a:custGeom>
              <a:avLst/>
              <a:gdLst/>
              <a:ahLst/>
              <a:cxnLst/>
              <a:rect r="r" b="b" t="t" l="l"/>
              <a:pathLst>
                <a:path h="1246128" w="1439827">
                  <a:moveTo>
                    <a:pt x="0" y="0"/>
                  </a:moveTo>
                  <a:lnTo>
                    <a:pt x="1439826" y="0"/>
                  </a:lnTo>
                  <a:lnTo>
                    <a:pt x="1439826" y="1246128"/>
                  </a:lnTo>
                  <a:lnTo>
                    <a:pt x="0" y="12461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7586513" y="2082946"/>
              <a:ext cx="1455487" cy="1514918"/>
            </a:xfrm>
            <a:custGeom>
              <a:avLst/>
              <a:gdLst/>
              <a:ahLst/>
              <a:cxnLst/>
              <a:rect r="r" b="b" t="t" l="l"/>
              <a:pathLst>
                <a:path h="1514918" w="1455487">
                  <a:moveTo>
                    <a:pt x="0" y="0"/>
                  </a:moveTo>
                  <a:lnTo>
                    <a:pt x="1455487" y="0"/>
                  </a:lnTo>
                  <a:lnTo>
                    <a:pt x="1455487" y="1514918"/>
                  </a:lnTo>
                  <a:lnTo>
                    <a:pt x="0" y="15149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0" t="-9045" r="0" b="0"/>
              </a:stretch>
            </a:blip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10649886" y="2422435"/>
              <a:ext cx="1549233" cy="1104196"/>
            </a:xfrm>
            <a:custGeom>
              <a:avLst/>
              <a:gdLst/>
              <a:ahLst/>
              <a:cxnLst/>
              <a:rect r="r" b="b" t="t" l="l"/>
              <a:pathLst>
                <a:path h="1104196" w="1549233">
                  <a:moveTo>
                    <a:pt x="0" y="0"/>
                  </a:moveTo>
                  <a:lnTo>
                    <a:pt x="1549233" y="0"/>
                  </a:lnTo>
                  <a:lnTo>
                    <a:pt x="1549233" y="1104196"/>
                  </a:lnTo>
                  <a:lnTo>
                    <a:pt x="0" y="11041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0" r="0" b="0"/>
              </a:stretch>
            </a:blip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12300719" y="2494101"/>
              <a:ext cx="1352917" cy="960864"/>
            </a:xfrm>
            <a:custGeom>
              <a:avLst/>
              <a:gdLst/>
              <a:ahLst/>
              <a:cxnLst/>
              <a:rect r="r" b="b" t="t" l="l"/>
              <a:pathLst>
                <a:path h="960864" w="1352917">
                  <a:moveTo>
                    <a:pt x="0" y="0"/>
                  </a:moveTo>
                  <a:lnTo>
                    <a:pt x="1352917" y="0"/>
                  </a:lnTo>
                  <a:lnTo>
                    <a:pt x="1352917" y="960864"/>
                  </a:lnTo>
                  <a:lnTo>
                    <a:pt x="0" y="9608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-10663" t="0" r="-5568" b="0"/>
              </a:stretch>
            </a:blip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3760824" y="1252221"/>
              <a:ext cx="2613640" cy="1849438"/>
            </a:xfrm>
            <a:custGeom>
              <a:avLst/>
              <a:gdLst/>
              <a:ahLst/>
              <a:cxnLst/>
              <a:rect r="r" b="b" t="t" l="l"/>
              <a:pathLst>
                <a:path h="1849438" w="2613640">
                  <a:moveTo>
                    <a:pt x="0" y="0"/>
                  </a:moveTo>
                  <a:lnTo>
                    <a:pt x="2613640" y="0"/>
                  </a:lnTo>
                  <a:lnTo>
                    <a:pt x="2613640" y="1849439"/>
                  </a:lnTo>
                  <a:lnTo>
                    <a:pt x="0" y="18494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0" t="0" r="0" b="0"/>
              </a:stretch>
            </a:blip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928205" y="1252221"/>
              <a:ext cx="2832619" cy="1789355"/>
            </a:xfrm>
            <a:custGeom>
              <a:avLst/>
              <a:gdLst/>
              <a:ahLst/>
              <a:cxnLst/>
              <a:rect r="r" b="b" t="t" l="l"/>
              <a:pathLst>
                <a:path h="1789355" w="2832619">
                  <a:moveTo>
                    <a:pt x="0" y="0"/>
                  </a:moveTo>
                  <a:lnTo>
                    <a:pt x="2832619" y="0"/>
                  </a:lnTo>
                  <a:lnTo>
                    <a:pt x="2832619" y="1789356"/>
                  </a:lnTo>
                  <a:lnTo>
                    <a:pt x="0" y="17893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0" r="0" b="0"/>
              </a:stretch>
            </a:blip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3689119" y="3291917"/>
              <a:ext cx="2685345" cy="2408148"/>
            </a:xfrm>
            <a:custGeom>
              <a:avLst/>
              <a:gdLst/>
              <a:ahLst/>
              <a:cxnLst/>
              <a:rect r="r" b="b" t="t" l="l"/>
              <a:pathLst>
                <a:path h="2408148" w="2685345">
                  <a:moveTo>
                    <a:pt x="0" y="0"/>
                  </a:moveTo>
                  <a:lnTo>
                    <a:pt x="2685345" y="0"/>
                  </a:lnTo>
                  <a:lnTo>
                    <a:pt x="2685345" y="2408148"/>
                  </a:lnTo>
                  <a:lnTo>
                    <a:pt x="0" y="24081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0" t="0" r="0" b="0"/>
              </a:stretch>
            </a:blip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815439" y="3571744"/>
              <a:ext cx="2758014" cy="1762296"/>
            </a:xfrm>
            <a:custGeom>
              <a:avLst/>
              <a:gdLst/>
              <a:ahLst/>
              <a:cxnLst/>
              <a:rect r="r" b="b" t="t" l="l"/>
              <a:pathLst>
                <a:path h="1762296" w="2758014">
                  <a:moveTo>
                    <a:pt x="0" y="0"/>
                  </a:moveTo>
                  <a:lnTo>
                    <a:pt x="2758014" y="0"/>
                  </a:lnTo>
                  <a:lnTo>
                    <a:pt x="2758014" y="1762296"/>
                  </a:lnTo>
                  <a:lnTo>
                    <a:pt x="0" y="17622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/>
              <a:stretch>
                <a:fillRect l="0" t="0" r="0" b="0"/>
              </a:stretch>
            </a:blip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875933" y="5726897"/>
              <a:ext cx="2813186" cy="1956657"/>
            </a:xfrm>
            <a:custGeom>
              <a:avLst/>
              <a:gdLst/>
              <a:ahLst/>
              <a:cxnLst/>
              <a:rect r="r" b="b" t="t" l="l"/>
              <a:pathLst>
                <a:path h="1956657" w="2813186">
                  <a:moveTo>
                    <a:pt x="0" y="0"/>
                  </a:moveTo>
                  <a:lnTo>
                    <a:pt x="2813186" y="0"/>
                  </a:lnTo>
                  <a:lnTo>
                    <a:pt x="2813186" y="1956657"/>
                  </a:lnTo>
                  <a:lnTo>
                    <a:pt x="0" y="19566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/>
              <a:stretch>
                <a:fillRect l="0" t="0" r="0" b="0"/>
              </a:stretch>
            </a:blip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3731784" y="5669402"/>
              <a:ext cx="2869134" cy="1927357"/>
            </a:xfrm>
            <a:custGeom>
              <a:avLst/>
              <a:gdLst/>
              <a:ahLst/>
              <a:cxnLst/>
              <a:rect r="r" b="b" t="t" l="l"/>
              <a:pathLst>
                <a:path h="1927357" w="2869134">
                  <a:moveTo>
                    <a:pt x="0" y="0"/>
                  </a:moveTo>
                  <a:lnTo>
                    <a:pt x="2869134" y="0"/>
                  </a:lnTo>
                  <a:lnTo>
                    <a:pt x="2869134" y="1927357"/>
                  </a:lnTo>
                  <a:lnTo>
                    <a:pt x="0" y="19273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/>
              <a:stretch>
                <a:fillRect l="0" t="0" r="0" b="0"/>
              </a:stretch>
            </a:blipFill>
          </p:spPr>
        </p:sp>
        <p:grpSp>
          <p:nvGrpSpPr>
            <p:cNvPr name="Group 33" id="33"/>
            <p:cNvGrpSpPr/>
            <p:nvPr/>
          </p:nvGrpSpPr>
          <p:grpSpPr>
            <a:xfrm rot="0">
              <a:off x="7471812" y="4039055"/>
              <a:ext cx="6296526" cy="381352"/>
              <a:chOff x="0" y="0"/>
              <a:chExt cx="318811" cy="19309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318811" cy="19309"/>
              </a:xfrm>
              <a:custGeom>
                <a:avLst/>
                <a:gdLst/>
                <a:ahLst/>
                <a:cxnLst/>
                <a:rect r="r" b="b" t="t" l="l"/>
                <a:pathLst>
                  <a:path h="19309" w="318811">
                    <a:moveTo>
                      <a:pt x="0" y="0"/>
                    </a:moveTo>
                    <a:lnTo>
                      <a:pt x="318811" y="0"/>
                    </a:lnTo>
                    <a:lnTo>
                      <a:pt x="318811" y="19309"/>
                    </a:lnTo>
                    <a:lnTo>
                      <a:pt x="0" y="19309"/>
                    </a:lnTo>
                    <a:close/>
                  </a:path>
                </a:pathLst>
              </a:custGeom>
              <a:solidFill>
                <a:srgbClr val="C8D9FC"/>
              </a:solidFill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0" y="-28575"/>
                <a:ext cx="318811" cy="47884"/>
              </a:xfrm>
              <a:prstGeom prst="rect">
                <a:avLst/>
              </a:prstGeom>
            </p:spPr>
            <p:txBody>
              <a:bodyPr anchor="ctr" rtlCol="false" tIns="34629" lIns="34629" bIns="34629" rIns="34629"/>
              <a:lstStyle/>
              <a:p>
                <a:pPr algn="ctr">
                  <a:lnSpc>
                    <a:spcPts val="1662"/>
                  </a:lnSpc>
                </a:pPr>
              </a:p>
            </p:txBody>
          </p:sp>
        </p:grpSp>
        <p:grpSp>
          <p:nvGrpSpPr>
            <p:cNvPr name="Group 36" id="36"/>
            <p:cNvGrpSpPr/>
            <p:nvPr/>
          </p:nvGrpSpPr>
          <p:grpSpPr>
            <a:xfrm rot="0">
              <a:off x="7471812" y="8207656"/>
              <a:ext cx="6296526" cy="381352"/>
              <a:chOff x="0" y="0"/>
              <a:chExt cx="318811" cy="19309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318811" cy="19309"/>
              </a:xfrm>
              <a:custGeom>
                <a:avLst/>
                <a:gdLst/>
                <a:ahLst/>
                <a:cxnLst/>
                <a:rect r="r" b="b" t="t" l="l"/>
                <a:pathLst>
                  <a:path h="19309" w="318811">
                    <a:moveTo>
                      <a:pt x="0" y="0"/>
                    </a:moveTo>
                    <a:lnTo>
                      <a:pt x="318811" y="0"/>
                    </a:lnTo>
                    <a:lnTo>
                      <a:pt x="318811" y="19309"/>
                    </a:lnTo>
                    <a:lnTo>
                      <a:pt x="0" y="19309"/>
                    </a:lnTo>
                    <a:close/>
                  </a:path>
                </a:pathLst>
              </a:custGeom>
              <a:solidFill>
                <a:srgbClr val="C8D9FC"/>
              </a:solidFill>
            </p:spPr>
          </p:sp>
          <p:sp>
            <p:nvSpPr>
              <p:cNvPr name="TextBox 38" id="38"/>
              <p:cNvSpPr txBox="true"/>
              <p:nvPr/>
            </p:nvSpPr>
            <p:spPr>
              <a:xfrm>
                <a:off x="0" y="-28575"/>
                <a:ext cx="318811" cy="47884"/>
              </a:xfrm>
              <a:prstGeom prst="rect">
                <a:avLst/>
              </a:prstGeom>
            </p:spPr>
            <p:txBody>
              <a:bodyPr anchor="ctr" rtlCol="false" tIns="34629" lIns="34629" bIns="34629" rIns="34629"/>
              <a:lstStyle/>
              <a:p>
                <a:pPr algn="ctr">
                  <a:lnSpc>
                    <a:spcPts val="1662"/>
                  </a:lnSpc>
                </a:pPr>
              </a:p>
            </p:txBody>
          </p:sp>
        </p:grpSp>
        <p:grpSp>
          <p:nvGrpSpPr>
            <p:cNvPr name="Group 39" id="39"/>
            <p:cNvGrpSpPr/>
            <p:nvPr/>
          </p:nvGrpSpPr>
          <p:grpSpPr>
            <a:xfrm rot="0">
              <a:off x="403665" y="8216879"/>
              <a:ext cx="6296526" cy="381352"/>
              <a:chOff x="0" y="0"/>
              <a:chExt cx="318811" cy="19309"/>
            </a:xfrm>
          </p:grpSpPr>
          <p:sp>
            <p:nvSpPr>
              <p:cNvPr name="Freeform 40" id="40"/>
              <p:cNvSpPr/>
              <p:nvPr/>
            </p:nvSpPr>
            <p:spPr>
              <a:xfrm flipH="false" flipV="false" rot="0">
                <a:off x="0" y="0"/>
                <a:ext cx="318811" cy="19309"/>
              </a:xfrm>
              <a:custGeom>
                <a:avLst/>
                <a:gdLst/>
                <a:ahLst/>
                <a:cxnLst/>
                <a:rect r="r" b="b" t="t" l="l"/>
                <a:pathLst>
                  <a:path h="19309" w="318811">
                    <a:moveTo>
                      <a:pt x="0" y="0"/>
                    </a:moveTo>
                    <a:lnTo>
                      <a:pt x="318811" y="0"/>
                    </a:lnTo>
                    <a:lnTo>
                      <a:pt x="318811" y="19309"/>
                    </a:lnTo>
                    <a:lnTo>
                      <a:pt x="0" y="19309"/>
                    </a:lnTo>
                    <a:close/>
                  </a:path>
                </a:pathLst>
              </a:custGeom>
              <a:solidFill>
                <a:srgbClr val="C8D9FC"/>
              </a:solidFill>
            </p:spPr>
          </p:sp>
          <p:sp>
            <p:nvSpPr>
              <p:cNvPr name="TextBox 41" id="41"/>
              <p:cNvSpPr txBox="true"/>
              <p:nvPr/>
            </p:nvSpPr>
            <p:spPr>
              <a:xfrm>
                <a:off x="0" y="-28575"/>
                <a:ext cx="318811" cy="47884"/>
              </a:xfrm>
              <a:prstGeom prst="rect">
                <a:avLst/>
              </a:prstGeom>
            </p:spPr>
            <p:txBody>
              <a:bodyPr anchor="ctr" rtlCol="false" tIns="34629" lIns="34629" bIns="34629" rIns="34629"/>
              <a:lstStyle/>
              <a:p>
                <a:pPr algn="ctr">
                  <a:lnSpc>
                    <a:spcPts val="1662"/>
                  </a:lnSpc>
                </a:pPr>
              </a:p>
            </p:txBody>
          </p:sp>
        </p:grpSp>
        <p:sp>
          <p:nvSpPr>
            <p:cNvPr name="Freeform 42" id="42"/>
            <p:cNvSpPr/>
            <p:nvPr/>
          </p:nvSpPr>
          <p:spPr>
            <a:xfrm flipH="false" flipV="false" rot="0">
              <a:off x="7434046" y="5898847"/>
              <a:ext cx="1626625" cy="1468467"/>
            </a:xfrm>
            <a:custGeom>
              <a:avLst/>
              <a:gdLst/>
              <a:ahLst/>
              <a:cxnLst/>
              <a:rect r="r" b="b" t="t" l="l"/>
              <a:pathLst>
                <a:path h="1468467" w="1626625">
                  <a:moveTo>
                    <a:pt x="0" y="0"/>
                  </a:moveTo>
                  <a:lnTo>
                    <a:pt x="1626625" y="0"/>
                  </a:lnTo>
                  <a:lnTo>
                    <a:pt x="1626625" y="1468467"/>
                  </a:lnTo>
                  <a:lnTo>
                    <a:pt x="0" y="14684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/>
              <a:stretch>
                <a:fillRect l="-9792" t="0" r="0" b="0"/>
              </a:stretch>
            </a:blipFill>
          </p:spPr>
        </p:sp>
        <p:sp>
          <p:nvSpPr>
            <p:cNvPr name="Freeform 43" id="43"/>
            <p:cNvSpPr/>
            <p:nvPr/>
          </p:nvSpPr>
          <p:spPr>
            <a:xfrm flipH="false" flipV="false" rot="0">
              <a:off x="9158222" y="5669402"/>
              <a:ext cx="2576119" cy="1761448"/>
            </a:xfrm>
            <a:custGeom>
              <a:avLst/>
              <a:gdLst/>
              <a:ahLst/>
              <a:cxnLst/>
              <a:rect r="r" b="b" t="t" l="l"/>
              <a:pathLst>
                <a:path h="1761448" w="2576119">
                  <a:moveTo>
                    <a:pt x="0" y="0"/>
                  </a:moveTo>
                  <a:lnTo>
                    <a:pt x="2576120" y="0"/>
                  </a:lnTo>
                  <a:lnTo>
                    <a:pt x="2576120" y="1761448"/>
                  </a:lnTo>
                  <a:lnTo>
                    <a:pt x="0" y="17614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9"/>
              <a:stretch>
                <a:fillRect l="-8560" t="-22184" r="-8730" b="0"/>
              </a:stretch>
            </a:blipFill>
          </p:spPr>
        </p:sp>
        <p:sp>
          <p:nvSpPr>
            <p:cNvPr name="Freeform 44" id="44"/>
            <p:cNvSpPr/>
            <p:nvPr/>
          </p:nvSpPr>
          <p:spPr>
            <a:xfrm flipH="false" flipV="false" rot="0">
              <a:off x="11835942" y="5726897"/>
              <a:ext cx="1992736" cy="1680251"/>
            </a:xfrm>
            <a:custGeom>
              <a:avLst/>
              <a:gdLst/>
              <a:ahLst/>
              <a:cxnLst/>
              <a:rect r="r" b="b" t="t" l="l"/>
              <a:pathLst>
                <a:path h="1680251" w="1992736">
                  <a:moveTo>
                    <a:pt x="0" y="0"/>
                  </a:moveTo>
                  <a:lnTo>
                    <a:pt x="1992736" y="0"/>
                  </a:lnTo>
                  <a:lnTo>
                    <a:pt x="1992736" y="1680251"/>
                  </a:lnTo>
                  <a:lnTo>
                    <a:pt x="0" y="16802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/>
              <a:stretch>
                <a:fillRect l="-9091" t="-24219" r="-11412" b="-8660"/>
              </a:stretch>
            </a:blipFill>
          </p:spPr>
        </p:sp>
        <p:sp>
          <p:nvSpPr>
            <p:cNvPr name="TextBox 45" id="45"/>
            <p:cNvSpPr txBox="true"/>
            <p:nvPr/>
          </p:nvSpPr>
          <p:spPr>
            <a:xfrm rot="0">
              <a:off x="3769099" y="-57150"/>
              <a:ext cx="6779976" cy="6664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42"/>
                </a:lnSpc>
              </a:pPr>
              <a:r>
                <a:rPr lang="en-US" sz="3030">
                  <a:solidFill>
                    <a:srgbClr val="000000"/>
                  </a:solidFill>
                  <a:latin typeface="Muli Bold"/>
                  <a:ea typeface="Muli Bold"/>
                  <a:cs typeface="Muli Bold"/>
                  <a:sym typeface="Muli Bold"/>
                </a:rPr>
                <a:t>33 pieces</a:t>
              </a:r>
            </a:p>
          </p:txBody>
        </p:sp>
        <p:sp>
          <p:nvSpPr>
            <p:cNvPr name="TextBox 46" id="46"/>
            <p:cNvSpPr txBox="true"/>
            <p:nvPr/>
          </p:nvSpPr>
          <p:spPr>
            <a:xfrm rot="0">
              <a:off x="774990" y="8005319"/>
              <a:ext cx="5603995" cy="6666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Muli"/>
                  <a:ea typeface="Muli"/>
                  <a:cs typeface="Muli"/>
                  <a:sym typeface="Muli"/>
                </a:rPr>
                <a:t>Base with electronics</a:t>
              </a:r>
            </a:p>
          </p:txBody>
        </p:sp>
        <p:sp>
          <p:nvSpPr>
            <p:cNvPr name="TextBox 47" id="47"/>
            <p:cNvSpPr txBox="true"/>
            <p:nvPr/>
          </p:nvSpPr>
          <p:spPr>
            <a:xfrm rot="0">
              <a:off x="8065882" y="8005319"/>
              <a:ext cx="5356783" cy="6666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Muli"/>
                  <a:ea typeface="Muli"/>
                  <a:cs typeface="Muli"/>
                  <a:sym typeface="Muli"/>
                </a:rPr>
                <a:t>Blades</a:t>
              </a:r>
            </a:p>
          </p:txBody>
        </p:sp>
        <p:sp>
          <p:nvSpPr>
            <p:cNvPr name="TextBox 48" id="48"/>
            <p:cNvSpPr txBox="true"/>
            <p:nvPr/>
          </p:nvSpPr>
          <p:spPr>
            <a:xfrm rot="0">
              <a:off x="8003653" y="3820114"/>
              <a:ext cx="5232844" cy="6666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Muli"/>
                  <a:ea typeface="Muli"/>
                  <a:cs typeface="Muli"/>
                  <a:sym typeface="Muli"/>
                </a:rPr>
                <a:t>Cylinders</a:t>
              </a:r>
            </a:p>
          </p:txBody>
        </p:sp>
        <p:sp>
          <p:nvSpPr>
            <p:cNvPr name="TextBox 49" id="49"/>
            <p:cNvSpPr txBox="true"/>
            <p:nvPr/>
          </p:nvSpPr>
          <p:spPr>
            <a:xfrm rot="0">
              <a:off x="8003653" y="1475814"/>
              <a:ext cx="650732" cy="3925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00"/>
                </a:lnSpc>
              </a:pPr>
              <a:r>
                <a:rPr lang="en-US" sz="2000">
                  <a:solidFill>
                    <a:srgbClr val="000000"/>
                  </a:solidFill>
                  <a:latin typeface="Muli Bold"/>
                  <a:ea typeface="Muli Bold"/>
                  <a:cs typeface="Muli Bold"/>
                  <a:sym typeface="Muli Bold"/>
                </a:rPr>
                <a:t>x2</a:t>
              </a:r>
            </a:p>
          </p:txBody>
        </p:sp>
        <p:sp>
          <p:nvSpPr>
            <p:cNvPr name="TextBox 50" id="50"/>
            <p:cNvSpPr txBox="true"/>
            <p:nvPr/>
          </p:nvSpPr>
          <p:spPr>
            <a:xfrm rot="0">
              <a:off x="9571125" y="1676853"/>
              <a:ext cx="650732" cy="3925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00"/>
                </a:lnSpc>
              </a:pPr>
              <a:r>
                <a:rPr lang="en-US" sz="2000">
                  <a:solidFill>
                    <a:srgbClr val="000000"/>
                  </a:solidFill>
                  <a:latin typeface="Muli Bold"/>
                  <a:ea typeface="Muli Bold"/>
                  <a:cs typeface="Muli Bold"/>
                  <a:sym typeface="Muli Bold"/>
                </a:rPr>
                <a:t>x3</a:t>
              </a:r>
            </a:p>
          </p:txBody>
        </p:sp>
        <p:sp>
          <p:nvSpPr>
            <p:cNvPr name="TextBox 51" id="51"/>
            <p:cNvSpPr txBox="true"/>
            <p:nvPr/>
          </p:nvSpPr>
          <p:spPr>
            <a:xfrm rot="0">
              <a:off x="7948886" y="7626999"/>
              <a:ext cx="650732" cy="3925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00"/>
                </a:lnSpc>
              </a:pPr>
              <a:r>
                <a:rPr lang="en-US" sz="2000">
                  <a:solidFill>
                    <a:srgbClr val="000000"/>
                  </a:solidFill>
                  <a:latin typeface="Muli Bold"/>
                  <a:ea typeface="Muli Bold"/>
                  <a:cs typeface="Muli Bold"/>
                  <a:sym typeface="Muli Bold"/>
                </a:rPr>
                <a:t>x8</a:t>
              </a:r>
            </a:p>
          </p:txBody>
        </p:sp>
        <p:sp>
          <p:nvSpPr>
            <p:cNvPr name="TextBox 52" id="52"/>
            <p:cNvSpPr txBox="true"/>
            <p:nvPr/>
          </p:nvSpPr>
          <p:spPr>
            <a:xfrm rot="0">
              <a:off x="10493626" y="7595858"/>
              <a:ext cx="650732" cy="3925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00"/>
                </a:lnSpc>
              </a:pPr>
              <a:r>
                <a:rPr lang="en-US" sz="2000">
                  <a:solidFill>
                    <a:srgbClr val="000000"/>
                  </a:solidFill>
                  <a:latin typeface="Muli Bold"/>
                  <a:ea typeface="Muli Bold"/>
                  <a:cs typeface="Muli Bold"/>
                  <a:sym typeface="Muli Bold"/>
                </a:rPr>
                <a:t>x6</a:t>
              </a:r>
            </a:p>
          </p:txBody>
        </p:sp>
        <p:sp>
          <p:nvSpPr>
            <p:cNvPr name="TextBox 53" id="53"/>
            <p:cNvSpPr txBox="true"/>
            <p:nvPr/>
          </p:nvSpPr>
          <p:spPr>
            <a:xfrm rot="0">
              <a:off x="12879306" y="7600666"/>
              <a:ext cx="650732" cy="3925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00"/>
                </a:lnSpc>
              </a:pPr>
              <a:r>
                <a:rPr lang="en-US" sz="2000">
                  <a:solidFill>
                    <a:srgbClr val="000000"/>
                  </a:solidFill>
                  <a:latin typeface="Muli Bold"/>
                  <a:ea typeface="Muli Bold"/>
                  <a:cs typeface="Muli Bold"/>
                  <a:sym typeface="Muli Bold"/>
                </a:rPr>
                <a:t>x6</a:t>
              </a:r>
            </a:p>
          </p:txBody>
        </p:sp>
      </p:grpSp>
      <p:sp>
        <p:nvSpPr>
          <p:cNvPr name="TextBox 54" id="54"/>
          <p:cNvSpPr txBox="true"/>
          <p:nvPr/>
        </p:nvSpPr>
        <p:spPr>
          <a:xfrm rot="-5400000">
            <a:off x="11935275" y="4471445"/>
            <a:ext cx="1886467" cy="514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259 mm</a:t>
            </a:r>
          </a:p>
        </p:txBody>
      </p:sp>
      <p:sp>
        <p:nvSpPr>
          <p:cNvPr name="TextBox 55" id="55"/>
          <p:cNvSpPr txBox="true"/>
          <p:nvPr/>
        </p:nvSpPr>
        <p:spPr>
          <a:xfrm rot="-13641">
            <a:off x="13942526" y="8612615"/>
            <a:ext cx="2514512" cy="514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217 mm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14314" y="9556160"/>
            <a:ext cx="18502314" cy="730840"/>
            <a:chOff x="0" y="0"/>
            <a:chExt cx="4873037" cy="19248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73037" cy="192484"/>
            </a:xfrm>
            <a:custGeom>
              <a:avLst/>
              <a:gdLst/>
              <a:ahLst/>
              <a:cxnLst/>
              <a:rect r="r" b="b" t="t" l="l"/>
              <a:pathLst>
                <a:path h="192484" w="4873037">
                  <a:moveTo>
                    <a:pt x="0" y="0"/>
                  </a:moveTo>
                  <a:lnTo>
                    <a:pt x="4873037" y="0"/>
                  </a:lnTo>
                  <a:lnTo>
                    <a:pt x="4873037" y="192484"/>
                  </a:lnTo>
                  <a:lnTo>
                    <a:pt x="0" y="192484"/>
                  </a:lnTo>
                  <a:close/>
                </a:path>
              </a:pathLst>
            </a:custGeom>
            <a:solidFill>
              <a:srgbClr val="376FD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4873037" cy="2020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24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907084" y="9426059"/>
            <a:ext cx="4352216" cy="942980"/>
          </a:xfrm>
          <a:custGeom>
            <a:avLst/>
            <a:gdLst/>
            <a:ahLst/>
            <a:cxnLst/>
            <a:rect r="r" b="b" t="t" l="l"/>
            <a:pathLst>
              <a:path h="942980" w="4352216">
                <a:moveTo>
                  <a:pt x="0" y="0"/>
                </a:moveTo>
                <a:lnTo>
                  <a:pt x="4352216" y="0"/>
                </a:lnTo>
                <a:lnTo>
                  <a:pt x="4352216" y="942980"/>
                </a:lnTo>
                <a:lnTo>
                  <a:pt x="0" y="9429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9709646"/>
            <a:ext cx="1585408" cy="423868"/>
          </a:xfrm>
          <a:custGeom>
            <a:avLst/>
            <a:gdLst/>
            <a:ahLst/>
            <a:cxnLst/>
            <a:rect r="r" b="b" t="t" l="l"/>
            <a:pathLst>
              <a:path h="423868" w="1585408">
                <a:moveTo>
                  <a:pt x="0" y="0"/>
                </a:moveTo>
                <a:lnTo>
                  <a:pt x="1585408" y="0"/>
                </a:lnTo>
                <a:lnTo>
                  <a:pt x="1585408" y="423868"/>
                </a:lnTo>
                <a:lnTo>
                  <a:pt x="0" y="4238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299017" y="9646843"/>
            <a:ext cx="664363" cy="549473"/>
          </a:xfrm>
          <a:custGeom>
            <a:avLst/>
            <a:gdLst/>
            <a:ahLst/>
            <a:cxnLst/>
            <a:rect r="r" b="b" t="t" l="l"/>
            <a:pathLst>
              <a:path h="549473" w="664363">
                <a:moveTo>
                  <a:pt x="0" y="0"/>
                </a:moveTo>
                <a:lnTo>
                  <a:pt x="664363" y="0"/>
                </a:lnTo>
                <a:lnTo>
                  <a:pt x="664363" y="549474"/>
                </a:lnTo>
                <a:lnTo>
                  <a:pt x="0" y="5494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520669" y="9709646"/>
            <a:ext cx="1960025" cy="375806"/>
          </a:xfrm>
          <a:custGeom>
            <a:avLst/>
            <a:gdLst/>
            <a:ahLst/>
            <a:cxnLst/>
            <a:rect r="r" b="b" t="t" l="l"/>
            <a:pathLst>
              <a:path h="375806" w="1960025">
                <a:moveTo>
                  <a:pt x="0" y="0"/>
                </a:moveTo>
                <a:lnTo>
                  <a:pt x="1960025" y="0"/>
                </a:lnTo>
                <a:lnTo>
                  <a:pt x="1960025" y="375806"/>
                </a:lnTo>
                <a:lnTo>
                  <a:pt x="0" y="37580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033269" y="9674653"/>
            <a:ext cx="1678762" cy="458862"/>
          </a:xfrm>
          <a:custGeom>
            <a:avLst/>
            <a:gdLst/>
            <a:ahLst/>
            <a:cxnLst/>
            <a:rect r="r" b="b" t="t" l="l"/>
            <a:pathLst>
              <a:path h="458862" w="1678762">
                <a:moveTo>
                  <a:pt x="0" y="0"/>
                </a:moveTo>
                <a:lnTo>
                  <a:pt x="1678762" y="0"/>
                </a:lnTo>
                <a:lnTo>
                  <a:pt x="1678762" y="458861"/>
                </a:lnTo>
                <a:lnTo>
                  <a:pt x="0" y="45886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3824728" y="5735937"/>
            <a:ext cx="3249016" cy="3249016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7"/>
              <a:stretch>
                <a:fillRect l="-11723" t="-7683" r="-8111" b="-8849"/>
              </a:stretch>
            </a:blipFill>
            <a:ln w="19050" cap="sq">
              <a:solidFill>
                <a:srgbClr val="000000"/>
              </a:solidFill>
              <a:prstDash val="solid"/>
              <a:miter/>
            </a:ln>
          </p:spPr>
        </p:sp>
      </p:grpSp>
      <p:grpSp>
        <p:nvGrpSpPr>
          <p:cNvPr name="Group 12" id="12"/>
          <p:cNvGrpSpPr/>
          <p:nvPr/>
        </p:nvGrpSpPr>
        <p:grpSpPr>
          <a:xfrm rot="0">
            <a:off x="9063632" y="1756369"/>
            <a:ext cx="3224336" cy="3224336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8"/>
              <a:stretch>
                <a:fillRect l="-20718" t="-3580" r="-25605" b="0"/>
              </a:stretch>
            </a:blipFill>
            <a:ln w="19050" cap="sq">
              <a:solidFill>
                <a:srgbClr val="000000"/>
              </a:solidFill>
              <a:prstDash val="solid"/>
              <a:miter/>
            </a:ln>
          </p:spPr>
        </p:sp>
      </p:grpSp>
      <p:grpSp>
        <p:nvGrpSpPr>
          <p:cNvPr name="Group 14" id="14"/>
          <p:cNvGrpSpPr/>
          <p:nvPr/>
        </p:nvGrpSpPr>
        <p:grpSpPr>
          <a:xfrm rot="0">
            <a:off x="9062451" y="5747528"/>
            <a:ext cx="3249016" cy="3249016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9"/>
              <a:stretch>
                <a:fillRect l="-34412" t="-24075" r="-32078" b="-10631"/>
              </a:stretch>
            </a:blipFill>
            <a:ln w="19050" cap="sq">
              <a:solidFill>
                <a:srgbClr val="000000"/>
              </a:solidFill>
              <a:prstDash val="solid"/>
              <a:miter/>
            </a:ln>
          </p:spPr>
        </p:sp>
      </p:grpSp>
      <p:grpSp>
        <p:nvGrpSpPr>
          <p:cNvPr name="Group 16" id="16"/>
          <p:cNvGrpSpPr/>
          <p:nvPr/>
        </p:nvGrpSpPr>
        <p:grpSpPr>
          <a:xfrm rot="0">
            <a:off x="13872549" y="1744778"/>
            <a:ext cx="3249016" cy="3249016"/>
            <a:chOff x="0" y="0"/>
            <a:chExt cx="4332021" cy="4332021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0" y="0"/>
              <a:ext cx="4332021" cy="4332021"/>
              <a:chOff x="0" y="0"/>
              <a:chExt cx="812800" cy="8128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blipFill>
                <a:blip r:embed="rId10"/>
                <a:stretch>
                  <a:fillRect l="-52572" t="-30480" r="-53765" b="-46595"/>
                </a:stretch>
              </a:blipFill>
              <a:ln w="19050" cap="sq">
                <a:solidFill>
                  <a:srgbClr val="000000"/>
                </a:solidFill>
                <a:prstDash val="solid"/>
                <a:miter/>
              </a:ln>
            </p:spPr>
          </p:sp>
        </p:grpSp>
        <p:grpSp>
          <p:nvGrpSpPr>
            <p:cNvPr name="Group 19" id="19"/>
            <p:cNvGrpSpPr/>
            <p:nvPr/>
          </p:nvGrpSpPr>
          <p:grpSpPr>
            <a:xfrm rot="0">
              <a:off x="1962584" y="321219"/>
              <a:ext cx="335525" cy="2015985"/>
              <a:chOff x="0" y="0"/>
              <a:chExt cx="29533" cy="177447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9533" cy="177447"/>
              </a:xfrm>
              <a:custGeom>
                <a:avLst/>
                <a:gdLst/>
                <a:ahLst/>
                <a:cxnLst/>
                <a:rect r="r" b="b" t="t" l="l"/>
                <a:pathLst>
                  <a:path h="177447" w="29533">
                    <a:moveTo>
                      <a:pt x="0" y="0"/>
                    </a:moveTo>
                    <a:lnTo>
                      <a:pt x="29533" y="0"/>
                    </a:lnTo>
                    <a:lnTo>
                      <a:pt x="29533" y="177447"/>
                    </a:lnTo>
                    <a:lnTo>
                      <a:pt x="0" y="177447"/>
                    </a:lnTo>
                    <a:close/>
                  </a:path>
                </a:pathLst>
              </a:custGeom>
              <a:solidFill>
                <a:srgbClr val="B88E61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28575"/>
                <a:ext cx="29533" cy="206022"/>
              </a:xfrm>
              <a:prstGeom prst="rect">
                <a:avLst/>
              </a:prstGeom>
            </p:spPr>
            <p:txBody>
              <a:bodyPr anchor="ctr" rtlCol="false" tIns="34629" lIns="34629" bIns="34629" rIns="34629"/>
              <a:lstStyle/>
              <a:p>
                <a:pPr algn="ctr">
                  <a:lnSpc>
                    <a:spcPts val="1662"/>
                  </a:lnSpc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0">
              <a:off x="1962584" y="3324028"/>
              <a:ext cx="335525" cy="975087"/>
              <a:chOff x="0" y="0"/>
              <a:chExt cx="29533" cy="85827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9533" cy="85827"/>
              </a:xfrm>
              <a:custGeom>
                <a:avLst/>
                <a:gdLst/>
                <a:ahLst/>
                <a:cxnLst/>
                <a:rect r="r" b="b" t="t" l="l"/>
                <a:pathLst>
                  <a:path h="85827" w="29533">
                    <a:moveTo>
                      <a:pt x="0" y="0"/>
                    </a:moveTo>
                    <a:lnTo>
                      <a:pt x="29533" y="0"/>
                    </a:lnTo>
                    <a:lnTo>
                      <a:pt x="29533" y="85827"/>
                    </a:lnTo>
                    <a:lnTo>
                      <a:pt x="0" y="85827"/>
                    </a:lnTo>
                    <a:close/>
                  </a:path>
                </a:pathLst>
              </a:custGeom>
              <a:solidFill>
                <a:srgbClr val="B88E61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28575"/>
                <a:ext cx="29533" cy="114402"/>
              </a:xfrm>
              <a:prstGeom prst="rect">
                <a:avLst/>
              </a:prstGeom>
            </p:spPr>
            <p:txBody>
              <a:bodyPr anchor="ctr" rtlCol="false" tIns="34629" lIns="34629" bIns="34629" rIns="34629"/>
              <a:lstStyle/>
              <a:p>
                <a:pPr algn="ctr">
                  <a:lnSpc>
                    <a:spcPts val="1662"/>
                  </a:lnSpc>
                </a:pPr>
              </a:p>
            </p:txBody>
          </p:sp>
        </p:grpSp>
      </p:grpSp>
      <p:sp>
        <p:nvSpPr>
          <p:cNvPr name="Freeform 25" id="25"/>
          <p:cNvSpPr/>
          <p:nvPr/>
        </p:nvSpPr>
        <p:spPr>
          <a:xfrm flipH="false" flipV="false" rot="0">
            <a:off x="1208762" y="1583368"/>
            <a:ext cx="6645938" cy="7413176"/>
          </a:xfrm>
          <a:custGeom>
            <a:avLst/>
            <a:gdLst/>
            <a:ahLst/>
            <a:cxnLst/>
            <a:rect r="r" b="b" t="t" l="l"/>
            <a:pathLst>
              <a:path h="7413176" w="6645938">
                <a:moveTo>
                  <a:pt x="0" y="0"/>
                </a:moveTo>
                <a:lnTo>
                  <a:pt x="6645938" y="0"/>
                </a:lnTo>
                <a:lnTo>
                  <a:pt x="6645938" y="7413176"/>
                </a:lnTo>
                <a:lnTo>
                  <a:pt x="0" y="7413176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-496594" y="4153059"/>
            <a:ext cx="2101834" cy="1681467"/>
          </a:xfrm>
          <a:custGeom>
            <a:avLst/>
            <a:gdLst/>
            <a:ahLst/>
            <a:cxnLst/>
            <a:rect r="r" b="b" t="t" l="l"/>
            <a:pathLst>
              <a:path h="1681467" w="2101834">
                <a:moveTo>
                  <a:pt x="0" y="0"/>
                </a:moveTo>
                <a:lnTo>
                  <a:pt x="2101834" y="0"/>
                </a:lnTo>
                <a:lnTo>
                  <a:pt x="2101834" y="1681468"/>
                </a:lnTo>
                <a:lnTo>
                  <a:pt x="0" y="168146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821404" y="6918874"/>
            <a:ext cx="574845" cy="883142"/>
          </a:xfrm>
          <a:custGeom>
            <a:avLst/>
            <a:gdLst/>
            <a:ahLst/>
            <a:cxnLst/>
            <a:rect r="r" b="b" t="t" l="l"/>
            <a:pathLst>
              <a:path h="883142" w="574845">
                <a:moveTo>
                  <a:pt x="0" y="0"/>
                </a:moveTo>
                <a:lnTo>
                  <a:pt x="574845" y="0"/>
                </a:lnTo>
                <a:lnTo>
                  <a:pt x="574845" y="883142"/>
                </a:lnTo>
                <a:lnTo>
                  <a:pt x="0" y="88314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14202515" y="5262090"/>
            <a:ext cx="2493440" cy="438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27"/>
              </a:lnSpc>
            </a:pPr>
            <a:r>
              <a:rPr lang="en-US" sz="2590" spc="77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Top view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8299588" y="5296945"/>
            <a:ext cx="4774742" cy="438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27"/>
              </a:lnSpc>
            </a:pPr>
            <a:r>
              <a:rPr lang="en-US" sz="2590" spc="77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Blades - cylinders assembly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9157631" y="1212356"/>
            <a:ext cx="3058656" cy="438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27"/>
              </a:lnSpc>
            </a:pPr>
            <a:r>
              <a:rPr lang="en-US" sz="2590" spc="77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Base assembly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3717896" y="1212356"/>
            <a:ext cx="3253181" cy="438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27"/>
              </a:lnSpc>
            </a:pPr>
            <a:r>
              <a:rPr lang="en-US" sz="2590" spc="77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Cylinders assembly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999751" y="1076325"/>
            <a:ext cx="6854950" cy="711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00"/>
              </a:lnSpc>
            </a:pPr>
            <a:r>
              <a:rPr lang="en-US" sz="5000">
                <a:solidFill>
                  <a:srgbClr val="376FD4"/>
                </a:solidFill>
                <a:latin typeface="Muli Bold"/>
                <a:ea typeface="Muli Bold"/>
                <a:cs typeface="Muli Bold"/>
                <a:sym typeface="Muli Bold"/>
              </a:rPr>
              <a:t>Assembly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4593180" y="910819"/>
            <a:ext cx="1502613" cy="349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FF313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Wood joints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14314" y="9556160"/>
            <a:ext cx="18502314" cy="730840"/>
            <a:chOff x="0" y="0"/>
            <a:chExt cx="4873037" cy="19248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73037" cy="192484"/>
            </a:xfrm>
            <a:custGeom>
              <a:avLst/>
              <a:gdLst/>
              <a:ahLst/>
              <a:cxnLst/>
              <a:rect r="r" b="b" t="t" l="l"/>
              <a:pathLst>
                <a:path h="192484" w="4873037">
                  <a:moveTo>
                    <a:pt x="0" y="0"/>
                  </a:moveTo>
                  <a:lnTo>
                    <a:pt x="4873037" y="0"/>
                  </a:lnTo>
                  <a:lnTo>
                    <a:pt x="4873037" y="192484"/>
                  </a:lnTo>
                  <a:lnTo>
                    <a:pt x="0" y="192484"/>
                  </a:lnTo>
                  <a:close/>
                </a:path>
              </a:pathLst>
            </a:custGeom>
            <a:solidFill>
              <a:srgbClr val="376FD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4873037" cy="2020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24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907084" y="9426059"/>
            <a:ext cx="4352216" cy="942980"/>
          </a:xfrm>
          <a:custGeom>
            <a:avLst/>
            <a:gdLst/>
            <a:ahLst/>
            <a:cxnLst/>
            <a:rect r="r" b="b" t="t" l="l"/>
            <a:pathLst>
              <a:path h="942980" w="4352216">
                <a:moveTo>
                  <a:pt x="0" y="0"/>
                </a:moveTo>
                <a:lnTo>
                  <a:pt x="4352216" y="0"/>
                </a:lnTo>
                <a:lnTo>
                  <a:pt x="4352216" y="942980"/>
                </a:lnTo>
                <a:lnTo>
                  <a:pt x="0" y="9429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9709646"/>
            <a:ext cx="1585408" cy="423868"/>
          </a:xfrm>
          <a:custGeom>
            <a:avLst/>
            <a:gdLst/>
            <a:ahLst/>
            <a:cxnLst/>
            <a:rect r="r" b="b" t="t" l="l"/>
            <a:pathLst>
              <a:path h="423868" w="1585408">
                <a:moveTo>
                  <a:pt x="0" y="0"/>
                </a:moveTo>
                <a:lnTo>
                  <a:pt x="1585408" y="0"/>
                </a:lnTo>
                <a:lnTo>
                  <a:pt x="1585408" y="423868"/>
                </a:lnTo>
                <a:lnTo>
                  <a:pt x="0" y="4238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299017" y="9646843"/>
            <a:ext cx="664363" cy="549473"/>
          </a:xfrm>
          <a:custGeom>
            <a:avLst/>
            <a:gdLst/>
            <a:ahLst/>
            <a:cxnLst/>
            <a:rect r="r" b="b" t="t" l="l"/>
            <a:pathLst>
              <a:path h="549473" w="664363">
                <a:moveTo>
                  <a:pt x="0" y="0"/>
                </a:moveTo>
                <a:lnTo>
                  <a:pt x="664363" y="0"/>
                </a:lnTo>
                <a:lnTo>
                  <a:pt x="664363" y="549474"/>
                </a:lnTo>
                <a:lnTo>
                  <a:pt x="0" y="5494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520669" y="9709646"/>
            <a:ext cx="1960025" cy="375806"/>
          </a:xfrm>
          <a:custGeom>
            <a:avLst/>
            <a:gdLst/>
            <a:ahLst/>
            <a:cxnLst/>
            <a:rect r="r" b="b" t="t" l="l"/>
            <a:pathLst>
              <a:path h="375806" w="1960025">
                <a:moveTo>
                  <a:pt x="0" y="0"/>
                </a:moveTo>
                <a:lnTo>
                  <a:pt x="1960025" y="0"/>
                </a:lnTo>
                <a:lnTo>
                  <a:pt x="1960025" y="375806"/>
                </a:lnTo>
                <a:lnTo>
                  <a:pt x="0" y="37580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033269" y="9674653"/>
            <a:ext cx="1678762" cy="458862"/>
          </a:xfrm>
          <a:custGeom>
            <a:avLst/>
            <a:gdLst/>
            <a:ahLst/>
            <a:cxnLst/>
            <a:rect r="r" b="b" t="t" l="l"/>
            <a:pathLst>
              <a:path h="458862" w="1678762">
                <a:moveTo>
                  <a:pt x="0" y="0"/>
                </a:moveTo>
                <a:lnTo>
                  <a:pt x="1678762" y="0"/>
                </a:lnTo>
                <a:lnTo>
                  <a:pt x="1678762" y="458861"/>
                </a:lnTo>
                <a:lnTo>
                  <a:pt x="0" y="45886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999751" y="1054600"/>
            <a:ext cx="15180399" cy="1406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00"/>
              </a:lnSpc>
            </a:pPr>
            <a:r>
              <a:rPr lang="en-US" sz="5000">
                <a:solidFill>
                  <a:srgbClr val="376FD4"/>
                </a:solidFill>
                <a:latin typeface="Muli Bold"/>
                <a:ea typeface="Muli Bold"/>
                <a:cs typeface="Muli Bold"/>
                <a:sym typeface="Muli Bold"/>
              </a:rPr>
              <a:t>Water +  Solar Demonstrator</a:t>
            </a:r>
          </a:p>
          <a:p>
            <a:pPr algn="l">
              <a:lnSpc>
                <a:spcPts val="5500"/>
              </a:lnSpc>
            </a:pP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3094286" y="625954"/>
            <a:ext cx="3752637" cy="8147180"/>
          </a:xfrm>
          <a:custGeom>
            <a:avLst/>
            <a:gdLst/>
            <a:ahLst/>
            <a:cxnLst/>
            <a:rect r="r" b="b" t="t" l="l"/>
            <a:pathLst>
              <a:path h="8147180" w="3752637">
                <a:moveTo>
                  <a:pt x="0" y="0"/>
                </a:moveTo>
                <a:lnTo>
                  <a:pt x="3752636" y="0"/>
                </a:lnTo>
                <a:lnTo>
                  <a:pt x="3752636" y="8147179"/>
                </a:lnTo>
                <a:lnTo>
                  <a:pt x="0" y="814717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28711" t="0" r="-14635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2867142" y="128478"/>
            <a:ext cx="449031" cy="292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2000">
                <a:solidFill>
                  <a:srgbClr val="FFFFFF"/>
                </a:solidFill>
                <a:latin typeface="Muli Bold"/>
                <a:ea typeface="Muli Bold"/>
                <a:cs typeface="Muli Bold"/>
                <a:sym typeface="Muli Bold"/>
              </a:rPr>
              <a:t>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033462" y="128478"/>
            <a:ext cx="449031" cy="292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2000">
                <a:solidFill>
                  <a:srgbClr val="FFFFFF"/>
                </a:solidFill>
                <a:latin typeface="Muli Bold"/>
                <a:ea typeface="Muli Bold"/>
                <a:cs typeface="Muli Bold"/>
                <a:sym typeface="Muli Bold"/>
              </a:rPr>
              <a:t>2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199782" y="128478"/>
            <a:ext cx="449031" cy="292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2000">
                <a:solidFill>
                  <a:srgbClr val="FFFFFF"/>
                </a:solidFill>
                <a:latin typeface="Muli Bold"/>
                <a:ea typeface="Muli Bold"/>
                <a:cs typeface="Muli Bold"/>
                <a:sym typeface="Muli Bold"/>
              </a:rPr>
              <a:t>3.5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397892" y="128478"/>
            <a:ext cx="449031" cy="292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2000">
                <a:solidFill>
                  <a:srgbClr val="FFFFFF"/>
                </a:solidFill>
                <a:latin typeface="Muli Bold"/>
                <a:ea typeface="Muli Bold"/>
                <a:cs typeface="Muli Bold"/>
                <a:sym typeface="Muli Bold"/>
              </a:rPr>
              <a:t>4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564328" y="128478"/>
            <a:ext cx="449031" cy="292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2000">
                <a:solidFill>
                  <a:srgbClr val="FFFFFF"/>
                </a:solidFill>
                <a:latin typeface="Muli Bold"/>
                <a:ea typeface="Muli Bold"/>
                <a:cs typeface="Muli Bold"/>
                <a:sym typeface="Muli Bold"/>
              </a:rPr>
              <a:t>5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973400" y="2252917"/>
            <a:ext cx="10738631" cy="7005383"/>
            <a:chOff x="0" y="0"/>
            <a:chExt cx="14318174" cy="9340510"/>
          </a:xfrm>
        </p:grpSpPr>
        <p:grpSp>
          <p:nvGrpSpPr>
            <p:cNvPr name="Group 18" id="18"/>
            <p:cNvGrpSpPr/>
            <p:nvPr/>
          </p:nvGrpSpPr>
          <p:grpSpPr>
            <a:xfrm rot="-5400000">
              <a:off x="2933197" y="-2044467"/>
              <a:ext cx="8451780" cy="14318174"/>
              <a:chOff x="0" y="0"/>
              <a:chExt cx="628493" cy="106473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628493" cy="1064730"/>
              </a:xfrm>
              <a:custGeom>
                <a:avLst/>
                <a:gdLst/>
                <a:ahLst/>
                <a:cxnLst/>
                <a:rect r="r" b="b" t="t" l="l"/>
                <a:pathLst>
                  <a:path h="1064730" w="628493">
                    <a:moveTo>
                      <a:pt x="67174" y="0"/>
                    </a:moveTo>
                    <a:lnTo>
                      <a:pt x="561318" y="0"/>
                    </a:lnTo>
                    <a:cubicBezTo>
                      <a:pt x="598418" y="0"/>
                      <a:pt x="628493" y="30075"/>
                      <a:pt x="628493" y="67174"/>
                    </a:cubicBezTo>
                    <a:lnTo>
                      <a:pt x="628493" y="997556"/>
                    </a:lnTo>
                    <a:cubicBezTo>
                      <a:pt x="628493" y="1015372"/>
                      <a:pt x="621415" y="1032458"/>
                      <a:pt x="608818" y="1045055"/>
                    </a:cubicBezTo>
                    <a:cubicBezTo>
                      <a:pt x="596220" y="1057653"/>
                      <a:pt x="579134" y="1064730"/>
                      <a:pt x="561318" y="1064730"/>
                    </a:cubicBezTo>
                    <a:lnTo>
                      <a:pt x="67174" y="1064730"/>
                    </a:lnTo>
                    <a:cubicBezTo>
                      <a:pt x="49358" y="1064730"/>
                      <a:pt x="32272" y="1057653"/>
                      <a:pt x="19675" y="1045055"/>
                    </a:cubicBezTo>
                    <a:cubicBezTo>
                      <a:pt x="7077" y="1032458"/>
                      <a:pt x="0" y="1015372"/>
                      <a:pt x="0" y="997556"/>
                    </a:cubicBezTo>
                    <a:lnTo>
                      <a:pt x="0" y="67174"/>
                    </a:lnTo>
                    <a:cubicBezTo>
                      <a:pt x="0" y="49358"/>
                      <a:pt x="7077" y="32272"/>
                      <a:pt x="19675" y="19675"/>
                    </a:cubicBezTo>
                    <a:cubicBezTo>
                      <a:pt x="32272" y="7077"/>
                      <a:pt x="49358" y="0"/>
                      <a:pt x="6717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0" cap="rnd">
                <a:solidFill>
                  <a:srgbClr val="C8D9FC"/>
                </a:solidFill>
                <a:prstDash val="solid"/>
                <a:round/>
              </a:ln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9525"/>
                <a:ext cx="628493" cy="107425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24"/>
                  </a:lnSpc>
                </a:pPr>
              </a:p>
            </p:txBody>
          </p:sp>
        </p:grpSp>
        <p:sp>
          <p:nvSpPr>
            <p:cNvPr name="Freeform 21" id="21"/>
            <p:cNvSpPr/>
            <p:nvPr/>
          </p:nvSpPr>
          <p:spPr>
            <a:xfrm flipH="false" flipV="false" rot="0">
              <a:off x="10695440" y="6483266"/>
              <a:ext cx="1439827" cy="1246128"/>
            </a:xfrm>
            <a:custGeom>
              <a:avLst/>
              <a:gdLst/>
              <a:ahLst/>
              <a:cxnLst/>
              <a:rect r="r" b="b" t="t" l="l"/>
              <a:pathLst>
                <a:path h="1246128" w="1439827">
                  <a:moveTo>
                    <a:pt x="0" y="0"/>
                  </a:moveTo>
                  <a:lnTo>
                    <a:pt x="1439827" y="0"/>
                  </a:lnTo>
                  <a:lnTo>
                    <a:pt x="1439827" y="1246129"/>
                  </a:lnTo>
                  <a:lnTo>
                    <a:pt x="0" y="12461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3760824" y="1252221"/>
              <a:ext cx="2613640" cy="1849438"/>
            </a:xfrm>
            <a:custGeom>
              <a:avLst/>
              <a:gdLst/>
              <a:ahLst/>
              <a:cxnLst/>
              <a:rect r="r" b="b" t="t" l="l"/>
              <a:pathLst>
                <a:path h="1849438" w="2613640">
                  <a:moveTo>
                    <a:pt x="0" y="0"/>
                  </a:moveTo>
                  <a:lnTo>
                    <a:pt x="2613640" y="0"/>
                  </a:lnTo>
                  <a:lnTo>
                    <a:pt x="2613640" y="1849439"/>
                  </a:lnTo>
                  <a:lnTo>
                    <a:pt x="0" y="18494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0" t="0" r="0" b="0"/>
              </a:stretch>
            </a:blip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928205" y="1252221"/>
              <a:ext cx="2832619" cy="1789355"/>
            </a:xfrm>
            <a:custGeom>
              <a:avLst/>
              <a:gdLst/>
              <a:ahLst/>
              <a:cxnLst/>
              <a:rect r="r" b="b" t="t" l="l"/>
              <a:pathLst>
                <a:path h="1789355" w="2832619">
                  <a:moveTo>
                    <a:pt x="0" y="0"/>
                  </a:moveTo>
                  <a:lnTo>
                    <a:pt x="2832619" y="0"/>
                  </a:lnTo>
                  <a:lnTo>
                    <a:pt x="2832619" y="1789356"/>
                  </a:lnTo>
                  <a:lnTo>
                    <a:pt x="0" y="17893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0" r="0" b="0"/>
              </a:stretch>
            </a:blip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3689119" y="3291917"/>
              <a:ext cx="2685345" cy="2408148"/>
            </a:xfrm>
            <a:custGeom>
              <a:avLst/>
              <a:gdLst/>
              <a:ahLst/>
              <a:cxnLst/>
              <a:rect r="r" b="b" t="t" l="l"/>
              <a:pathLst>
                <a:path h="2408148" w="2685345">
                  <a:moveTo>
                    <a:pt x="0" y="0"/>
                  </a:moveTo>
                  <a:lnTo>
                    <a:pt x="2685345" y="0"/>
                  </a:lnTo>
                  <a:lnTo>
                    <a:pt x="2685345" y="2408148"/>
                  </a:lnTo>
                  <a:lnTo>
                    <a:pt x="0" y="24081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0" t="0" r="0" b="0"/>
              </a:stretch>
            </a:blip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815439" y="3571744"/>
              <a:ext cx="2758014" cy="1762296"/>
            </a:xfrm>
            <a:custGeom>
              <a:avLst/>
              <a:gdLst/>
              <a:ahLst/>
              <a:cxnLst/>
              <a:rect r="r" b="b" t="t" l="l"/>
              <a:pathLst>
                <a:path h="1762296" w="2758014">
                  <a:moveTo>
                    <a:pt x="0" y="0"/>
                  </a:moveTo>
                  <a:lnTo>
                    <a:pt x="2758014" y="0"/>
                  </a:lnTo>
                  <a:lnTo>
                    <a:pt x="2758014" y="1762296"/>
                  </a:lnTo>
                  <a:lnTo>
                    <a:pt x="0" y="17622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0" t="0" r="0" b="0"/>
              </a:stretch>
            </a:blip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875933" y="5726897"/>
              <a:ext cx="2813186" cy="1956657"/>
            </a:xfrm>
            <a:custGeom>
              <a:avLst/>
              <a:gdLst/>
              <a:ahLst/>
              <a:cxnLst/>
              <a:rect r="r" b="b" t="t" l="l"/>
              <a:pathLst>
                <a:path h="1956657" w="2813186">
                  <a:moveTo>
                    <a:pt x="0" y="0"/>
                  </a:moveTo>
                  <a:lnTo>
                    <a:pt x="2813186" y="0"/>
                  </a:lnTo>
                  <a:lnTo>
                    <a:pt x="2813186" y="1956657"/>
                  </a:lnTo>
                  <a:lnTo>
                    <a:pt x="0" y="19566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0" r="0" b="0"/>
              </a:stretch>
            </a:blip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3731784" y="5669402"/>
              <a:ext cx="2869134" cy="1927357"/>
            </a:xfrm>
            <a:custGeom>
              <a:avLst/>
              <a:gdLst/>
              <a:ahLst/>
              <a:cxnLst/>
              <a:rect r="r" b="b" t="t" l="l"/>
              <a:pathLst>
                <a:path h="1927357" w="2869134">
                  <a:moveTo>
                    <a:pt x="0" y="0"/>
                  </a:moveTo>
                  <a:lnTo>
                    <a:pt x="2869134" y="0"/>
                  </a:lnTo>
                  <a:lnTo>
                    <a:pt x="2869134" y="1927357"/>
                  </a:lnTo>
                  <a:lnTo>
                    <a:pt x="0" y="19273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0" t="0" r="0" b="0"/>
              </a:stretch>
            </a:blipFill>
          </p:spPr>
        </p:sp>
        <p:grpSp>
          <p:nvGrpSpPr>
            <p:cNvPr name="Group 28" id="28"/>
            <p:cNvGrpSpPr/>
            <p:nvPr/>
          </p:nvGrpSpPr>
          <p:grpSpPr>
            <a:xfrm rot="0">
              <a:off x="7471812" y="4039055"/>
              <a:ext cx="6296526" cy="381352"/>
              <a:chOff x="0" y="0"/>
              <a:chExt cx="318811" cy="19309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318811" cy="19309"/>
              </a:xfrm>
              <a:custGeom>
                <a:avLst/>
                <a:gdLst/>
                <a:ahLst/>
                <a:cxnLst/>
                <a:rect r="r" b="b" t="t" l="l"/>
                <a:pathLst>
                  <a:path h="19309" w="318811">
                    <a:moveTo>
                      <a:pt x="0" y="0"/>
                    </a:moveTo>
                    <a:lnTo>
                      <a:pt x="318811" y="0"/>
                    </a:lnTo>
                    <a:lnTo>
                      <a:pt x="318811" y="19309"/>
                    </a:lnTo>
                    <a:lnTo>
                      <a:pt x="0" y="19309"/>
                    </a:lnTo>
                    <a:close/>
                  </a:path>
                </a:pathLst>
              </a:custGeom>
              <a:solidFill>
                <a:srgbClr val="C8D9FC"/>
              </a:solidFill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0" y="-28575"/>
                <a:ext cx="318811" cy="47884"/>
              </a:xfrm>
              <a:prstGeom prst="rect">
                <a:avLst/>
              </a:prstGeom>
            </p:spPr>
            <p:txBody>
              <a:bodyPr anchor="ctr" rtlCol="false" tIns="34629" lIns="34629" bIns="34629" rIns="34629"/>
              <a:lstStyle/>
              <a:p>
                <a:pPr algn="ctr">
                  <a:lnSpc>
                    <a:spcPts val="1662"/>
                  </a:lnSpc>
                </a:pPr>
              </a:p>
            </p:txBody>
          </p:sp>
        </p:grpSp>
        <p:grpSp>
          <p:nvGrpSpPr>
            <p:cNvPr name="Group 31" id="31"/>
            <p:cNvGrpSpPr/>
            <p:nvPr/>
          </p:nvGrpSpPr>
          <p:grpSpPr>
            <a:xfrm rot="0">
              <a:off x="7471812" y="8207656"/>
              <a:ext cx="6296526" cy="381352"/>
              <a:chOff x="0" y="0"/>
              <a:chExt cx="318811" cy="19309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318811" cy="19309"/>
              </a:xfrm>
              <a:custGeom>
                <a:avLst/>
                <a:gdLst/>
                <a:ahLst/>
                <a:cxnLst/>
                <a:rect r="r" b="b" t="t" l="l"/>
                <a:pathLst>
                  <a:path h="19309" w="318811">
                    <a:moveTo>
                      <a:pt x="0" y="0"/>
                    </a:moveTo>
                    <a:lnTo>
                      <a:pt x="318811" y="0"/>
                    </a:lnTo>
                    <a:lnTo>
                      <a:pt x="318811" y="19309"/>
                    </a:lnTo>
                    <a:lnTo>
                      <a:pt x="0" y="19309"/>
                    </a:lnTo>
                    <a:close/>
                  </a:path>
                </a:pathLst>
              </a:custGeom>
              <a:solidFill>
                <a:srgbClr val="C8D9FC"/>
              </a:solidFill>
            </p:spPr>
          </p:sp>
          <p:sp>
            <p:nvSpPr>
              <p:cNvPr name="TextBox 33" id="33"/>
              <p:cNvSpPr txBox="true"/>
              <p:nvPr/>
            </p:nvSpPr>
            <p:spPr>
              <a:xfrm>
                <a:off x="0" y="-28575"/>
                <a:ext cx="318811" cy="47884"/>
              </a:xfrm>
              <a:prstGeom prst="rect">
                <a:avLst/>
              </a:prstGeom>
            </p:spPr>
            <p:txBody>
              <a:bodyPr anchor="ctr" rtlCol="false" tIns="34629" lIns="34629" bIns="34629" rIns="34629"/>
              <a:lstStyle/>
              <a:p>
                <a:pPr algn="ctr">
                  <a:lnSpc>
                    <a:spcPts val="1662"/>
                  </a:lnSpc>
                </a:pPr>
              </a:p>
            </p:txBody>
          </p:sp>
        </p:grpSp>
        <p:grpSp>
          <p:nvGrpSpPr>
            <p:cNvPr name="Group 34" id="34"/>
            <p:cNvGrpSpPr/>
            <p:nvPr/>
          </p:nvGrpSpPr>
          <p:grpSpPr>
            <a:xfrm rot="0">
              <a:off x="403665" y="8216879"/>
              <a:ext cx="6296526" cy="381352"/>
              <a:chOff x="0" y="0"/>
              <a:chExt cx="318811" cy="19309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318811" cy="19309"/>
              </a:xfrm>
              <a:custGeom>
                <a:avLst/>
                <a:gdLst/>
                <a:ahLst/>
                <a:cxnLst/>
                <a:rect r="r" b="b" t="t" l="l"/>
                <a:pathLst>
                  <a:path h="19309" w="318811">
                    <a:moveTo>
                      <a:pt x="0" y="0"/>
                    </a:moveTo>
                    <a:lnTo>
                      <a:pt x="318811" y="0"/>
                    </a:lnTo>
                    <a:lnTo>
                      <a:pt x="318811" y="19309"/>
                    </a:lnTo>
                    <a:lnTo>
                      <a:pt x="0" y="19309"/>
                    </a:lnTo>
                    <a:close/>
                  </a:path>
                </a:pathLst>
              </a:custGeom>
              <a:solidFill>
                <a:srgbClr val="C8D9FC"/>
              </a:solidFill>
            </p:spPr>
          </p:sp>
          <p:sp>
            <p:nvSpPr>
              <p:cNvPr name="TextBox 36" id="36"/>
              <p:cNvSpPr txBox="true"/>
              <p:nvPr/>
            </p:nvSpPr>
            <p:spPr>
              <a:xfrm>
                <a:off x="0" y="-28575"/>
                <a:ext cx="318811" cy="47884"/>
              </a:xfrm>
              <a:prstGeom prst="rect">
                <a:avLst/>
              </a:prstGeom>
            </p:spPr>
            <p:txBody>
              <a:bodyPr anchor="ctr" rtlCol="false" tIns="34629" lIns="34629" bIns="34629" rIns="34629"/>
              <a:lstStyle/>
              <a:p>
                <a:pPr algn="ctr">
                  <a:lnSpc>
                    <a:spcPts val="1662"/>
                  </a:lnSpc>
                </a:pPr>
              </a:p>
            </p:txBody>
          </p:sp>
        </p:grpSp>
        <p:sp>
          <p:nvSpPr>
            <p:cNvPr name="TextBox 37" id="37"/>
            <p:cNvSpPr txBox="true"/>
            <p:nvPr/>
          </p:nvSpPr>
          <p:spPr>
            <a:xfrm rot="0">
              <a:off x="3769099" y="-57150"/>
              <a:ext cx="6779976" cy="6664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42"/>
                </a:lnSpc>
              </a:pPr>
              <a:r>
                <a:rPr lang="en-US" sz="3030">
                  <a:solidFill>
                    <a:srgbClr val="000000"/>
                  </a:solidFill>
                  <a:latin typeface="Muli Bold"/>
                  <a:ea typeface="Muli Bold"/>
                  <a:cs typeface="Muli Bold"/>
                  <a:sym typeface="Muli Bold"/>
                </a:rPr>
                <a:t>21 pieces</a:t>
              </a:r>
            </a:p>
          </p:txBody>
        </p:sp>
        <p:sp>
          <p:nvSpPr>
            <p:cNvPr name="Freeform 38" id="38"/>
            <p:cNvSpPr/>
            <p:nvPr/>
          </p:nvSpPr>
          <p:spPr>
            <a:xfrm flipH="false" flipV="false" rot="0">
              <a:off x="11260802" y="2031581"/>
              <a:ext cx="1482864" cy="1629783"/>
            </a:xfrm>
            <a:custGeom>
              <a:avLst/>
              <a:gdLst/>
              <a:ahLst/>
              <a:cxnLst/>
              <a:rect r="r" b="b" t="t" l="l"/>
              <a:pathLst>
                <a:path h="1629783" w="1482864">
                  <a:moveTo>
                    <a:pt x="0" y="0"/>
                  </a:moveTo>
                  <a:lnTo>
                    <a:pt x="1482863" y="0"/>
                  </a:lnTo>
                  <a:lnTo>
                    <a:pt x="1482863" y="1629783"/>
                  </a:lnTo>
                  <a:lnTo>
                    <a:pt x="0" y="16297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/>
              <a:stretch>
                <a:fillRect l="0" t="0" r="0" b="0"/>
              </a:stretch>
            </a:blipFill>
          </p:spPr>
        </p:sp>
        <p:sp>
          <p:nvSpPr>
            <p:cNvPr name="Freeform 39" id="39"/>
            <p:cNvSpPr/>
            <p:nvPr/>
          </p:nvSpPr>
          <p:spPr>
            <a:xfrm flipH="false" flipV="false" rot="0">
              <a:off x="9060671" y="5620926"/>
              <a:ext cx="1634769" cy="2108468"/>
            </a:xfrm>
            <a:custGeom>
              <a:avLst/>
              <a:gdLst/>
              <a:ahLst/>
              <a:cxnLst/>
              <a:rect r="r" b="b" t="t" l="l"/>
              <a:pathLst>
                <a:path h="2108468" w="1634769">
                  <a:moveTo>
                    <a:pt x="0" y="0"/>
                  </a:moveTo>
                  <a:lnTo>
                    <a:pt x="1634769" y="0"/>
                  </a:lnTo>
                  <a:lnTo>
                    <a:pt x="1634769" y="2108469"/>
                  </a:lnTo>
                  <a:lnTo>
                    <a:pt x="0" y="21084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/>
              <a:stretch>
                <a:fillRect l="-16124" t="0" r="-10528" b="0"/>
              </a:stretch>
            </a:blipFill>
          </p:spPr>
        </p:sp>
        <p:sp>
          <p:nvSpPr>
            <p:cNvPr name="Freeform 40" id="40"/>
            <p:cNvSpPr/>
            <p:nvPr/>
          </p:nvSpPr>
          <p:spPr>
            <a:xfrm flipH="false" flipV="false" rot="0">
              <a:off x="12192016" y="6675160"/>
              <a:ext cx="1374581" cy="1008394"/>
            </a:xfrm>
            <a:custGeom>
              <a:avLst/>
              <a:gdLst/>
              <a:ahLst/>
              <a:cxnLst/>
              <a:rect r="r" b="b" t="t" l="l"/>
              <a:pathLst>
                <a:path h="1008394" w="1374581">
                  <a:moveTo>
                    <a:pt x="0" y="0"/>
                  </a:moveTo>
                  <a:lnTo>
                    <a:pt x="1374581" y="0"/>
                  </a:lnTo>
                  <a:lnTo>
                    <a:pt x="1374581" y="1008394"/>
                  </a:lnTo>
                  <a:lnTo>
                    <a:pt x="0" y="10083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/>
              <a:stretch>
                <a:fillRect l="0" t="0" r="0" b="0"/>
              </a:stretch>
            </a:blipFill>
          </p:spPr>
        </p:sp>
        <p:sp>
          <p:nvSpPr>
            <p:cNvPr name="Freeform 41" id="41"/>
            <p:cNvSpPr/>
            <p:nvPr/>
          </p:nvSpPr>
          <p:spPr>
            <a:xfrm flipH="false" flipV="false" rot="0">
              <a:off x="7217785" y="5566999"/>
              <a:ext cx="1671322" cy="2434014"/>
            </a:xfrm>
            <a:custGeom>
              <a:avLst/>
              <a:gdLst/>
              <a:ahLst/>
              <a:cxnLst/>
              <a:rect r="r" b="b" t="t" l="l"/>
              <a:pathLst>
                <a:path h="2434014" w="1671322">
                  <a:moveTo>
                    <a:pt x="0" y="0"/>
                  </a:moveTo>
                  <a:lnTo>
                    <a:pt x="1671322" y="0"/>
                  </a:lnTo>
                  <a:lnTo>
                    <a:pt x="1671322" y="2434014"/>
                  </a:lnTo>
                  <a:lnTo>
                    <a:pt x="0" y="24340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/>
              <a:stretch>
                <a:fillRect l="0" t="0" r="-20710" b="0"/>
              </a:stretch>
            </a:blipFill>
          </p:spPr>
        </p:sp>
        <p:sp>
          <p:nvSpPr>
            <p:cNvPr name="Freeform 42" id="42"/>
            <p:cNvSpPr/>
            <p:nvPr/>
          </p:nvSpPr>
          <p:spPr>
            <a:xfrm flipH="false" flipV="false" rot="0">
              <a:off x="7811232" y="1571100"/>
              <a:ext cx="2737843" cy="2288279"/>
            </a:xfrm>
            <a:custGeom>
              <a:avLst/>
              <a:gdLst/>
              <a:ahLst/>
              <a:cxnLst/>
              <a:rect r="r" b="b" t="t" l="l"/>
              <a:pathLst>
                <a:path h="2288279" w="2737843">
                  <a:moveTo>
                    <a:pt x="0" y="0"/>
                  </a:moveTo>
                  <a:lnTo>
                    <a:pt x="2737843" y="0"/>
                  </a:lnTo>
                  <a:lnTo>
                    <a:pt x="2737843" y="2288279"/>
                  </a:lnTo>
                  <a:lnTo>
                    <a:pt x="0" y="22882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9"/>
              <a:stretch>
                <a:fillRect l="0" t="0" r="0" b="0"/>
              </a:stretch>
            </a:blipFill>
          </p:spPr>
        </p:sp>
        <p:sp>
          <p:nvSpPr>
            <p:cNvPr name="TextBox 43" id="43"/>
            <p:cNvSpPr txBox="true"/>
            <p:nvPr/>
          </p:nvSpPr>
          <p:spPr>
            <a:xfrm rot="0">
              <a:off x="774990" y="8005319"/>
              <a:ext cx="5603995" cy="6666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Muli"/>
                  <a:ea typeface="Muli"/>
                  <a:cs typeface="Muli"/>
                  <a:sym typeface="Muli"/>
                </a:rPr>
                <a:t>Base with electronics</a:t>
              </a:r>
            </a:p>
          </p:txBody>
        </p:sp>
        <p:sp>
          <p:nvSpPr>
            <p:cNvPr name="TextBox 44" id="44"/>
            <p:cNvSpPr txBox="true"/>
            <p:nvPr/>
          </p:nvSpPr>
          <p:spPr>
            <a:xfrm rot="0">
              <a:off x="8065882" y="8005319"/>
              <a:ext cx="5356783" cy="6666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Muli"/>
                  <a:ea typeface="Muli"/>
                  <a:cs typeface="Muli"/>
                  <a:sym typeface="Muli"/>
                </a:rPr>
                <a:t>Water parts</a:t>
              </a:r>
            </a:p>
          </p:txBody>
        </p:sp>
        <p:sp>
          <p:nvSpPr>
            <p:cNvPr name="TextBox 45" id="45"/>
            <p:cNvSpPr txBox="true"/>
            <p:nvPr/>
          </p:nvSpPr>
          <p:spPr>
            <a:xfrm rot="0">
              <a:off x="8003653" y="3820114"/>
              <a:ext cx="5232844" cy="6666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Muli"/>
                  <a:ea typeface="Muli"/>
                  <a:cs typeface="Muli"/>
                  <a:sym typeface="Muli"/>
                </a:rPr>
                <a:t>Solar parts</a:t>
              </a:r>
            </a:p>
          </p:txBody>
        </p:sp>
        <p:sp>
          <p:nvSpPr>
            <p:cNvPr name="TextBox 46" id="46"/>
            <p:cNvSpPr txBox="true"/>
            <p:nvPr/>
          </p:nvSpPr>
          <p:spPr>
            <a:xfrm rot="0">
              <a:off x="11159408" y="5879617"/>
              <a:ext cx="650732" cy="3925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00"/>
                </a:lnSpc>
              </a:pPr>
              <a:r>
                <a:rPr lang="en-US" sz="2000">
                  <a:solidFill>
                    <a:srgbClr val="000000"/>
                  </a:solidFill>
                  <a:latin typeface="Muli Bold"/>
                  <a:ea typeface="Muli Bold"/>
                  <a:cs typeface="Muli Bold"/>
                  <a:sym typeface="Muli Bold"/>
                </a:rPr>
                <a:t>x2</a:t>
              </a:r>
            </a:p>
          </p:txBody>
        </p:sp>
        <p:sp>
          <p:nvSpPr>
            <p:cNvPr name="TextBox 47" id="47"/>
            <p:cNvSpPr txBox="true"/>
            <p:nvPr/>
          </p:nvSpPr>
          <p:spPr>
            <a:xfrm rot="0">
              <a:off x="7811232" y="4923106"/>
              <a:ext cx="650732" cy="3925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00"/>
                </a:lnSpc>
              </a:pPr>
              <a:r>
                <a:rPr lang="en-US" sz="2000">
                  <a:solidFill>
                    <a:srgbClr val="000000"/>
                  </a:solidFill>
                  <a:latin typeface="Muli Bold"/>
                  <a:ea typeface="Muli Bold"/>
                  <a:cs typeface="Muli Bold"/>
                  <a:sym typeface="Muli Bold"/>
                </a:rPr>
                <a:t>x8</a:t>
              </a:r>
            </a:p>
          </p:txBody>
        </p:sp>
        <p:sp>
          <p:nvSpPr>
            <p:cNvPr name="TextBox 48" id="48"/>
            <p:cNvSpPr txBox="true"/>
            <p:nvPr/>
          </p:nvSpPr>
          <p:spPr>
            <a:xfrm rot="0">
              <a:off x="12553940" y="5896197"/>
              <a:ext cx="650732" cy="3925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00"/>
                </a:lnSpc>
              </a:pPr>
              <a:r>
                <a:rPr lang="en-US" sz="2000">
                  <a:solidFill>
                    <a:srgbClr val="000000"/>
                  </a:solidFill>
                  <a:latin typeface="Muli Bold"/>
                  <a:ea typeface="Muli Bold"/>
                  <a:cs typeface="Muli Bold"/>
                  <a:sym typeface="Muli Bold"/>
                </a:rPr>
                <a:t>x2</a:t>
              </a:r>
            </a:p>
          </p:txBody>
        </p:sp>
      </p:grpSp>
      <p:sp>
        <p:nvSpPr>
          <p:cNvPr name="AutoShape 49" id="49"/>
          <p:cNvSpPr/>
          <p:nvPr/>
        </p:nvSpPr>
        <p:spPr>
          <a:xfrm>
            <a:off x="13243822" y="977915"/>
            <a:ext cx="0" cy="7379405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0" id="50"/>
          <p:cNvSpPr/>
          <p:nvPr/>
        </p:nvSpPr>
        <p:spPr>
          <a:xfrm flipH="true">
            <a:off x="13430227" y="9247443"/>
            <a:ext cx="3202936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1" id="51"/>
          <p:cNvSpPr txBox="true"/>
          <p:nvPr/>
        </p:nvSpPr>
        <p:spPr>
          <a:xfrm rot="-5400000">
            <a:off x="11710240" y="4558765"/>
            <a:ext cx="1879382" cy="514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250 mm</a:t>
            </a:r>
          </a:p>
        </p:txBody>
      </p:sp>
      <p:sp>
        <p:nvSpPr>
          <p:cNvPr name="TextBox 52" id="52"/>
          <p:cNvSpPr txBox="true"/>
          <p:nvPr/>
        </p:nvSpPr>
        <p:spPr>
          <a:xfrm rot="-13641">
            <a:off x="13830658" y="8547193"/>
            <a:ext cx="2505067" cy="514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166 mm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14314" y="9556160"/>
            <a:ext cx="18502314" cy="730840"/>
            <a:chOff x="0" y="0"/>
            <a:chExt cx="4873037" cy="19248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73037" cy="192484"/>
            </a:xfrm>
            <a:custGeom>
              <a:avLst/>
              <a:gdLst/>
              <a:ahLst/>
              <a:cxnLst/>
              <a:rect r="r" b="b" t="t" l="l"/>
              <a:pathLst>
                <a:path h="192484" w="4873037">
                  <a:moveTo>
                    <a:pt x="0" y="0"/>
                  </a:moveTo>
                  <a:lnTo>
                    <a:pt x="4873037" y="0"/>
                  </a:lnTo>
                  <a:lnTo>
                    <a:pt x="4873037" y="192484"/>
                  </a:lnTo>
                  <a:lnTo>
                    <a:pt x="0" y="192484"/>
                  </a:lnTo>
                  <a:close/>
                </a:path>
              </a:pathLst>
            </a:custGeom>
            <a:solidFill>
              <a:srgbClr val="376FD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4873037" cy="2020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24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907084" y="9426059"/>
            <a:ext cx="4352216" cy="942980"/>
          </a:xfrm>
          <a:custGeom>
            <a:avLst/>
            <a:gdLst/>
            <a:ahLst/>
            <a:cxnLst/>
            <a:rect r="r" b="b" t="t" l="l"/>
            <a:pathLst>
              <a:path h="942980" w="4352216">
                <a:moveTo>
                  <a:pt x="0" y="0"/>
                </a:moveTo>
                <a:lnTo>
                  <a:pt x="4352216" y="0"/>
                </a:lnTo>
                <a:lnTo>
                  <a:pt x="4352216" y="942980"/>
                </a:lnTo>
                <a:lnTo>
                  <a:pt x="0" y="9429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9709646"/>
            <a:ext cx="1585408" cy="423868"/>
          </a:xfrm>
          <a:custGeom>
            <a:avLst/>
            <a:gdLst/>
            <a:ahLst/>
            <a:cxnLst/>
            <a:rect r="r" b="b" t="t" l="l"/>
            <a:pathLst>
              <a:path h="423868" w="1585408">
                <a:moveTo>
                  <a:pt x="0" y="0"/>
                </a:moveTo>
                <a:lnTo>
                  <a:pt x="1585408" y="0"/>
                </a:lnTo>
                <a:lnTo>
                  <a:pt x="1585408" y="423868"/>
                </a:lnTo>
                <a:lnTo>
                  <a:pt x="0" y="4238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299017" y="9646843"/>
            <a:ext cx="664363" cy="549473"/>
          </a:xfrm>
          <a:custGeom>
            <a:avLst/>
            <a:gdLst/>
            <a:ahLst/>
            <a:cxnLst/>
            <a:rect r="r" b="b" t="t" l="l"/>
            <a:pathLst>
              <a:path h="549473" w="664363">
                <a:moveTo>
                  <a:pt x="0" y="0"/>
                </a:moveTo>
                <a:lnTo>
                  <a:pt x="664363" y="0"/>
                </a:lnTo>
                <a:lnTo>
                  <a:pt x="664363" y="549474"/>
                </a:lnTo>
                <a:lnTo>
                  <a:pt x="0" y="5494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520669" y="9709646"/>
            <a:ext cx="1960025" cy="375806"/>
          </a:xfrm>
          <a:custGeom>
            <a:avLst/>
            <a:gdLst/>
            <a:ahLst/>
            <a:cxnLst/>
            <a:rect r="r" b="b" t="t" l="l"/>
            <a:pathLst>
              <a:path h="375806" w="1960025">
                <a:moveTo>
                  <a:pt x="0" y="0"/>
                </a:moveTo>
                <a:lnTo>
                  <a:pt x="1960025" y="0"/>
                </a:lnTo>
                <a:lnTo>
                  <a:pt x="1960025" y="375806"/>
                </a:lnTo>
                <a:lnTo>
                  <a:pt x="0" y="37580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033269" y="9674653"/>
            <a:ext cx="1678762" cy="458862"/>
          </a:xfrm>
          <a:custGeom>
            <a:avLst/>
            <a:gdLst/>
            <a:ahLst/>
            <a:cxnLst/>
            <a:rect r="r" b="b" t="t" l="l"/>
            <a:pathLst>
              <a:path h="458862" w="1678762">
                <a:moveTo>
                  <a:pt x="0" y="0"/>
                </a:moveTo>
                <a:lnTo>
                  <a:pt x="1678762" y="0"/>
                </a:lnTo>
                <a:lnTo>
                  <a:pt x="1678762" y="458861"/>
                </a:lnTo>
                <a:lnTo>
                  <a:pt x="0" y="45886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3824728" y="5735937"/>
            <a:ext cx="3249016" cy="3249016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7"/>
              <a:stretch>
                <a:fillRect l="0" t="0" r="0" b="-3773"/>
              </a:stretch>
            </a:blipFill>
            <a:ln w="19050" cap="sq">
              <a:solidFill>
                <a:srgbClr val="000000"/>
              </a:solidFill>
              <a:prstDash val="solid"/>
              <a:miter/>
            </a:ln>
          </p:spPr>
        </p:sp>
      </p:grpSp>
      <p:grpSp>
        <p:nvGrpSpPr>
          <p:cNvPr name="Group 12" id="12"/>
          <p:cNvGrpSpPr/>
          <p:nvPr/>
        </p:nvGrpSpPr>
        <p:grpSpPr>
          <a:xfrm rot="0">
            <a:off x="8922701" y="5737971"/>
            <a:ext cx="3249016" cy="3249016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8"/>
              <a:stretch>
                <a:fillRect l="-100332" t="-55362" r="-39931" b="-2338"/>
              </a:stretch>
            </a:blipFill>
            <a:ln w="19050" cap="sq">
              <a:solidFill>
                <a:srgbClr val="000000"/>
              </a:solidFill>
              <a:prstDash val="solid"/>
              <a:miter/>
            </a:ln>
          </p:spPr>
        </p:sp>
      </p:grpSp>
      <p:grpSp>
        <p:nvGrpSpPr>
          <p:cNvPr name="Group 14" id="14"/>
          <p:cNvGrpSpPr/>
          <p:nvPr/>
        </p:nvGrpSpPr>
        <p:grpSpPr>
          <a:xfrm rot="0">
            <a:off x="9063632" y="1756369"/>
            <a:ext cx="3224336" cy="3224336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9"/>
              <a:stretch>
                <a:fillRect l="-11762" t="0" r="-13789" b="0"/>
              </a:stretch>
            </a:blipFill>
            <a:ln w="19050" cap="sq">
              <a:solidFill>
                <a:srgbClr val="000000"/>
              </a:solidFill>
              <a:prstDash val="solid"/>
              <a:miter/>
            </a:ln>
          </p:spPr>
        </p:sp>
      </p:grpSp>
      <p:grpSp>
        <p:nvGrpSpPr>
          <p:cNvPr name="Group 16" id="16"/>
          <p:cNvGrpSpPr/>
          <p:nvPr/>
        </p:nvGrpSpPr>
        <p:grpSpPr>
          <a:xfrm rot="0">
            <a:off x="13872549" y="1744778"/>
            <a:ext cx="3249016" cy="3249016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10"/>
              <a:stretch>
                <a:fillRect l="-34061" t="-16817" r="-45170" b="-7016"/>
              </a:stretch>
            </a:blipFill>
            <a:ln w="19050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Freeform 18" id="18"/>
          <p:cNvSpPr/>
          <p:nvPr/>
        </p:nvSpPr>
        <p:spPr>
          <a:xfrm flipH="false" flipV="false" rot="0">
            <a:off x="2925107" y="2729825"/>
            <a:ext cx="4733964" cy="6437306"/>
          </a:xfrm>
          <a:custGeom>
            <a:avLst/>
            <a:gdLst/>
            <a:ahLst/>
            <a:cxnLst/>
            <a:rect r="r" b="b" t="t" l="l"/>
            <a:pathLst>
              <a:path h="6437306" w="4733964">
                <a:moveTo>
                  <a:pt x="0" y="0"/>
                </a:moveTo>
                <a:lnTo>
                  <a:pt x="4733964" y="0"/>
                </a:lnTo>
                <a:lnTo>
                  <a:pt x="4733964" y="6437306"/>
                </a:lnTo>
                <a:lnTo>
                  <a:pt x="0" y="6437306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2287968" y="1744778"/>
            <a:ext cx="887627" cy="887627"/>
          </a:xfrm>
          <a:custGeom>
            <a:avLst/>
            <a:gdLst/>
            <a:ahLst/>
            <a:cxnLst/>
            <a:rect r="r" b="b" t="t" l="l"/>
            <a:pathLst>
              <a:path h="887627" w="887627">
                <a:moveTo>
                  <a:pt x="0" y="0"/>
                </a:moveTo>
                <a:lnTo>
                  <a:pt x="887627" y="0"/>
                </a:lnTo>
                <a:lnTo>
                  <a:pt x="887627" y="887626"/>
                </a:lnTo>
                <a:lnTo>
                  <a:pt x="0" y="88762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893563" y="2371381"/>
            <a:ext cx="888668" cy="923946"/>
          </a:xfrm>
          <a:custGeom>
            <a:avLst/>
            <a:gdLst/>
            <a:ahLst/>
            <a:cxnLst/>
            <a:rect r="r" b="b" t="t" l="l"/>
            <a:pathLst>
              <a:path h="923946" w="888668">
                <a:moveTo>
                  <a:pt x="0" y="0"/>
                </a:moveTo>
                <a:lnTo>
                  <a:pt x="888669" y="0"/>
                </a:lnTo>
                <a:lnTo>
                  <a:pt x="888669" y="923946"/>
                </a:lnTo>
                <a:lnTo>
                  <a:pt x="0" y="92394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-496594" y="4153059"/>
            <a:ext cx="2101834" cy="1681467"/>
          </a:xfrm>
          <a:custGeom>
            <a:avLst/>
            <a:gdLst/>
            <a:ahLst/>
            <a:cxnLst/>
            <a:rect r="r" b="b" t="t" l="l"/>
            <a:pathLst>
              <a:path h="1681467" w="2101834">
                <a:moveTo>
                  <a:pt x="0" y="0"/>
                </a:moveTo>
                <a:lnTo>
                  <a:pt x="2101834" y="0"/>
                </a:lnTo>
                <a:lnTo>
                  <a:pt x="2101834" y="1681468"/>
                </a:lnTo>
                <a:lnTo>
                  <a:pt x="0" y="1681468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4054037" y="3643395"/>
            <a:ext cx="190272" cy="273952"/>
          </a:xfrm>
          <a:custGeom>
            <a:avLst/>
            <a:gdLst/>
            <a:ahLst/>
            <a:cxnLst/>
            <a:rect r="r" b="b" t="t" l="l"/>
            <a:pathLst>
              <a:path h="273952" w="190272">
                <a:moveTo>
                  <a:pt x="0" y="0"/>
                </a:moveTo>
                <a:lnTo>
                  <a:pt x="190272" y="0"/>
                </a:lnTo>
                <a:lnTo>
                  <a:pt x="190272" y="273953"/>
                </a:lnTo>
                <a:lnTo>
                  <a:pt x="0" y="27395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5955925" y="3917348"/>
            <a:ext cx="190272" cy="273952"/>
          </a:xfrm>
          <a:custGeom>
            <a:avLst/>
            <a:gdLst/>
            <a:ahLst/>
            <a:cxnLst/>
            <a:rect r="r" b="b" t="t" l="l"/>
            <a:pathLst>
              <a:path h="273952" w="190272">
                <a:moveTo>
                  <a:pt x="0" y="0"/>
                </a:moveTo>
                <a:lnTo>
                  <a:pt x="190272" y="0"/>
                </a:lnTo>
                <a:lnTo>
                  <a:pt x="190272" y="273952"/>
                </a:lnTo>
                <a:lnTo>
                  <a:pt x="0" y="27395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5828243" y="4619289"/>
            <a:ext cx="190272" cy="273952"/>
          </a:xfrm>
          <a:custGeom>
            <a:avLst/>
            <a:gdLst/>
            <a:ahLst/>
            <a:cxnLst/>
            <a:rect r="r" b="b" t="t" l="l"/>
            <a:pathLst>
              <a:path h="273952" w="190272">
                <a:moveTo>
                  <a:pt x="0" y="0"/>
                </a:moveTo>
                <a:lnTo>
                  <a:pt x="190273" y="0"/>
                </a:lnTo>
                <a:lnTo>
                  <a:pt x="190273" y="273952"/>
                </a:lnTo>
                <a:lnTo>
                  <a:pt x="0" y="27395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4973608" y="4893241"/>
            <a:ext cx="190272" cy="273952"/>
          </a:xfrm>
          <a:custGeom>
            <a:avLst/>
            <a:gdLst/>
            <a:ahLst/>
            <a:cxnLst/>
            <a:rect r="r" b="b" t="t" l="l"/>
            <a:pathLst>
              <a:path h="273952" w="190272">
                <a:moveTo>
                  <a:pt x="0" y="0"/>
                </a:moveTo>
                <a:lnTo>
                  <a:pt x="190272" y="0"/>
                </a:lnTo>
                <a:lnTo>
                  <a:pt x="190272" y="273953"/>
                </a:lnTo>
                <a:lnTo>
                  <a:pt x="0" y="27395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4197734" y="4619289"/>
            <a:ext cx="190272" cy="273952"/>
          </a:xfrm>
          <a:custGeom>
            <a:avLst/>
            <a:gdLst/>
            <a:ahLst/>
            <a:cxnLst/>
            <a:rect r="r" b="b" t="t" l="l"/>
            <a:pathLst>
              <a:path h="273952" w="190272">
                <a:moveTo>
                  <a:pt x="0" y="0"/>
                </a:moveTo>
                <a:lnTo>
                  <a:pt x="190272" y="0"/>
                </a:lnTo>
                <a:lnTo>
                  <a:pt x="190272" y="273952"/>
                </a:lnTo>
                <a:lnTo>
                  <a:pt x="0" y="27395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4388006" y="3917348"/>
            <a:ext cx="190272" cy="273952"/>
          </a:xfrm>
          <a:custGeom>
            <a:avLst/>
            <a:gdLst/>
            <a:ahLst/>
            <a:cxnLst/>
            <a:rect r="r" b="b" t="t" l="l"/>
            <a:pathLst>
              <a:path h="273952" w="190272">
                <a:moveTo>
                  <a:pt x="0" y="0"/>
                </a:moveTo>
                <a:lnTo>
                  <a:pt x="190273" y="0"/>
                </a:lnTo>
                <a:lnTo>
                  <a:pt x="190273" y="273952"/>
                </a:lnTo>
                <a:lnTo>
                  <a:pt x="0" y="27395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5733107" y="4080057"/>
            <a:ext cx="190272" cy="273952"/>
          </a:xfrm>
          <a:custGeom>
            <a:avLst/>
            <a:gdLst/>
            <a:ahLst/>
            <a:cxnLst/>
            <a:rect r="r" b="b" t="t" l="l"/>
            <a:pathLst>
              <a:path h="273952" w="190272">
                <a:moveTo>
                  <a:pt x="0" y="0"/>
                </a:moveTo>
                <a:lnTo>
                  <a:pt x="190273" y="0"/>
                </a:lnTo>
                <a:lnTo>
                  <a:pt x="190273" y="273952"/>
                </a:lnTo>
                <a:lnTo>
                  <a:pt x="0" y="27395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2045873" y="4458679"/>
            <a:ext cx="1174636" cy="1242403"/>
          </a:xfrm>
          <a:custGeom>
            <a:avLst/>
            <a:gdLst/>
            <a:ahLst/>
            <a:cxnLst/>
            <a:rect r="r" b="b" t="t" l="l"/>
            <a:pathLst>
              <a:path h="1242403" w="1174636">
                <a:moveTo>
                  <a:pt x="0" y="0"/>
                </a:moveTo>
                <a:lnTo>
                  <a:pt x="1174636" y="0"/>
                </a:lnTo>
                <a:lnTo>
                  <a:pt x="1174636" y="1242403"/>
                </a:lnTo>
                <a:lnTo>
                  <a:pt x="0" y="1242403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12510557" y="2970233"/>
            <a:ext cx="574845" cy="883142"/>
          </a:xfrm>
          <a:custGeom>
            <a:avLst/>
            <a:gdLst/>
            <a:ahLst/>
            <a:cxnLst/>
            <a:rect r="r" b="b" t="t" l="l"/>
            <a:pathLst>
              <a:path h="883142" w="574845">
                <a:moveTo>
                  <a:pt x="0" y="0"/>
                </a:moveTo>
                <a:lnTo>
                  <a:pt x="574845" y="0"/>
                </a:lnTo>
                <a:lnTo>
                  <a:pt x="574845" y="883141"/>
                </a:lnTo>
                <a:lnTo>
                  <a:pt x="0" y="883141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4536062" y="4719841"/>
            <a:ext cx="190272" cy="273952"/>
          </a:xfrm>
          <a:custGeom>
            <a:avLst/>
            <a:gdLst/>
            <a:ahLst/>
            <a:cxnLst/>
            <a:rect r="r" b="b" t="t" l="l"/>
            <a:pathLst>
              <a:path h="273952" w="190272">
                <a:moveTo>
                  <a:pt x="0" y="0"/>
                </a:moveTo>
                <a:lnTo>
                  <a:pt x="190273" y="0"/>
                </a:lnTo>
                <a:lnTo>
                  <a:pt x="190273" y="273952"/>
                </a:lnTo>
                <a:lnTo>
                  <a:pt x="0" y="27395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14202515" y="5262090"/>
            <a:ext cx="2493440" cy="438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27"/>
              </a:lnSpc>
            </a:pPr>
            <a:r>
              <a:rPr lang="en-US" sz="2590" spc="77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Top view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8687771" y="5194205"/>
            <a:ext cx="3976059" cy="438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27"/>
              </a:lnSpc>
            </a:pPr>
            <a:r>
              <a:rPr lang="en-US" sz="2590" spc="77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Leaf - cylinder assembly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999751" y="1076325"/>
            <a:ext cx="6854950" cy="711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00"/>
              </a:lnSpc>
            </a:pPr>
            <a:r>
              <a:rPr lang="en-US" sz="5000">
                <a:solidFill>
                  <a:srgbClr val="376FD4"/>
                </a:solidFill>
                <a:latin typeface="Muli Bold"/>
                <a:ea typeface="Muli Bold"/>
                <a:cs typeface="Muli Bold"/>
                <a:sym typeface="Muli Bold"/>
              </a:rPr>
              <a:t>Assembly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8922701" y="1212356"/>
            <a:ext cx="3506198" cy="438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27"/>
              </a:lnSpc>
            </a:pPr>
            <a:r>
              <a:rPr lang="en-US" sz="2590" spc="77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Solar parts assembly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3820562" y="1212356"/>
            <a:ext cx="3253181" cy="438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27"/>
              </a:lnSpc>
            </a:pPr>
            <a:r>
              <a:rPr lang="en-US" sz="2590" spc="77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Cylinders assembly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3220509" y="2128908"/>
            <a:ext cx="3506198" cy="438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27"/>
              </a:lnSpc>
            </a:pPr>
            <a:r>
              <a:rPr lang="en-US" sz="2590" spc="77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Condensation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14314" y="9556160"/>
            <a:ext cx="18502314" cy="730840"/>
            <a:chOff x="0" y="0"/>
            <a:chExt cx="4873037" cy="19248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73037" cy="192484"/>
            </a:xfrm>
            <a:custGeom>
              <a:avLst/>
              <a:gdLst/>
              <a:ahLst/>
              <a:cxnLst/>
              <a:rect r="r" b="b" t="t" l="l"/>
              <a:pathLst>
                <a:path h="192484" w="4873037">
                  <a:moveTo>
                    <a:pt x="0" y="0"/>
                  </a:moveTo>
                  <a:lnTo>
                    <a:pt x="4873037" y="0"/>
                  </a:lnTo>
                  <a:lnTo>
                    <a:pt x="4873037" y="192484"/>
                  </a:lnTo>
                  <a:lnTo>
                    <a:pt x="0" y="192484"/>
                  </a:lnTo>
                  <a:close/>
                </a:path>
              </a:pathLst>
            </a:custGeom>
            <a:solidFill>
              <a:srgbClr val="376FD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4873037" cy="2020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24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907084" y="9426059"/>
            <a:ext cx="4352216" cy="942980"/>
          </a:xfrm>
          <a:custGeom>
            <a:avLst/>
            <a:gdLst/>
            <a:ahLst/>
            <a:cxnLst/>
            <a:rect r="r" b="b" t="t" l="l"/>
            <a:pathLst>
              <a:path h="942980" w="4352216">
                <a:moveTo>
                  <a:pt x="0" y="0"/>
                </a:moveTo>
                <a:lnTo>
                  <a:pt x="4352216" y="0"/>
                </a:lnTo>
                <a:lnTo>
                  <a:pt x="4352216" y="942980"/>
                </a:lnTo>
                <a:lnTo>
                  <a:pt x="0" y="9429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9709646"/>
            <a:ext cx="1585408" cy="423868"/>
          </a:xfrm>
          <a:custGeom>
            <a:avLst/>
            <a:gdLst/>
            <a:ahLst/>
            <a:cxnLst/>
            <a:rect r="r" b="b" t="t" l="l"/>
            <a:pathLst>
              <a:path h="423868" w="1585408">
                <a:moveTo>
                  <a:pt x="0" y="0"/>
                </a:moveTo>
                <a:lnTo>
                  <a:pt x="1585408" y="0"/>
                </a:lnTo>
                <a:lnTo>
                  <a:pt x="1585408" y="423868"/>
                </a:lnTo>
                <a:lnTo>
                  <a:pt x="0" y="4238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299017" y="9646843"/>
            <a:ext cx="664363" cy="549473"/>
          </a:xfrm>
          <a:custGeom>
            <a:avLst/>
            <a:gdLst/>
            <a:ahLst/>
            <a:cxnLst/>
            <a:rect r="r" b="b" t="t" l="l"/>
            <a:pathLst>
              <a:path h="549473" w="664363">
                <a:moveTo>
                  <a:pt x="0" y="0"/>
                </a:moveTo>
                <a:lnTo>
                  <a:pt x="664363" y="0"/>
                </a:lnTo>
                <a:lnTo>
                  <a:pt x="664363" y="549474"/>
                </a:lnTo>
                <a:lnTo>
                  <a:pt x="0" y="5494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520669" y="9709646"/>
            <a:ext cx="1960025" cy="375806"/>
          </a:xfrm>
          <a:custGeom>
            <a:avLst/>
            <a:gdLst/>
            <a:ahLst/>
            <a:cxnLst/>
            <a:rect r="r" b="b" t="t" l="l"/>
            <a:pathLst>
              <a:path h="375806" w="1960025">
                <a:moveTo>
                  <a:pt x="0" y="0"/>
                </a:moveTo>
                <a:lnTo>
                  <a:pt x="1960025" y="0"/>
                </a:lnTo>
                <a:lnTo>
                  <a:pt x="1960025" y="375806"/>
                </a:lnTo>
                <a:lnTo>
                  <a:pt x="0" y="37580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033269" y="9674653"/>
            <a:ext cx="1678762" cy="458862"/>
          </a:xfrm>
          <a:custGeom>
            <a:avLst/>
            <a:gdLst/>
            <a:ahLst/>
            <a:cxnLst/>
            <a:rect r="r" b="b" t="t" l="l"/>
            <a:pathLst>
              <a:path h="458862" w="1678762">
                <a:moveTo>
                  <a:pt x="0" y="0"/>
                </a:moveTo>
                <a:lnTo>
                  <a:pt x="1678762" y="0"/>
                </a:lnTo>
                <a:lnTo>
                  <a:pt x="1678762" y="458861"/>
                </a:lnTo>
                <a:lnTo>
                  <a:pt x="0" y="45886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67605" y="1997053"/>
            <a:ext cx="4983119" cy="6644159"/>
          </a:xfrm>
          <a:custGeom>
            <a:avLst/>
            <a:gdLst/>
            <a:ahLst/>
            <a:cxnLst/>
            <a:rect r="r" b="b" t="t" l="l"/>
            <a:pathLst>
              <a:path h="6644159" w="4983119">
                <a:moveTo>
                  <a:pt x="0" y="0"/>
                </a:moveTo>
                <a:lnTo>
                  <a:pt x="4983119" y="0"/>
                </a:lnTo>
                <a:lnTo>
                  <a:pt x="4983119" y="6644159"/>
                </a:lnTo>
                <a:lnTo>
                  <a:pt x="0" y="664415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870212" y="1997053"/>
            <a:ext cx="4547577" cy="6644159"/>
          </a:xfrm>
          <a:custGeom>
            <a:avLst/>
            <a:gdLst/>
            <a:ahLst/>
            <a:cxnLst/>
            <a:rect r="r" b="b" t="t" l="l"/>
            <a:pathLst>
              <a:path h="6644159" w="4547577">
                <a:moveTo>
                  <a:pt x="0" y="0"/>
                </a:moveTo>
                <a:lnTo>
                  <a:pt x="4547576" y="0"/>
                </a:lnTo>
                <a:lnTo>
                  <a:pt x="4547576" y="6644159"/>
                </a:lnTo>
                <a:lnTo>
                  <a:pt x="0" y="664415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8056" t="-8200" r="-8369" b="-7175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837276" y="1997053"/>
            <a:ext cx="4983119" cy="6644159"/>
          </a:xfrm>
          <a:custGeom>
            <a:avLst/>
            <a:gdLst/>
            <a:ahLst/>
            <a:cxnLst/>
            <a:rect r="r" b="b" t="t" l="l"/>
            <a:pathLst>
              <a:path h="6644159" w="4983119">
                <a:moveTo>
                  <a:pt x="0" y="0"/>
                </a:moveTo>
                <a:lnTo>
                  <a:pt x="4983119" y="0"/>
                </a:lnTo>
                <a:lnTo>
                  <a:pt x="4983119" y="6644159"/>
                </a:lnTo>
                <a:lnTo>
                  <a:pt x="0" y="664415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2196077">
            <a:off x="3569570" y="5365917"/>
            <a:ext cx="935316" cy="935316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376FD4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24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-1950706">
            <a:off x="285775" y="6929966"/>
            <a:ext cx="2328334" cy="2328334"/>
            <a:chOff x="0" y="0"/>
            <a:chExt cx="1371600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1818266">
              <a:off x="-974085" y="-974085"/>
              <a:ext cx="15664170" cy="15664170"/>
            </a:xfrm>
            <a:custGeom>
              <a:avLst/>
              <a:gdLst/>
              <a:ahLst/>
              <a:cxnLst/>
              <a:rect r="r" b="b" t="t" l="l"/>
              <a:pathLst>
                <a:path h="15664170" w="15664170">
                  <a:moveTo>
                    <a:pt x="4371575" y="1911187"/>
                  </a:moveTo>
                  <a:cubicBezTo>
                    <a:pt x="1101554" y="3822373"/>
                    <a:pt x="0" y="8022573"/>
                    <a:pt x="1911187" y="11292595"/>
                  </a:cubicBezTo>
                  <a:cubicBezTo>
                    <a:pt x="3822373" y="14562616"/>
                    <a:pt x="8022573" y="15664170"/>
                    <a:pt x="11292595" y="13752983"/>
                  </a:cubicBezTo>
                  <a:cubicBezTo>
                    <a:pt x="14562616" y="11841797"/>
                    <a:pt x="15664170" y="7641597"/>
                    <a:pt x="13752983" y="4371575"/>
                  </a:cubicBezTo>
                  <a:cubicBezTo>
                    <a:pt x="11841797" y="1101554"/>
                    <a:pt x="7641597" y="0"/>
                    <a:pt x="4371575" y="1911187"/>
                  </a:cubicBezTo>
                  <a:close/>
                </a:path>
              </a:pathLst>
            </a:custGeom>
            <a:blipFill>
              <a:blip r:embed="rId10"/>
              <a:stretch>
                <a:fillRect l="0" t="0" r="0" b="0"/>
              </a:stretch>
            </a:blipFill>
            <a:ln w="38100" cap="sq">
              <a:solidFill>
                <a:srgbClr val="376FD4"/>
              </a:solidFill>
              <a:prstDash val="solid"/>
              <a:miter/>
            </a:ln>
          </p:spPr>
        </p:sp>
      </p:grpSp>
      <p:sp>
        <p:nvSpPr>
          <p:cNvPr name="AutoShape 18" id="18"/>
          <p:cNvSpPr/>
          <p:nvPr/>
        </p:nvSpPr>
        <p:spPr>
          <a:xfrm flipV="true">
            <a:off x="2431661" y="6209013"/>
            <a:ext cx="1326729" cy="1259412"/>
          </a:xfrm>
          <a:prstGeom prst="line">
            <a:avLst/>
          </a:prstGeom>
          <a:ln cap="flat" w="38100">
            <a:solidFill>
              <a:srgbClr val="376FD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9" id="19"/>
          <p:cNvSpPr/>
          <p:nvPr/>
        </p:nvSpPr>
        <p:spPr>
          <a:xfrm flipH="false" flipV="false" rot="3530786">
            <a:off x="13044324" y="1380092"/>
            <a:ext cx="1616505" cy="911121"/>
          </a:xfrm>
          <a:custGeom>
            <a:avLst/>
            <a:gdLst/>
            <a:ahLst/>
            <a:cxnLst/>
            <a:rect r="r" b="b" t="t" l="l"/>
            <a:pathLst>
              <a:path h="911121" w="1616505">
                <a:moveTo>
                  <a:pt x="0" y="0"/>
                </a:moveTo>
                <a:lnTo>
                  <a:pt x="1616504" y="0"/>
                </a:lnTo>
                <a:lnTo>
                  <a:pt x="1616504" y="911120"/>
                </a:lnTo>
                <a:lnTo>
                  <a:pt x="0" y="91112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999751" y="1076325"/>
            <a:ext cx="11041838" cy="711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00"/>
              </a:lnSpc>
            </a:pPr>
            <a:r>
              <a:rPr lang="en-US" sz="5000">
                <a:solidFill>
                  <a:srgbClr val="376FD4"/>
                </a:solidFill>
                <a:latin typeface="Muli Bold"/>
                <a:ea typeface="Muli Bold"/>
                <a:cs typeface="Muli Bold"/>
                <a:sym typeface="Muli Bold"/>
              </a:rPr>
              <a:t>Prototypes with electronics</a:t>
            </a:r>
          </a:p>
        </p:txBody>
      </p:sp>
      <p:sp>
        <p:nvSpPr>
          <p:cNvPr name="Freeform 21" id="21"/>
          <p:cNvSpPr/>
          <p:nvPr/>
        </p:nvSpPr>
        <p:spPr>
          <a:xfrm flipH="false" flipV="true" rot="6994542">
            <a:off x="8997615" y="1380793"/>
            <a:ext cx="1616505" cy="911121"/>
          </a:xfrm>
          <a:custGeom>
            <a:avLst/>
            <a:gdLst/>
            <a:ahLst/>
            <a:cxnLst/>
            <a:rect r="r" b="b" t="t" l="l"/>
            <a:pathLst>
              <a:path h="911121" w="1616505">
                <a:moveTo>
                  <a:pt x="0" y="911121"/>
                </a:moveTo>
                <a:lnTo>
                  <a:pt x="1616504" y="911121"/>
                </a:lnTo>
                <a:lnTo>
                  <a:pt x="1616504" y="0"/>
                </a:lnTo>
                <a:lnTo>
                  <a:pt x="0" y="0"/>
                </a:lnTo>
                <a:lnTo>
                  <a:pt x="0" y="911121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14660573" y="7468425"/>
            <a:ext cx="3315071" cy="1960100"/>
            <a:chOff x="0" y="0"/>
            <a:chExt cx="137467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374670" cy="812800"/>
            </a:xfrm>
            <a:custGeom>
              <a:avLst/>
              <a:gdLst/>
              <a:ahLst/>
              <a:cxnLst/>
              <a:rect r="r" b="b" t="t" l="l"/>
              <a:pathLst>
                <a:path h="812800" w="1374670">
                  <a:moveTo>
                    <a:pt x="53714" y="0"/>
                  </a:moveTo>
                  <a:lnTo>
                    <a:pt x="1320956" y="0"/>
                  </a:lnTo>
                  <a:cubicBezTo>
                    <a:pt x="1335202" y="0"/>
                    <a:pt x="1348864" y="5659"/>
                    <a:pt x="1358937" y="15732"/>
                  </a:cubicBezTo>
                  <a:cubicBezTo>
                    <a:pt x="1369011" y="25806"/>
                    <a:pt x="1374670" y="39468"/>
                    <a:pt x="1374670" y="53714"/>
                  </a:cubicBezTo>
                  <a:lnTo>
                    <a:pt x="1374670" y="759086"/>
                  </a:lnTo>
                  <a:cubicBezTo>
                    <a:pt x="1374670" y="788752"/>
                    <a:pt x="1350621" y="812800"/>
                    <a:pt x="1320956" y="812800"/>
                  </a:cubicBezTo>
                  <a:lnTo>
                    <a:pt x="53714" y="812800"/>
                  </a:lnTo>
                  <a:cubicBezTo>
                    <a:pt x="39468" y="812800"/>
                    <a:pt x="25806" y="807141"/>
                    <a:pt x="15732" y="797068"/>
                  </a:cubicBezTo>
                  <a:cubicBezTo>
                    <a:pt x="5659" y="786994"/>
                    <a:pt x="0" y="773332"/>
                    <a:pt x="0" y="759086"/>
                  </a:cubicBezTo>
                  <a:lnTo>
                    <a:pt x="0" y="53714"/>
                  </a:lnTo>
                  <a:cubicBezTo>
                    <a:pt x="0" y="39468"/>
                    <a:pt x="5659" y="25806"/>
                    <a:pt x="15732" y="15732"/>
                  </a:cubicBezTo>
                  <a:cubicBezTo>
                    <a:pt x="25806" y="5659"/>
                    <a:pt x="39468" y="0"/>
                    <a:pt x="53714" y="0"/>
                  </a:cubicBezTo>
                  <a:close/>
                </a:path>
              </a:pathLst>
            </a:custGeom>
            <a:blipFill>
              <a:blip r:embed="rId13"/>
              <a:stretch>
                <a:fillRect l="0" t="-1852" r="0" b="-1852"/>
              </a:stretch>
            </a:blipFill>
            <a:ln w="38100" cap="rnd">
              <a:solidFill>
                <a:srgbClr val="376FD4"/>
              </a:solidFill>
              <a:prstDash val="solid"/>
              <a:round/>
            </a:ln>
          </p:spPr>
        </p:sp>
      </p:grpSp>
      <p:sp>
        <p:nvSpPr>
          <p:cNvPr name="TextBox 24" id="24"/>
          <p:cNvSpPr txBox="true"/>
          <p:nvPr/>
        </p:nvSpPr>
        <p:spPr>
          <a:xfrm rot="0">
            <a:off x="10929424" y="1084580"/>
            <a:ext cx="1815703" cy="5803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Combine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431661" y="8743994"/>
            <a:ext cx="1466233" cy="514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313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Bearing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509250" y="8793612"/>
            <a:ext cx="5064676" cy="514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376FD4"/>
                </a:solidFill>
                <a:latin typeface="Open Sans"/>
                <a:ea typeface="Open Sans"/>
                <a:cs typeface="Open Sans"/>
                <a:sym typeface="Open Sans"/>
              </a:rPr>
              <a:t>Half section view of the base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14314" y="9556160"/>
            <a:ext cx="18502314" cy="730840"/>
            <a:chOff x="0" y="0"/>
            <a:chExt cx="4873037" cy="19248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73037" cy="192484"/>
            </a:xfrm>
            <a:custGeom>
              <a:avLst/>
              <a:gdLst/>
              <a:ahLst/>
              <a:cxnLst/>
              <a:rect r="r" b="b" t="t" l="l"/>
              <a:pathLst>
                <a:path h="192484" w="4873037">
                  <a:moveTo>
                    <a:pt x="0" y="0"/>
                  </a:moveTo>
                  <a:lnTo>
                    <a:pt x="4873037" y="0"/>
                  </a:lnTo>
                  <a:lnTo>
                    <a:pt x="4873037" y="192484"/>
                  </a:lnTo>
                  <a:lnTo>
                    <a:pt x="0" y="192484"/>
                  </a:lnTo>
                  <a:close/>
                </a:path>
              </a:pathLst>
            </a:custGeom>
            <a:solidFill>
              <a:srgbClr val="376FD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4873037" cy="2020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24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907084" y="9426059"/>
            <a:ext cx="4352216" cy="942980"/>
          </a:xfrm>
          <a:custGeom>
            <a:avLst/>
            <a:gdLst/>
            <a:ahLst/>
            <a:cxnLst/>
            <a:rect r="r" b="b" t="t" l="l"/>
            <a:pathLst>
              <a:path h="942980" w="4352216">
                <a:moveTo>
                  <a:pt x="0" y="0"/>
                </a:moveTo>
                <a:lnTo>
                  <a:pt x="4352216" y="0"/>
                </a:lnTo>
                <a:lnTo>
                  <a:pt x="4352216" y="942980"/>
                </a:lnTo>
                <a:lnTo>
                  <a:pt x="0" y="9429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9709646"/>
            <a:ext cx="1585408" cy="423868"/>
          </a:xfrm>
          <a:custGeom>
            <a:avLst/>
            <a:gdLst/>
            <a:ahLst/>
            <a:cxnLst/>
            <a:rect r="r" b="b" t="t" l="l"/>
            <a:pathLst>
              <a:path h="423868" w="1585408">
                <a:moveTo>
                  <a:pt x="0" y="0"/>
                </a:moveTo>
                <a:lnTo>
                  <a:pt x="1585408" y="0"/>
                </a:lnTo>
                <a:lnTo>
                  <a:pt x="1585408" y="423868"/>
                </a:lnTo>
                <a:lnTo>
                  <a:pt x="0" y="4238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299017" y="9646843"/>
            <a:ext cx="664363" cy="549473"/>
          </a:xfrm>
          <a:custGeom>
            <a:avLst/>
            <a:gdLst/>
            <a:ahLst/>
            <a:cxnLst/>
            <a:rect r="r" b="b" t="t" l="l"/>
            <a:pathLst>
              <a:path h="549473" w="664363">
                <a:moveTo>
                  <a:pt x="0" y="0"/>
                </a:moveTo>
                <a:lnTo>
                  <a:pt x="664363" y="0"/>
                </a:lnTo>
                <a:lnTo>
                  <a:pt x="664363" y="549474"/>
                </a:lnTo>
                <a:lnTo>
                  <a:pt x="0" y="5494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520669" y="9709646"/>
            <a:ext cx="1960025" cy="375806"/>
          </a:xfrm>
          <a:custGeom>
            <a:avLst/>
            <a:gdLst/>
            <a:ahLst/>
            <a:cxnLst/>
            <a:rect r="r" b="b" t="t" l="l"/>
            <a:pathLst>
              <a:path h="375806" w="1960025">
                <a:moveTo>
                  <a:pt x="0" y="0"/>
                </a:moveTo>
                <a:lnTo>
                  <a:pt x="1960025" y="0"/>
                </a:lnTo>
                <a:lnTo>
                  <a:pt x="1960025" y="375806"/>
                </a:lnTo>
                <a:lnTo>
                  <a:pt x="0" y="37580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033269" y="9674653"/>
            <a:ext cx="1678762" cy="458862"/>
          </a:xfrm>
          <a:custGeom>
            <a:avLst/>
            <a:gdLst/>
            <a:ahLst/>
            <a:cxnLst/>
            <a:rect r="r" b="b" t="t" l="l"/>
            <a:pathLst>
              <a:path h="458862" w="1678762">
                <a:moveTo>
                  <a:pt x="0" y="0"/>
                </a:moveTo>
                <a:lnTo>
                  <a:pt x="1678762" y="0"/>
                </a:lnTo>
                <a:lnTo>
                  <a:pt x="1678762" y="458861"/>
                </a:lnTo>
                <a:lnTo>
                  <a:pt x="0" y="45886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999751" y="1076325"/>
            <a:ext cx="11041838" cy="711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00"/>
              </a:lnSpc>
            </a:pPr>
            <a:r>
              <a:rPr lang="en-US" sz="5000">
                <a:solidFill>
                  <a:srgbClr val="376FD4"/>
                </a:solidFill>
                <a:latin typeface="Muli Bold"/>
                <a:ea typeface="Muli Bold"/>
                <a:cs typeface="Muli Bold"/>
                <a:sym typeface="Muli Bold"/>
              </a:rPr>
              <a:t>Other element specifications</a:t>
            </a:r>
          </a:p>
        </p:txBody>
      </p:sp>
      <p:grpSp>
        <p:nvGrpSpPr>
          <p:cNvPr name="Group 11" id="11"/>
          <p:cNvGrpSpPr/>
          <p:nvPr/>
        </p:nvGrpSpPr>
        <p:grpSpPr>
          <a:xfrm rot="-1950706">
            <a:off x="3726684" y="1884575"/>
            <a:ext cx="1809030" cy="1809030"/>
            <a:chOff x="0" y="0"/>
            <a:chExt cx="13716000" cy="13716000"/>
          </a:xfrm>
        </p:grpSpPr>
        <p:sp>
          <p:nvSpPr>
            <p:cNvPr name="Freeform 12" id="12"/>
            <p:cNvSpPr/>
            <p:nvPr/>
          </p:nvSpPr>
          <p:spPr>
            <a:xfrm flipH="false" flipV="false" rot="1818266">
              <a:off x="-974085" y="-974085"/>
              <a:ext cx="15664170" cy="15664170"/>
            </a:xfrm>
            <a:custGeom>
              <a:avLst/>
              <a:gdLst/>
              <a:ahLst/>
              <a:cxnLst/>
              <a:rect r="r" b="b" t="t" l="l"/>
              <a:pathLst>
                <a:path h="15664170" w="15664170">
                  <a:moveTo>
                    <a:pt x="4371575" y="1911187"/>
                  </a:moveTo>
                  <a:cubicBezTo>
                    <a:pt x="1101554" y="3822373"/>
                    <a:pt x="0" y="8022573"/>
                    <a:pt x="1911187" y="11292595"/>
                  </a:cubicBezTo>
                  <a:cubicBezTo>
                    <a:pt x="3822373" y="14562616"/>
                    <a:pt x="8022573" y="15664170"/>
                    <a:pt x="11292595" y="13752983"/>
                  </a:cubicBezTo>
                  <a:cubicBezTo>
                    <a:pt x="14562616" y="11841797"/>
                    <a:pt x="15664170" y="7641597"/>
                    <a:pt x="13752983" y="4371575"/>
                  </a:cubicBezTo>
                  <a:cubicBezTo>
                    <a:pt x="11841797" y="1101554"/>
                    <a:pt x="7641597" y="0"/>
                    <a:pt x="4371575" y="1911187"/>
                  </a:cubicBez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3035111" y="3940542"/>
            <a:ext cx="2177023" cy="2177023"/>
          </a:xfrm>
          <a:custGeom>
            <a:avLst/>
            <a:gdLst/>
            <a:ahLst/>
            <a:cxnLst/>
            <a:rect r="r" b="b" t="t" l="l"/>
            <a:pathLst>
              <a:path h="2177023" w="2177023">
                <a:moveTo>
                  <a:pt x="0" y="0"/>
                </a:moveTo>
                <a:lnTo>
                  <a:pt x="2177023" y="0"/>
                </a:lnTo>
                <a:lnTo>
                  <a:pt x="2177023" y="2177022"/>
                </a:lnTo>
                <a:lnTo>
                  <a:pt x="0" y="217702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3035111" y="7480826"/>
            <a:ext cx="1777474" cy="1777474"/>
          </a:xfrm>
          <a:custGeom>
            <a:avLst/>
            <a:gdLst/>
            <a:ahLst/>
            <a:cxnLst/>
            <a:rect r="r" b="b" t="t" l="l"/>
            <a:pathLst>
              <a:path h="1777474" w="1777474">
                <a:moveTo>
                  <a:pt x="0" y="0"/>
                </a:moveTo>
                <a:lnTo>
                  <a:pt x="1777474" y="0"/>
                </a:lnTo>
                <a:lnTo>
                  <a:pt x="1777474" y="1777474"/>
                </a:lnTo>
                <a:lnTo>
                  <a:pt x="0" y="177747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907069" y="2517682"/>
            <a:ext cx="2773164" cy="495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Bearing ZZ type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07069" y="6574968"/>
            <a:ext cx="3631657" cy="495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Aluminum foil tape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07069" y="4539002"/>
            <a:ext cx="3212873" cy="495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Wood joints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139238" y="4048306"/>
            <a:ext cx="9525" cy="887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9139238" y="4215913"/>
            <a:ext cx="9525" cy="5803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5697218" y="2303256"/>
            <a:ext cx="3235744" cy="495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exterior Ø 40 mm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691650" y="2998311"/>
            <a:ext cx="3152621" cy="495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interior Ø 17 mm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123777" y="2741465"/>
            <a:ext cx="2609343" cy="495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Height 12 mm 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013031" y="4748656"/>
            <a:ext cx="1520142" cy="495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Ø 8 mm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123777" y="4748656"/>
            <a:ext cx="2609343" cy="495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Height 40 mm </a:t>
            </a:r>
          </a:p>
        </p:txBody>
      </p:sp>
      <p:sp>
        <p:nvSpPr>
          <p:cNvPr name="AutoShape 25" id="25"/>
          <p:cNvSpPr/>
          <p:nvPr/>
        </p:nvSpPr>
        <p:spPr>
          <a:xfrm>
            <a:off x="963493" y="3940542"/>
            <a:ext cx="16259549" cy="0"/>
          </a:xfrm>
          <a:prstGeom prst="line">
            <a:avLst/>
          </a:prstGeom>
          <a:ln cap="flat" w="76200">
            <a:solidFill>
              <a:srgbClr val="C8D9F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6" id="26"/>
          <p:cNvSpPr/>
          <p:nvPr/>
        </p:nvSpPr>
        <p:spPr>
          <a:xfrm>
            <a:off x="907069" y="6202814"/>
            <a:ext cx="16259549" cy="0"/>
          </a:xfrm>
          <a:prstGeom prst="line">
            <a:avLst/>
          </a:prstGeom>
          <a:ln cap="flat" w="76200">
            <a:solidFill>
              <a:srgbClr val="C8D9FC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7" id="27"/>
          <p:cNvSpPr txBox="true"/>
          <p:nvPr/>
        </p:nvSpPr>
        <p:spPr>
          <a:xfrm rot="0">
            <a:off x="14773455" y="2741465"/>
            <a:ext cx="1015228" cy="495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 unit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4682559" y="4748656"/>
            <a:ext cx="1197019" cy="495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 units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4773455" y="7688714"/>
            <a:ext cx="1015228" cy="495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 unit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DAGLMBs8aqA</dc:identifier>
  <dcterms:modified xsi:type="dcterms:W3CDTF">2011-08-01T06:04:30Z</dcterms:modified>
  <cp:revision>1</cp:revision>
  <dc:title>Copia de Reunión de Empresa Presentación</dc:title>
</cp:coreProperties>
</file>