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10160000" cy="7620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314" autoAdjust="0"/>
    <p:restoredTop sz="90933"/>
  </p:normalViewPr>
  <p:slideViewPr>
    <p:cSldViewPr>
      <p:cViewPr varScale="1">
        <p:scale>
          <a:sx n="81" d="100"/>
          <a:sy n="81" d="100"/>
        </p:scale>
        <p:origin x="108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70000" y="1247775"/>
            <a:ext cx="7620000" cy="265271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70000" y="4002088"/>
            <a:ext cx="7620000" cy="18399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3147F5-4EDC-DC42-A572-EF2DBD5B1A8F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42454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F2D0B5-6867-7143-83C9-E71D94D661C7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88662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239000" y="676275"/>
            <a:ext cx="2159000" cy="609758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62000" y="676275"/>
            <a:ext cx="6324600" cy="609758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BEA787-4962-3840-838E-D11466FDB5A7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92810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C61AE7-FF80-2E42-92CB-8112861E5EBA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576025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3738" y="1900238"/>
            <a:ext cx="8763000" cy="3168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93738" y="5099050"/>
            <a:ext cx="8763000" cy="166687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304394-3B78-1542-A2B1-110EA3880BBD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411877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762000" y="2200275"/>
            <a:ext cx="4241800" cy="4573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6200" y="2200275"/>
            <a:ext cx="4241800" cy="4573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98DA1E-B9A3-C34E-A140-6CDA93954F9D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090070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0088" y="406400"/>
            <a:ext cx="8763000" cy="147161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00088" y="1868488"/>
            <a:ext cx="4297362" cy="914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700088" y="2782888"/>
            <a:ext cx="4297362" cy="409416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143500" y="1868488"/>
            <a:ext cx="4319588" cy="914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143500" y="2782888"/>
            <a:ext cx="4319588" cy="409416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F9C0FD-CFA7-3846-B72C-82536F5DB038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640069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D701BF-0CA3-3F47-9799-C7C875A79B0C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896532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6A1322-D0EF-944D-AAE7-B2266FF2EAC6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271283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0088" y="508000"/>
            <a:ext cx="3276600" cy="1778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19588" y="1096963"/>
            <a:ext cx="5143500" cy="54149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00088" y="2286000"/>
            <a:ext cx="3276600" cy="4235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2C447A-F5CB-A745-9024-61F4D1DBBA3A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148526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0088" y="508000"/>
            <a:ext cx="3276600" cy="1778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319588" y="1096963"/>
            <a:ext cx="5143500" cy="54149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00088" y="2286000"/>
            <a:ext cx="3276600" cy="4235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A417F8-C54F-C844-83B1-C0008DAAE0E2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705916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676275"/>
            <a:ext cx="8636000" cy="127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2200275"/>
            <a:ext cx="8636000" cy="457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/>
              <a:t>Click to edit Master text styles</a:t>
            </a:r>
          </a:p>
          <a:p>
            <a:pPr lvl="1"/>
            <a:r>
              <a:rPr lang="en-US" altLang="ru-RU"/>
              <a:t>Second level</a:t>
            </a:r>
          </a:p>
          <a:p>
            <a:pPr lvl="2"/>
            <a:r>
              <a:rPr lang="en-US" altLang="ru-RU"/>
              <a:t>Third level</a:t>
            </a:r>
          </a:p>
          <a:p>
            <a:pPr lvl="3"/>
            <a:r>
              <a:rPr lang="en-US" altLang="ru-RU"/>
              <a:t>Fourth level</a:t>
            </a:r>
          </a:p>
          <a:p>
            <a:pPr lvl="4"/>
            <a:r>
              <a:rPr lang="en-US" altLang="ru-RU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942138"/>
            <a:ext cx="2117725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70275" y="6942138"/>
            <a:ext cx="3219450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80275" y="6942138"/>
            <a:ext cx="2119313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491ED80-A987-6848-8CAD-BC67FF72F94D}" type="slidenum">
              <a:rPr lang="en-US" altLang="ru-RU"/>
              <a:pPr/>
              <a:t>‹#›</a:t>
            </a:fld>
            <a:endParaRPr lang="en-US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eg"/><Relationship Id="rId3" Type="http://schemas.openxmlformats.org/officeDocument/2006/relationships/image" Target="../media/image10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eg"/><Relationship Id="rId3" Type="http://schemas.openxmlformats.org/officeDocument/2006/relationships/image" Target="../media/image14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ddsimplicity.com/downloads/eBaySDForum2006-11-29.pdf" TargetMode="External"/><Relationship Id="rId4" Type="http://schemas.openxmlformats.org/officeDocument/2006/relationships/hyperlink" Target="http://www.slideshare.net/kevinweil/nosql-at-twitter-nosql-eu-2010" TargetMode="External"/><Relationship Id="rId5" Type="http://schemas.openxmlformats.org/officeDocument/2006/relationships/hyperlink" Target="http://couchdb.apache.org" TargetMode="External"/><Relationship Id="rId6" Type="http://schemas.openxmlformats.org/officeDocument/2006/relationships/hyperlink" Target="http://mongodb.org" TargetMode="External"/><Relationship Id="rId7" Type="http://schemas.openxmlformats.org/officeDocument/2006/relationships/hyperlink" Target="http://en.wikipedia.org/wiki/CouchDB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NoSQ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centerknowledge.com/wp-content/uploads/2011/02/facebook-rutherford-900.jpg" TargetMode="External"/><Relationship Id="rId4" Type="http://schemas.openxmlformats.org/officeDocument/2006/relationships/hyperlink" Target="http://www.simpsonstrivia.com.ar/wallpapers/homer-simpson-wallpaper-brain.htm" TargetMode="External"/><Relationship Id="rId5" Type="http://schemas.openxmlformats.org/officeDocument/2006/relationships/hyperlink" Target="http://www.panarin.com/persons/russia/15888" TargetMode="External"/><Relationship Id="rId6" Type="http://schemas.openxmlformats.org/officeDocument/2006/relationships/hyperlink" Target="http://www.fhwa.dot.gov/publications/publicroads/07july/07.cfm" TargetMode="External"/><Relationship Id="rId7" Type="http://schemas.openxmlformats.org/officeDocument/2006/relationships/hyperlink" Target="http://www.carinsurancecomparison.com/how-do-i-drop-collision-car-insurance-coverage/" TargetMode="External"/><Relationship Id="rId8" Type="http://schemas.openxmlformats.org/officeDocument/2006/relationships/hyperlink" Target="http://www.mongodb.org/display/DOCS/Sharding+Introduction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fish.govt.nz/NR/rdonlyres/DF8E69F9-BC06-4BB9-A7D5-DD9A93884893/1300/database.gif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57250" y="1828800"/>
            <a:ext cx="8435975" cy="1214438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altLang="ru-RU" sz="4800" b="1">
                <a:solidFill>
                  <a:srgbClr val="DEDEDE"/>
                </a:solidFill>
                <a:latin typeface="Trebuchet MS" charset="0"/>
              </a:rPr>
              <a:t>MongoDB vs CouchDB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70050" y="2743200"/>
            <a:ext cx="6602413" cy="958850"/>
          </a:xfrm>
        </p:spPr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ru-RU" sz="3200" i="1">
                <a:solidFill>
                  <a:srgbClr val="DEDEDE"/>
                </a:solidFill>
                <a:latin typeface="Trebuchet MS" charset="0"/>
              </a:rPr>
              <a:t>Сравнение нереляционных баз данных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568450" y="5080000"/>
            <a:ext cx="6602413" cy="95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altLang="ru-RU" i="1">
                <a:solidFill>
                  <a:srgbClr val="DEDEDE"/>
                </a:solidFill>
                <a:latin typeface="Trebuchet MS" charset="0"/>
              </a:rPr>
              <a:t>Антон Колесов, anthony.kolesov@gmail.com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altLang="ru-RU" sz="4300">
                <a:solidFill>
                  <a:srgbClr val="DEDEDE"/>
                </a:solidFill>
                <a:latin typeface="Trebuchet MS" charset="0"/>
              </a:rPr>
              <a:t>Кто использует?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552450" y="1524000"/>
            <a:ext cx="9104313" cy="570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altLang="ru-RU" sz="2700" b="1">
                <a:solidFill>
                  <a:srgbClr val="DEDEDE"/>
                </a:solidFill>
                <a:latin typeface="Trebuchet MS" charset="0"/>
              </a:rPr>
              <a:t>Digg</a:t>
            </a:r>
            <a:endParaRPr lang="en-US" altLang="ru-RU"/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Сервис: зелёные отметки о голосовании на других сайтах</a:t>
            </a:r>
            <a:endParaRPr lang="en-US" altLang="ru-RU"/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БД: Apache Cassandra</a:t>
            </a:r>
            <a:endParaRPr lang="en-US" altLang="ru-RU"/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Размер данных: 3 TiB </a:t>
            </a:r>
            <a:r>
              <a:rPr lang="en-US" altLang="ru-RU" sz="2700" baseline="30000">
                <a:solidFill>
                  <a:srgbClr val="DEDEDE"/>
                </a:solidFill>
                <a:latin typeface="Trebuchet MS" charset="0"/>
              </a:rPr>
              <a:t>[1]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altLang="ru-RU" sz="4300">
                <a:solidFill>
                  <a:srgbClr val="DEDEDE"/>
                </a:solidFill>
                <a:latin typeface="Trebuchet MS" charset="0"/>
              </a:rPr>
              <a:t>Кто использует?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552450" y="1828800"/>
            <a:ext cx="9117013" cy="541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altLang="ru-RU" sz="2700" b="1">
                <a:solidFill>
                  <a:srgbClr val="DEDEDE"/>
                </a:solidFill>
                <a:latin typeface="Trebuchet MS" charset="0"/>
              </a:rPr>
              <a:t>eBay</a:t>
            </a:r>
            <a:endParaRPr lang="en-US" altLang="ru-RU"/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Используется для хранения всех данных</a:t>
            </a:r>
            <a:endParaRPr lang="en-US" altLang="ru-RU"/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Размер БД: 2 PiB </a:t>
            </a:r>
            <a:r>
              <a:rPr lang="en-US" altLang="ru-RU" sz="2700" baseline="30000">
                <a:solidFill>
                  <a:srgbClr val="DEDEDE"/>
                </a:solidFill>
                <a:latin typeface="Trebuchet MS" charset="0"/>
              </a:rPr>
              <a:t>[1]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altLang="ru-RU" sz="4300">
                <a:solidFill>
                  <a:srgbClr val="DEDEDE"/>
                </a:solidFill>
                <a:latin typeface="Trebuchet MS" charset="0"/>
              </a:rPr>
              <a:t>Кто использует?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552450" y="1828800"/>
            <a:ext cx="9117013" cy="541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altLang="ru-RU" sz="2700" b="1">
                <a:solidFill>
                  <a:srgbClr val="DEDEDE"/>
                </a:solidFill>
                <a:latin typeface="Trebuchet MS" charset="0"/>
              </a:rPr>
              <a:t>Facebook</a:t>
            </a:r>
            <a:endParaRPr lang="en-US" altLang="ru-RU"/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Сервис: Полнотекстовый поиск по личным сообщениям</a:t>
            </a:r>
            <a:endParaRPr lang="en-US" altLang="ru-RU"/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БД: Apache Cassandra</a:t>
            </a:r>
            <a:endParaRPr lang="en-US" altLang="ru-RU"/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Размер: 50 TiB </a:t>
            </a:r>
            <a:r>
              <a:rPr lang="en-US" altLang="ru-RU" sz="2700" baseline="30000">
                <a:solidFill>
                  <a:srgbClr val="DEDEDE"/>
                </a:solidFill>
                <a:latin typeface="Trebuchet MS" charset="0"/>
              </a:rPr>
              <a:t>[1]</a:t>
            </a:r>
            <a:endParaRPr lang="en-US" altLang="ru-RU"/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HQL на основе Hadoop для статистических запросов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247650" y="6705600"/>
            <a:ext cx="9664700" cy="60960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altLang="ru-RU" sz="3200">
                <a:solidFill>
                  <a:srgbClr val="DEDEDE"/>
                </a:solidFill>
                <a:latin typeface="Trebuchet MS" charset="0"/>
              </a:rPr>
              <a:t>Рисунок 2 - Facebook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812800"/>
            <a:ext cx="9144000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altLang="ru-RU" sz="4300">
                <a:solidFill>
                  <a:srgbClr val="DEDEDE"/>
                </a:solidFill>
                <a:latin typeface="Trebuchet MS" charset="0"/>
              </a:rPr>
              <a:t>Кто использует?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552450" y="1524000"/>
            <a:ext cx="9117013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altLang="ru-RU" sz="2700" b="1">
                <a:solidFill>
                  <a:srgbClr val="DEDEDE"/>
                </a:solidFill>
                <a:latin typeface="Trebuchet MS" charset="0"/>
              </a:rPr>
              <a:t>Twitter</a:t>
            </a:r>
            <a:endParaRPr lang="en-US" altLang="ru-RU"/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Анализ данных: поиск, составление графов, определение кому доставлять твиты</a:t>
            </a:r>
            <a:endParaRPr lang="en-US" altLang="ru-RU"/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Cassandra - оперативные запросы со низким временем отклика</a:t>
            </a:r>
            <a:endParaRPr lang="en-US" altLang="ru-RU"/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HBase - выполнение групп последовательных задача, допускающие задержку времени отклика</a:t>
            </a:r>
            <a:endParaRPr lang="en-US" altLang="ru-RU"/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FlockDB -  построение графов отношений</a:t>
            </a:r>
            <a:endParaRPr lang="en-US" altLang="ru-RU"/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Pig на основе Hadoop для статистических запросов</a:t>
            </a:r>
            <a:endParaRPr lang="en-US" altLang="ru-RU"/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+7 TiB в день </a:t>
            </a:r>
            <a:r>
              <a:rPr lang="en-US" altLang="ru-RU" sz="2700" baseline="30000">
                <a:solidFill>
                  <a:srgbClr val="DEDEDE"/>
                </a:solidFill>
                <a:latin typeface="Trebuchet MS" charset="0"/>
              </a:rPr>
              <a:t>[4]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ctrTitle"/>
          </p:nvPr>
        </p:nvSpPr>
        <p:spPr>
          <a:xfrm>
            <a:off x="247650" y="6705600"/>
            <a:ext cx="9664700" cy="60960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altLang="ru-RU" sz="3200">
                <a:solidFill>
                  <a:srgbClr val="DEDEDE"/>
                </a:solidFill>
                <a:latin typeface="Trebuchet MS" charset="0"/>
              </a:rPr>
              <a:t>Рисунок 3 - СМИ XXI века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200" y="987425"/>
            <a:ext cx="3551238" cy="487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13" y="1014413"/>
            <a:ext cx="4468812" cy="477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200" y="1422400"/>
            <a:ext cx="1309688" cy="161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altLang="ru-RU" sz="4300">
                <a:solidFill>
                  <a:srgbClr val="DEDEDE"/>
                </a:solidFill>
                <a:latin typeface="Trebuchet MS" charset="0"/>
              </a:rPr>
              <a:t>Общие тенденции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Обычно используются для аналитической обработки большого объёма данных</a:t>
            </a:r>
            <a:endParaRPr lang="en-US" altLang="ru-RU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Используются на сайтах с очень высокой нагрузкой, поскольку легко масштабируются горизонтально.</a:t>
            </a:r>
            <a:endParaRPr lang="en-US" altLang="ru-RU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Часто используются совместно с традиционными решениями на реляционных базах данных.</a:t>
            </a:r>
            <a:endParaRPr lang="en-US" altLang="ru-RU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"Если вы используете memcached, то вы уже используете нереляционную базу данных."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altLang="ru-RU" sz="4300">
                <a:solidFill>
                  <a:srgbClr val="DEDEDE"/>
                </a:solidFill>
                <a:latin typeface="Trebuchet MS" charset="0"/>
              </a:rPr>
              <a:t>CouchDB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Разрабатывается под крылом Apache</a:t>
            </a:r>
            <a:endParaRPr lang="en-US" altLang="ru-RU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Язык разработки - Erlang, то есть БД ориентирована на большую нагрузку и максимально эффективную работу на многопроцессорных компьютерах.</a:t>
            </a:r>
            <a:endParaRPr lang="en-US" altLang="ru-RU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HTTP REST интерфейс, интегрируется в веб-приложения на родном для них языке.</a:t>
            </a:r>
            <a:endParaRPr lang="en-US" altLang="ru-RU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Репликация "мастер-мастер" - любое количество серверов могут работать одновременно как на чтение, так и на запись, уведомляя друг друга о происходящих изменениях.</a:t>
            </a:r>
            <a:endParaRPr lang="en-US" altLang="ru-RU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Лицензия Apache License 2.0</a:t>
            </a:r>
            <a:endParaRPr lang="en-US" altLang="ru-RU"/>
          </a:p>
          <a:p>
            <a:pPr marL="0" indent="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None/>
            </a:pPr>
            <a:endParaRPr lang="en-US" altLang="ru-RU" sz="2700">
              <a:solidFill>
                <a:srgbClr val="DEDEDE"/>
              </a:solidFill>
              <a:latin typeface="Trebuchet MS" charset="0"/>
            </a:endParaRP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85738"/>
            <a:ext cx="1538288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altLang="ru-RU" sz="4300">
                <a:solidFill>
                  <a:srgbClr val="DEDEDE"/>
                </a:solidFill>
                <a:latin typeface="Trebuchet MS" charset="0"/>
              </a:rPr>
              <a:t>Цитата о CouchDB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"Возможно, Django был построен </a:t>
            </a:r>
            <a:r>
              <a:rPr lang="en-US" altLang="ru-RU" sz="2700" i="1">
                <a:solidFill>
                  <a:srgbClr val="DEDEDE"/>
                </a:solidFill>
                <a:latin typeface="Trebuchet MS" charset="0"/>
              </a:rPr>
              <a:t>для</a:t>
            </a: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 Веба, но CouchDB построен </a:t>
            </a:r>
            <a:r>
              <a:rPr lang="en-US" altLang="ru-RU" sz="2700" i="1">
                <a:solidFill>
                  <a:srgbClr val="DEDEDE"/>
                </a:solidFill>
                <a:latin typeface="Trebuchet MS" charset="0"/>
              </a:rPr>
              <a:t>из</a:t>
            </a: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 Веба. Я никогда не видел программу, которая так полно охватывает философию, стоящую за HTTP. CouchDB делает Django таким же старомодным продуктом, как само Django делает устаревшим ASP."</a:t>
            </a:r>
            <a:endParaRPr lang="en-US" altLang="ru-RU"/>
          </a:p>
          <a:p>
            <a:pPr marL="0" indent="0" algn="r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Jacob Kaplan-Moss, разработчик Django </a:t>
            </a:r>
            <a:r>
              <a:rPr lang="en-US" altLang="ru-RU" sz="2700" baseline="30000">
                <a:solidFill>
                  <a:srgbClr val="DEDEDE"/>
                </a:solidFill>
                <a:latin typeface="Trebuchet MS" charset="0"/>
              </a:rPr>
              <a:t>[7]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altLang="ru-RU" sz="4300">
                <a:solidFill>
                  <a:srgbClr val="DEDEDE"/>
                </a:solidFill>
                <a:latin typeface="Trebuchet MS" charset="0"/>
              </a:rPr>
              <a:t>MongoDB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Разрабатывается компанией 10gen</a:t>
            </a:r>
            <a:endParaRPr lang="en-US" altLang="ru-RU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Лицензия Affero GPL v3</a:t>
            </a:r>
            <a:endParaRPr lang="en-US" altLang="ru-RU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Язык разработки - C++</a:t>
            </a:r>
            <a:endParaRPr lang="en-US" altLang="ru-RU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Общение с клиентом через специализированный бинарный протокол. Для работы с документами используется BSON - по сути тоже самое, что и JSON, но в бинарном виде.</a:t>
            </a:r>
            <a:endParaRPr lang="en-US" altLang="ru-RU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Большой набор вариантов репликации и распределения данных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85738"/>
            <a:ext cx="2587625" cy="110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altLang="ru-RU" sz="4300">
                <a:solidFill>
                  <a:srgbClr val="DEDEDE"/>
                </a:solidFill>
                <a:latin typeface="Trebuchet MS" charset="0"/>
              </a:rPr>
              <a:t>Почему не SQL?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Сложность создания запросов на SQL, которые выходят за рамки простого SELECT.</a:t>
            </a:r>
            <a:endParaRPr lang="en-US" altLang="ru-RU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Посредственная масштабируемость на сверхвысокую нагрузку в виде большого количества запросов на чтение и запись</a:t>
            </a:r>
            <a:endParaRPr lang="en-US" altLang="ru-RU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Плохая адаптируемость к сетям распределённых  вычислений.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altLang="ru-RU" sz="4300">
                <a:solidFill>
                  <a:srgbClr val="DEDEDE"/>
                </a:solidFill>
                <a:latin typeface="Trebuchet MS" charset="0"/>
              </a:rPr>
              <a:t>Лицензирование CouchDB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55588" y="1819275"/>
            <a:ext cx="9510712" cy="5497513"/>
          </a:xfrm>
        </p:spPr>
        <p:txBody>
          <a:bodyPr lIns="0" tIns="0" rIns="0" bIns="0"/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Apache License 2.0</a:t>
            </a:r>
            <a:endParaRPr lang="en-US" altLang="ru-RU" sz="2400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Отсутствие ограничений на использование и модификацию</a:t>
            </a:r>
            <a:endParaRPr lang="en-US" altLang="ru-RU" sz="2400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Изменения в исходный код не обязательно публиковать.</a:t>
            </a:r>
            <a:endParaRPr lang="en-US" altLang="ru-RU" sz="2400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Доступна коммерческая техподдержка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altLang="ru-RU" sz="4300">
                <a:solidFill>
                  <a:srgbClr val="DEDEDE"/>
                </a:solidFill>
                <a:latin typeface="Trebuchet MS" charset="0"/>
              </a:rPr>
              <a:t>Лицензирование MongoDB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290513" y="1739900"/>
            <a:ext cx="9482137" cy="5461000"/>
          </a:xfrm>
        </p:spPr>
        <p:txBody>
          <a:bodyPr lIns="0" tIns="0" rIns="0" bIns="0"/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ru-RU" sz="3200">
                <a:solidFill>
                  <a:srgbClr val="DEDEDE"/>
                </a:solidFill>
                <a:latin typeface="Trebuchet MS" charset="0"/>
              </a:rPr>
              <a:t>AGPL v3</a:t>
            </a:r>
            <a:endParaRPr lang="en-US" altLang="ru-RU" sz="2400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ru-RU" sz="3200">
                <a:solidFill>
                  <a:srgbClr val="DEDEDE"/>
                </a:solidFill>
                <a:latin typeface="Trebuchet MS" charset="0"/>
              </a:rPr>
              <a:t>Изменения исходного кода необходимо опубликовать</a:t>
            </a:r>
            <a:endParaRPr lang="en-US" altLang="ru-RU" sz="2400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ru-RU" sz="3200">
                <a:solidFill>
                  <a:srgbClr val="DEDEDE"/>
                </a:solidFill>
                <a:latin typeface="Trebuchet MS" charset="0"/>
              </a:rPr>
              <a:t>Либо купить коммерческую лицензию.</a:t>
            </a:r>
            <a:endParaRPr lang="en-US" altLang="ru-RU" sz="2400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ru-RU" sz="3200">
                <a:solidFill>
                  <a:srgbClr val="DEDEDE"/>
                </a:solidFill>
                <a:latin typeface="Trebuchet MS" charset="0"/>
              </a:rPr>
              <a:t>Также доступна техподдержка и обучение от 10gen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altLang="ru-RU" sz="4300">
                <a:solidFill>
                  <a:srgbClr val="DEDEDE"/>
                </a:solidFill>
                <a:latin typeface="Trebuchet MS" charset="0"/>
              </a:rPr>
              <a:t>Протокол интерфейса CouchDB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34950" y="1817688"/>
            <a:ext cx="9309100" cy="5461000"/>
          </a:xfrm>
        </p:spPr>
        <p:txBody>
          <a:bodyPr lIns="0" tIns="0" rIns="0" bIns="0"/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HTTP JSON REST интерфейс.</a:t>
            </a:r>
            <a:endParaRPr lang="en-US" altLang="ru-RU" sz="2400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Доступен из любой среды, в которой поддерживается HTTP.</a:t>
            </a:r>
            <a:endParaRPr lang="en-US" altLang="ru-RU" sz="2400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Интерфейс относительно простой и интуитивно понятный. Теоретически можно обойтись без использования каких-либо специальных драйверы.</a:t>
            </a:r>
            <a:endParaRPr lang="en-US" altLang="ru-RU" sz="2400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Однако они есть и ими лучше всё-же пользоваться.</a:t>
            </a:r>
            <a:endParaRPr lang="en-US" altLang="ru-RU" sz="2400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Особо легко работать с CouchDB из JavaScript, поскольку они общаются на одном языке.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altLang="ru-RU" sz="4300">
                <a:solidFill>
                  <a:srgbClr val="DEDEDE"/>
                </a:solidFill>
                <a:latin typeface="Trebuchet MS" charset="0"/>
              </a:rPr>
              <a:t>Протокол интерфейса MongoDB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Бинарный протокол на основе BSON</a:t>
            </a:r>
            <a:endParaRPr lang="en-US" altLang="ru-RU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BSON по сути - это JSON, но в бинарном виде.</a:t>
            </a:r>
            <a:endParaRPr lang="en-US" altLang="ru-RU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Также в BSON добавлено несколько  нестандартных типов данных специально для нужд базы данных.</a:t>
            </a:r>
            <a:endParaRPr lang="en-US" altLang="ru-RU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Главная причины выбора BSON вместо JSON - скорость парсинга данных. Бинарные данные расшифровываются намного быстрее.</a:t>
            </a:r>
            <a:endParaRPr lang="en-US" altLang="ru-RU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Требуются специальные драйверы, которые созданы для большинства популярных языков программирования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altLang="ru-RU" sz="4300">
                <a:solidFill>
                  <a:srgbClr val="DEDEDE"/>
                </a:solidFill>
                <a:latin typeface="Trebuchet MS" charset="0"/>
              </a:rPr>
              <a:t>Протокол интерфейса MongoDB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Впрочем всегда можно разработать програмный слой для перевода между HTTP/JSON и BSON.</a:t>
            </a:r>
            <a:endParaRPr lang="en-US" altLang="ru-RU"/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Такой проект есть (один как минимум).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altLang="ru-RU" sz="4300">
                <a:solidFill>
                  <a:srgbClr val="DEDEDE"/>
                </a:solidFill>
                <a:latin typeface="Trebuchet MS" charset="0"/>
              </a:rPr>
              <a:t>Структура базы данных CouchDB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Все документы равнозначны и в самой БД не существует каких-либо средств для их различения.</a:t>
            </a:r>
            <a:endParaRPr lang="en-US" altLang="ru-RU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Для разделения документов, например по типу, необходимо добавлять специальные поля вида </a:t>
            </a:r>
            <a:r>
              <a:rPr lang="en-US" altLang="ru-RU" sz="2700">
                <a:solidFill>
                  <a:srgbClr val="DEDEDE"/>
                </a:solidFill>
                <a:latin typeface="'courier new'" charset="0"/>
              </a:rPr>
              <a:t>"type":"article"</a:t>
            </a:r>
            <a:r>
              <a:rPr lang="en-US" altLang="ru-RU" sz="2700">
                <a:solidFill>
                  <a:srgbClr val="DEDEDE"/>
                </a:solidFill>
                <a:latin typeface="'trebuchet ms'" charset="0"/>
              </a:rPr>
              <a:t>, а получать документы через представления.</a:t>
            </a:r>
            <a:endParaRPr lang="en-US" altLang="ru-RU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ru-RU" sz="2700">
                <a:solidFill>
                  <a:srgbClr val="DEDEDE"/>
                </a:solidFill>
                <a:latin typeface="'trebuchet ms'" charset="0"/>
              </a:rPr>
              <a:t>У каждого документа есть поля </a:t>
            </a:r>
            <a:r>
              <a:rPr lang="en-US" altLang="ru-RU" sz="2700">
                <a:solidFill>
                  <a:srgbClr val="DEDEDE"/>
                </a:solidFill>
                <a:latin typeface="'courier new'" charset="0"/>
              </a:rPr>
              <a:t>_id</a:t>
            </a:r>
            <a:r>
              <a:rPr lang="en-US" altLang="ru-RU" sz="2700">
                <a:solidFill>
                  <a:srgbClr val="DEDEDE"/>
                </a:solidFill>
                <a:latin typeface="'trebuchet ms'" charset="0"/>
              </a:rPr>
              <a:t> с уникальным идентификатором и </a:t>
            </a:r>
            <a:r>
              <a:rPr lang="en-US" altLang="ru-RU" sz="2700">
                <a:solidFill>
                  <a:srgbClr val="DEDEDE"/>
                </a:solidFill>
                <a:latin typeface="'courier new'" charset="0"/>
              </a:rPr>
              <a:t>_rev</a:t>
            </a:r>
            <a:r>
              <a:rPr lang="en-US" altLang="ru-RU" sz="2700">
                <a:solidFill>
                  <a:srgbClr val="DEDEDE"/>
                </a:solidFill>
                <a:latin typeface="'trebuchet ms'" charset="0"/>
              </a:rPr>
              <a:t> с идентификатором ревизии документа.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244475" y="303213"/>
            <a:ext cx="9659938" cy="911225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altLang="ru-RU" sz="4300">
                <a:solidFill>
                  <a:srgbClr val="DEDEDE"/>
                </a:solidFill>
                <a:latin typeface="Trebuchet MS" charset="0"/>
              </a:rPr>
              <a:t>Структура базы данных MongoDB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Документы разделяются на коллекции по типу. Это напоминает табличную структуру реляционных баз данных.</a:t>
            </a:r>
            <a:endParaRPr lang="en-US" altLang="ru-RU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В отличии от RDBMS коллекции разделяют данные только по-смыслу: схемы данных не существует.</a:t>
            </a:r>
            <a:endParaRPr lang="en-US" altLang="ru-RU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У каждого документа есть идентифицирующее поле </a:t>
            </a:r>
            <a:r>
              <a:rPr lang="en-US" altLang="ru-RU" sz="2700">
                <a:solidFill>
                  <a:srgbClr val="DEDEDE"/>
                </a:solidFill>
                <a:latin typeface="'courier new'" charset="0"/>
              </a:rPr>
              <a:t>_id</a:t>
            </a: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. Никакого поля, позволяющего следить за ревизиями нет.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altLang="ru-RU" sz="4300">
                <a:solidFill>
                  <a:srgbClr val="DEDEDE"/>
                </a:solidFill>
                <a:latin typeface="Trebuchet MS" charset="0"/>
              </a:rPr>
              <a:t>Разрешение коллизий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При обновлении документа клиент должен отправить в CouchDB правильное текущее значение поля </a:t>
            </a:r>
            <a:r>
              <a:rPr lang="en-US" altLang="ru-RU" sz="2700">
                <a:solidFill>
                  <a:srgbClr val="DEDEDE"/>
                </a:solidFill>
                <a:latin typeface="'courier new'" charset="0"/>
              </a:rPr>
              <a:t>_rev</a:t>
            </a: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. В противном случае база расценит это как конфликт и откажет в обновлении документа.</a:t>
            </a:r>
            <a:endParaRPr lang="en-US" altLang="ru-RU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В MongoDB отсутствует такой механизм.</a:t>
            </a:r>
            <a:endParaRPr lang="en-US" altLang="ru-RU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Но при обновлении документа MondoDB позволяет отправлять только обновлённые поля, а не весь документ.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327650" y="5181600"/>
            <a:ext cx="4610100" cy="771525"/>
          </a:xfrm>
        </p:spPr>
        <p:txBody>
          <a:bodyPr lIns="0" tIns="0" rIns="0" bIns="0"/>
          <a:lstStyle/>
          <a:p>
            <a:pPr marL="0" indent="0" algn="ctr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Рисунок 5 - MongoDB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49250" y="5181600"/>
            <a:ext cx="4684713" cy="776288"/>
          </a:xfrm>
        </p:spPr>
        <p:txBody>
          <a:bodyPr lIns="0" tIns="0" rIns="0" bIns="0"/>
          <a:lstStyle/>
          <a:p>
            <a:pPr marL="0" indent="0" algn="ctr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Рисунок 4 - CouchDB</a:t>
            </a:r>
          </a:p>
        </p:txBody>
      </p:sp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800" y="1117600"/>
            <a:ext cx="4502150" cy="337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1117600"/>
            <a:ext cx="4543425" cy="340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altLang="ru-RU" sz="4300">
                <a:solidFill>
                  <a:srgbClr val="DEDEDE"/>
                </a:solidFill>
                <a:latin typeface="Trebuchet MS" charset="0"/>
              </a:rPr>
              <a:t>Представления в CouchDB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Создаются посредством Map/Reduce</a:t>
            </a:r>
            <a:endParaRPr lang="en-US" altLang="ru-RU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Функции для Map и Reduce создаются на JavaScript. Можно подключить и другие языки программирования.</a:t>
            </a:r>
            <a:endParaRPr lang="en-US" altLang="ru-RU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В следствие того, что в БД нет разделения документов на типы, при индексировании данных функция Map будет вызвана для абсолютно всех документов в базе данных. Это не всегда оптимально.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ctrTitle"/>
          </p:nvPr>
        </p:nvSpPr>
        <p:spPr>
          <a:xfrm>
            <a:off x="247650" y="6705600"/>
            <a:ext cx="9664700" cy="60960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altLang="ru-RU" sz="3200">
                <a:solidFill>
                  <a:srgbClr val="DEDEDE"/>
                </a:solidFill>
                <a:latin typeface="Trebuchet MS" charset="0"/>
              </a:rPr>
              <a:t>Рисунок 1 - Здравствуй бессоница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63" y="379413"/>
            <a:ext cx="7466012" cy="618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altLang="ru-RU" sz="4300">
                <a:solidFill>
                  <a:srgbClr val="DEDEDE"/>
                </a:solidFill>
                <a:latin typeface="Trebuchet MS" charset="0"/>
              </a:rPr>
              <a:t>Представления в MongoDB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Основной инструмент: запросы похожие на WHERE в SQL.</a:t>
            </a:r>
            <a:endParaRPr lang="en-US" altLang="ru-RU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В отличии от CouchDB не обязательно предварительно выполнять индексирование данных, чтобы выполнить запрос.</a:t>
            </a:r>
            <a:endParaRPr lang="en-US" altLang="ru-RU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Существуют индексы по полям, в том числе и охватывающие несколько полей, а также вложенные поля.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altLang="ru-RU" sz="4300">
                <a:solidFill>
                  <a:srgbClr val="DEDEDE"/>
                </a:solidFill>
                <a:latin typeface="Trebuchet MS" charset="0"/>
              </a:rPr>
              <a:t>Индексирование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CouchDB производит индексацию для любого запроса, только при вызове запроса, обновляя все изменённые документы.</a:t>
            </a:r>
            <a:endParaRPr lang="en-US" altLang="ru-RU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Это может занять много времени, если в БД было добавлено много документов.</a:t>
            </a:r>
            <a:endParaRPr lang="en-US" altLang="ru-RU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Можно запросить получение документов без обновления индекса, но тогда будет риск получить несколько устаревшие данные.</a:t>
            </a:r>
            <a:endParaRPr lang="en-US" altLang="ru-RU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MongoDB обновляет индексы сразу при редактировании документа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altLang="ru-RU" sz="4300">
                <a:solidFill>
                  <a:srgbClr val="DEDEDE"/>
                </a:solidFill>
                <a:latin typeface="Trebuchet MS" charset="0"/>
              </a:rPr>
              <a:t>Способ хранения данных CouchDB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Данные хранятся в одном файле.</a:t>
            </a:r>
            <a:endParaRPr lang="en-US" altLang="ru-RU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Запись осуществляется только в конец файла.</a:t>
            </a:r>
            <a:endParaRPr lang="en-US" altLang="ru-RU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Старые ревизии и удалённые документы остаются в файле.</a:t>
            </a:r>
            <a:endParaRPr lang="en-US" altLang="ru-RU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За счёт такого упрощения гарантируется целостность файла и устойчивость к неполадкам оборудования.</a:t>
            </a:r>
            <a:endParaRPr lang="en-US" altLang="ru-RU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Можно вызвать операцию удаления старых данных из файла. При этом БД не будет заблокирована.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altLang="ru-RU" sz="4300">
                <a:solidFill>
                  <a:srgbClr val="DEDEDE"/>
                </a:solidFill>
                <a:latin typeface="Trebuchet MS" charset="0"/>
              </a:rPr>
              <a:t>Способ хранения данных MongoDB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Memory-mapped файлы. Поэтому MongoDB всегда лучше давать как можно больше ОЗУ.</a:t>
            </a:r>
            <a:endParaRPr lang="en-US" altLang="ru-RU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База хранится в множестве файлов, размером максимум 2 GiB.</a:t>
            </a:r>
            <a:endParaRPr lang="en-US" altLang="ru-RU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MongoDB старается обновлять документ прямо в месте его расположения, если это возможно.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altLang="ru-RU" sz="4300">
                <a:solidFill>
                  <a:srgbClr val="DEDEDE"/>
                </a:solidFill>
                <a:latin typeface="Trebuchet MS" charset="0"/>
              </a:rPr>
              <a:t>Работа с файлами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CouchDB позволяет прикреплять к документам файлы и работать с ними независимо от самого документа.</a:t>
            </a:r>
            <a:endParaRPr lang="en-US" altLang="ru-RU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В MongoDB существует целый API работы с файлами, под названием GridFS. Он, например, позволяет получать не весь файл, а только его некую часть. То есть по сути, можно осуществлять потоковую передачу больших файлов.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altLang="ru-RU" sz="4300">
                <a:solidFill>
                  <a:srgbClr val="DEDEDE"/>
                </a:solidFill>
                <a:latin typeface="Trebuchet MS" charset="0"/>
              </a:rPr>
              <a:t>Репликация в CouchDB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Поддерживается ad-hoc репликация - сервер "вытягивает" данные из другого или наоборот отправляет ему свои.</a:t>
            </a:r>
            <a:endParaRPr lang="en-US" altLang="ru-RU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CouchDB может продолжить получать (отправлять) обновления с другого сервера автоматически, если это указать в параметрах.</a:t>
            </a:r>
            <a:endParaRPr lang="en-US" altLang="ru-RU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Можно настроить перекрёстную репликацию между серверами.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altLang="ru-RU" sz="4300">
                <a:solidFill>
                  <a:srgbClr val="DEDEDE"/>
                </a:solidFill>
                <a:latin typeface="Trebuchet MS" charset="0"/>
              </a:rPr>
              <a:t>Репликация в CouchDB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Сервера автоматически разрешают коллизии, если это возможно, объединяя документы. Если разрешить коллизию не удаётся, то не происходит никакой ошибки и можно вручную разрешить коллизию позже.</a:t>
            </a:r>
            <a:endParaRPr lang="en-US" altLang="ru-RU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Эта система особо эффективна, если сервера периодически могут терять соединение между собой, но при этом хочется иметь возможность писать и читать в оба сервера.</a:t>
            </a:r>
            <a:endParaRPr lang="en-US" altLang="ru-RU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Пример - входящая почта на сервере и на клиентской машине.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altLang="ru-RU" sz="4300">
                <a:solidFill>
                  <a:srgbClr val="DEDEDE"/>
                </a:solidFill>
                <a:latin typeface="Trebuchet MS" charset="0"/>
              </a:rPr>
              <a:t>Репликация в CouchDB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Можно подключать множество серверов в репликационную сеть.</a:t>
            </a:r>
            <a:endParaRPr lang="en-US" altLang="ru-RU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Можно настроить фильтрацию реплицируемых данных.</a:t>
            </a:r>
            <a:endParaRPr lang="en-US" altLang="ru-RU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Чтобы использовать репликацию для распределения нагрузки необходим сторонний балансировщик нагрузки.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altLang="ru-RU" sz="4300">
                <a:solidFill>
                  <a:srgbClr val="DEDEDE"/>
                </a:solidFill>
                <a:latin typeface="Trebuchet MS" charset="0"/>
              </a:rPr>
              <a:t>Репликация в MongoDB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Репликация вида master-slave: вся работа осуществляется с главным сервером, а изменения отправляются на подчинённый сервер. Если мастер отключается, то подчинённый не может автоматически занять его место.</a:t>
            </a:r>
            <a:endParaRPr lang="en-US" altLang="ru-RU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Репликационные множества (Replica sets): до 7 компьютеров, при потере мастера, автоматически выбирается новый.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ctrTitle"/>
          </p:nvPr>
        </p:nvSpPr>
        <p:spPr>
          <a:xfrm>
            <a:off x="247650" y="6705600"/>
            <a:ext cx="9664700" cy="60960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altLang="ru-RU" sz="3200">
                <a:solidFill>
                  <a:srgbClr val="DEDEDE"/>
                </a:solidFill>
                <a:latin typeface="Trebuchet MS" charset="0"/>
              </a:rPr>
              <a:t>Рисунок 6 - Репликационное множество</a:t>
            </a:r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406400"/>
            <a:ext cx="8167688" cy="612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altLang="ru-RU" sz="4300">
                <a:solidFill>
                  <a:srgbClr val="DEDEDE"/>
                </a:solidFill>
                <a:latin typeface="Trebuchet MS" charset="0"/>
              </a:rPr>
              <a:t>Нереляционные БД (NoSQL)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7650" y="1524000"/>
            <a:ext cx="9658350" cy="5478463"/>
          </a:xfrm>
        </p:spPr>
        <p:txBody>
          <a:bodyPr lIns="0" tIns="0" rIns="0" bIns="0"/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Документы</a:t>
            </a:r>
            <a:endParaRPr lang="en-US" altLang="ru-RU"/>
          </a:p>
          <a:p>
            <a:pPr marL="857250" lvl="2" indent="-28575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charset="0"/>
              <a:buChar char="o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CouchdDB</a:t>
            </a:r>
            <a:endParaRPr lang="en-US" altLang="ru-RU"/>
          </a:p>
          <a:p>
            <a:pPr marL="857250" lvl="2" indent="-28575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charset="0"/>
              <a:buChar char="o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MongoDB</a:t>
            </a:r>
            <a:endParaRPr lang="en-US" altLang="ru-RU"/>
          </a:p>
          <a:p>
            <a:pPr marL="857250" lvl="2" indent="-28575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charset="0"/>
              <a:buChar char="o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Amazon SimpleDB, etc.</a:t>
            </a:r>
            <a:endParaRPr lang="en-US" altLang="ru-RU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 Key-value</a:t>
            </a:r>
            <a:endParaRPr lang="en-US" altLang="ru-RU"/>
          </a:p>
          <a:p>
            <a:pPr marL="857250" lvl="2" indent="-28575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charset="0"/>
              <a:buChar char="o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Google BigTable</a:t>
            </a:r>
            <a:endParaRPr lang="en-US" altLang="ru-RU"/>
          </a:p>
          <a:p>
            <a:pPr marL="857250" lvl="2" indent="-28575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charset="0"/>
              <a:buChar char="o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memcached</a:t>
            </a:r>
            <a:endParaRPr lang="en-US" altLang="ru-RU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Графы</a:t>
            </a:r>
            <a:endParaRPr lang="en-US" altLang="ru-RU"/>
          </a:p>
          <a:p>
            <a:pPr marL="857250" lvl="2" indent="-28575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charset="0"/>
              <a:buChar char="o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Neo4j</a:t>
            </a:r>
            <a:endParaRPr lang="en-US" altLang="ru-RU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Объектно-ориентированные</a:t>
            </a:r>
            <a:endParaRPr lang="en-US" altLang="ru-RU"/>
          </a:p>
          <a:p>
            <a:pPr marL="857250" lvl="2" indent="-28575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charset="0"/>
              <a:buChar char="o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db4o</a:t>
            </a:r>
            <a:endParaRPr lang="en-US" altLang="ru-RU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Eventually-consistent (конечно-согласованные)</a:t>
            </a:r>
            <a:endParaRPr lang="en-US" altLang="ru-RU"/>
          </a:p>
          <a:p>
            <a:pPr marL="857250" lvl="2" indent="-28575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charset="0"/>
              <a:buChar char="o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Cassandra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altLang="ru-RU" sz="4300">
                <a:solidFill>
                  <a:srgbClr val="DEDEDE"/>
                </a:solidFill>
                <a:latin typeface="Trebuchet MS" charset="0"/>
              </a:rPr>
              <a:t>Sharding в CouchDB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Встроенная поддержка шардинга отсутствует: нет возможности разделить большую по размеру базу данных на несколько компьютеров.</a:t>
            </a:r>
            <a:endParaRPr lang="en-US" altLang="ru-RU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Но есть проект BigCouch который исправляет это. Поддерживается компанией Cloudant.</a:t>
            </a:r>
            <a:endParaRPr lang="en-US" altLang="ru-RU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Благодаря REST интерфейсу не составит большого труда создать простейший прокси, который будет определять сервер для обработки запроса по определённым параметрам.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altLang="ru-RU" sz="4300">
                <a:solidFill>
                  <a:srgbClr val="DEDEDE"/>
                </a:solidFill>
                <a:latin typeface="Trebuchet MS" charset="0"/>
              </a:rPr>
              <a:t>Sharding в MongoDB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Поддерживается начиная с версии 1.6.</a:t>
            </a:r>
            <a:endParaRPr lang="en-US" altLang="ru-RU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Отсутствует жёсткое ограничение на число серверов.</a:t>
            </a:r>
            <a:endParaRPr lang="en-US" altLang="ru-RU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Каждая отдельная группа (shard) может быть представлена не одним сервером, а репликационным множеством.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 algn="l">
              <a:lnSpc>
                <a:spcPct val="95000"/>
              </a:lnSpc>
            </a:pPr>
            <a:r>
              <a:rPr lang="en-US" altLang="ru-RU" sz="4300">
                <a:solidFill>
                  <a:srgbClr val="DEDEDE"/>
                </a:solidFill>
                <a:latin typeface="Trebuchet MS" charset="0"/>
              </a:rPr>
              <a:t>Sharding в MongoDB</a:t>
            </a:r>
          </a:p>
        </p:txBody>
      </p:sp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95450"/>
            <a:ext cx="7264400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1473200" y="6188075"/>
            <a:ext cx="7323138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Рисунок 7 - MongoDB farm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title"/>
          </p:nvPr>
        </p:nvSpPr>
        <p:spPr>
          <a:xfrm>
            <a:off x="146050" y="6705600"/>
            <a:ext cx="9777413" cy="538163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Рисунок 8 - Эволюция серверов</a:t>
            </a:r>
          </a:p>
        </p:txBody>
      </p:sp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508000"/>
            <a:ext cx="4275138" cy="569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6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508000"/>
            <a:ext cx="4262438" cy="568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altLang="ru-RU" sz="4300">
                <a:solidFill>
                  <a:srgbClr val="DEDEDE"/>
                </a:solidFill>
                <a:latin typeface="Trebuchet MS" charset="0"/>
              </a:rPr>
              <a:t>Безопасность в CouchDB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Аутентификация на основе OAuth и базовая аутентификация HTTP.</a:t>
            </a:r>
            <a:endParaRPr lang="en-US" altLang="ru-RU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Поддерживается создание собственных функций дополнительной проверки прав доступа.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altLang="ru-RU" sz="4300">
                <a:solidFill>
                  <a:srgbClr val="DEDEDE"/>
                </a:solidFill>
                <a:latin typeface="Trebuchet MS" charset="0"/>
              </a:rPr>
              <a:t>Безопасность в MongoDB</a:t>
            </a: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Производитель рекомендует использовать сервера БД в доверенной среде и не полагаться на встроенные в сервер средства безопасности.</a:t>
            </a:r>
            <a:endParaRPr lang="en-US" altLang="ru-RU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Реализована одноступенчатая аутентификация по имени пользователя и паролю. Три группы пользователей:</a:t>
            </a:r>
            <a:endParaRPr lang="en-US" altLang="ru-RU"/>
          </a:p>
          <a:p>
            <a:pPr marL="857250" lvl="2" indent="-28575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charset="0"/>
              <a:buChar char="o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Администраторы</a:t>
            </a:r>
            <a:endParaRPr lang="en-US" altLang="ru-RU"/>
          </a:p>
          <a:p>
            <a:pPr marL="857250" lvl="2" indent="-28575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charset="0"/>
              <a:buChar char="o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Пользователи с правами на чтение и запись</a:t>
            </a:r>
            <a:endParaRPr lang="en-US" altLang="ru-RU"/>
          </a:p>
          <a:p>
            <a:pPr marL="857250" lvl="2" indent="-28575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charset="0"/>
              <a:buChar char="o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Пользователи с правами на чтение</a:t>
            </a:r>
            <a:endParaRPr lang="en-US" altLang="ru-RU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Администраторы - на уровне сервера, пользователи - на уровне каждой отдельной БД.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altLang="ru-RU" sz="4300">
                <a:solidFill>
                  <a:srgbClr val="DEDEDE"/>
                </a:solidFill>
                <a:latin typeface="Trebuchet MS" charset="0"/>
              </a:rPr>
              <a:t>Безопасность в MongoDB</a:t>
            </a: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Аутентификация поддерживается в репликационных множествах с версии 1.7.5.</a:t>
            </a:r>
            <a:endParaRPr lang="en-US" altLang="ru-RU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Аутентификация не поддерживается при использовании sharding.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altLang="ru-RU" sz="4300">
                <a:solidFill>
                  <a:srgbClr val="DEDEDE"/>
                </a:solidFill>
                <a:latin typeface="Trebuchet MS" charset="0"/>
              </a:rPr>
              <a:t>Итоги</a:t>
            </a: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7650" y="1422400"/>
            <a:ext cx="9661525" cy="5480050"/>
          </a:xfrm>
        </p:spPr>
        <p:txBody>
          <a:bodyPr lIns="0" tIns="0" rIns="0" bIns="0"/>
          <a:lstStyle/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Нереляционные БД:</a:t>
            </a:r>
            <a:endParaRPr lang="en-US" altLang="ru-RU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удобны при хранении плохо структурированной информации</a:t>
            </a:r>
            <a:endParaRPr lang="en-US" altLang="ru-RU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масштабируются намного лучше RDBMS, и таким образом неизбежны при обработке очень крупных объёмов данных</a:t>
            </a:r>
            <a:endParaRPr lang="en-US" altLang="ru-RU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эффективны для аналитической обработки данных</a:t>
            </a:r>
            <a:endParaRPr lang="en-US" altLang="ru-RU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часто не имеют транзакционных механизмов.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altLang="ru-RU" sz="4300">
                <a:solidFill>
                  <a:srgbClr val="DEDEDE"/>
                </a:solidFill>
                <a:latin typeface="Trebuchet MS" charset="0"/>
              </a:rPr>
              <a:t>CouchDB vs MongoDB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6538" y="1819275"/>
            <a:ext cx="4252912" cy="5529263"/>
          </a:xfrm>
        </p:spPr>
        <p:txBody>
          <a:bodyPr lIns="0" tIns="0" rIns="0" bIns="0"/>
          <a:lstStyle/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CouchDB</a:t>
            </a:r>
            <a:endParaRPr lang="en-US" altLang="ru-RU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ru-RU" sz="2100">
                <a:solidFill>
                  <a:srgbClr val="DEDEDE"/>
                </a:solidFill>
                <a:latin typeface="Trebuchet MS" charset="0"/>
              </a:rPr>
              <a:t>репликация master-master</a:t>
            </a:r>
            <a:endParaRPr lang="en-US" altLang="ru-RU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ru-RU" sz="2100">
                <a:solidFill>
                  <a:srgbClr val="DEDEDE"/>
                </a:solidFill>
                <a:latin typeface="Trebuchet MS" charset="0"/>
              </a:rPr>
              <a:t>прямой HTTP интерфейс</a:t>
            </a:r>
            <a:endParaRPr lang="en-US" altLang="ru-RU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ru-RU" sz="2100">
                <a:solidFill>
                  <a:srgbClr val="DEDEDE"/>
                </a:solidFill>
                <a:latin typeface="Trebuchet MS" charset="0"/>
              </a:rPr>
              <a:t>активное использование map-reduce</a:t>
            </a: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5226050" y="1828800"/>
            <a:ext cx="4252913" cy="552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MongoDB</a:t>
            </a:r>
            <a:endParaRPr lang="en-US" altLang="ru-RU"/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altLang="ru-RU" sz="2100">
                <a:solidFill>
                  <a:srgbClr val="DEDEDE"/>
                </a:solidFill>
                <a:latin typeface="Trebuchet MS" charset="0"/>
              </a:rPr>
              <a:t>большое количество операций записи</a:t>
            </a:r>
            <a:endParaRPr lang="en-US" altLang="ru-RU"/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altLang="ru-RU" sz="2100">
                <a:solidFill>
                  <a:srgbClr val="DEDEDE"/>
                </a:solidFill>
                <a:latin typeface="Trebuchet MS" charset="0"/>
              </a:rPr>
              <a:t>кэш</a:t>
            </a:r>
            <a:endParaRPr lang="en-US" altLang="ru-RU"/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altLang="ru-RU" sz="2100">
                <a:solidFill>
                  <a:srgbClr val="DEDEDE"/>
                </a:solidFill>
                <a:latin typeface="Trebuchet MS" charset="0"/>
              </a:rPr>
              <a:t>хранение и потоковая передача больших по размеру файлов</a:t>
            </a:r>
            <a:endParaRPr lang="en-US" altLang="ru-RU"/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altLang="ru-RU" sz="2100">
                <a:solidFill>
                  <a:srgbClr val="DEDEDE"/>
                </a:solidFill>
                <a:latin typeface="Trebuchet MS" charset="0"/>
              </a:rPr>
              <a:t>Данные не умещающиеся на одном компьютере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altLang="ru-RU" sz="4300">
                <a:solidFill>
                  <a:srgbClr val="DEDEDE"/>
                </a:solidFill>
                <a:latin typeface="Trebuchet MS" charset="0"/>
              </a:rPr>
              <a:t>Источники</a:t>
            </a: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AutoNum type="arabicPeriod"/>
            </a:pPr>
            <a:r>
              <a:rPr lang="en-US" altLang="ru-RU" sz="2100" u="sng">
                <a:solidFill>
                  <a:srgbClr val="0384BF"/>
                </a:solidFill>
                <a:latin typeface="Trebuchet MS" charset="0"/>
                <a:hlinkClick r:id="rId2"/>
              </a:rPr>
              <a:t>http://en.wikipedia.org/wiki/NoSQL</a:t>
            </a:r>
            <a:endParaRPr lang="en-US" altLang="ru-RU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AutoNum type="arabicPeriod"/>
            </a:pPr>
            <a:r>
              <a:rPr lang="en-US" altLang="ru-RU" sz="2100" u="sng">
                <a:solidFill>
                  <a:srgbClr val="0384BF"/>
                </a:solidFill>
                <a:latin typeface="Trebuchet MS" charset="0"/>
                <a:hlinkClick r:id="rId3"/>
              </a:rPr>
              <a:t>http://www.addsimplicity.com/downloads/eBaySDForum2006-11-29.pdf</a:t>
            </a:r>
            <a:endParaRPr lang="en-US" altLang="ru-RU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AutoNum type="arabicPeriod"/>
            </a:pPr>
            <a:r>
              <a:rPr lang="en-US" altLang="ru-RU" sz="2100" u="sng">
                <a:solidFill>
                  <a:srgbClr val="0384BF"/>
                </a:solidFill>
                <a:latin typeface="arial" charset="0"/>
                <a:hlinkClick r:id="rId3"/>
              </a:rPr>
              <a:t>www.addsimplicity.com/downloads/</a:t>
            </a:r>
            <a:r>
              <a:rPr lang="en-US" altLang="ru-RU" sz="2100" b="1" u="sng">
                <a:solidFill>
                  <a:srgbClr val="0384BF"/>
                </a:solidFill>
                <a:latin typeface="arial" charset="0"/>
                <a:hlinkClick r:id="rId3"/>
              </a:rPr>
              <a:t>eBay</a:t>
            </a:r>
            <a:r>
              <a:rPr lang="en-US" altLang="ru-RU" sz="2100" u="sng">
                <a:solidFill>
                  <a:srgbClr val="0384BF"/>
                </a:solidFill>
                <a:latin typeface="arial" charset="0"/>
                <a:hlinkClick r:id="rId3"/>
              </a:rPr>
              <a:t>SDForum2006-11-29.pdf</a:t>
            </a:r>
            <a:endParaRPr lang="en-US" altLang="ru-RU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AutoNum type="arabicPeriod"/>
            </a:pPr>
            <a:r>
              <a:rPr lang="en-US" altLang="ru-RU" sz="2100" u="sng">
                <a:solidFill>
                  <a:srgbClr val="0384BF"/>
                </a:solidFill>
                <a:latin typeface="Trebuchet MS" charset="0"/>
                <a:hlinkClick r:id="rId4"/>
              </a:rPr>
              <a:t>http://www.slideshare.net/kevinweil/nosql-at-twitter-nosql-eu-2010</a:t>
            </a:r>
            <a:endParaRPr lang="en-US" altLang="ru-RU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AutoNum type="arabicPeriod"/>
            </a:pPr>
            <a:r>
              <a:rPr lang="en-US" altLang="ru-RU" sz="2100" u="sng">
                <a:solidFill>
                  <a:srgbClr val="0384BF"/>
                </a:solidFill>
                <a:latin typeface="Trebuchet MS" charset="0"/>
                <a:hlinkClick r:id="rId5"/>
              </a:rPr>
              <a:t>http://couchdb.apache.org</a:t>
            </a:r>
            <a:endParaRPr lang="en-US" altLang="ru-RU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AutoNum type="arabicPeriod"/>
            </a:pPr>
            <a:r>
              <a:rPr lang="en-US" altLang="ru-RU" sz="2100" u="sng">
                <a:solidFill>
                  <a:srgbClr val="0384BF"/>
                </a:solidFill>
                <a:latin typeface="Trebuchet MS" charset="0"/>
                <a:hlinkClick r:id="rId6"/>
              </a:rPr>
              <a:t>http://mongodb.org</a:t>
            </a:r>
            <a:endParaRPr lang="en-US" altLang="ru-RU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AutoNum type="arabicPeriod"/>
            </a:pPr>
            <a:r>
              <a:rPr lang="en-US" altLang="ru-RU" sz="2100" u="sng">
                <a:solidFill>
                  <a:srgbClr val="0384BF"/>
                </a:solidFill>
                <a:latin typeface="Trebuchet MS" charset="0"/>
                <a:hlinkClick r:id="rId7"/>
              </a:rPr>
              <a:t>http://en.wikipedia.org/wiki/CouchDB</a:t>
            </a:r>
            <a:endParaRPr lang="en-US" altLang="ru-RU" sz="2100" u="sng">
              <a:solidFill>
                <a:srgbClr val="0384BF"/>
              </a:solidFill>
              <a:latin typeface="Trebuchet MS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altLang="ru-RU" sz="4300">
                <a:solidFill>
                  <a:srgbClr val="DEDEDE"/>
                </a:solidFill>
                <a:latin typeface="Trebuchet MS" charset="0"/>
              </a:rPr>
              <a:t>Документо-ориентированные БД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Оперируют "документами": наборами атрибутов (ключ и соответствующее ему значение). Значения могут быть в свою очередь вложенными документами или массивами.</a:t>
            </a:r>
            <a:endParaRPr lang="en-US" altLang="ru-RU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Документы одного типа могут иметь общие атрибуты.</a:t>
            </a:r>
            <a:endParaRPr lang="en-US" altLang="ru-RU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А могут и не иметь - отсутствует жёстко заданная схема.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altLang="ru-RU" sz="4300">
                <a:solidFill>
                  <a:srgbClr val="DEDEDE"/>
                </a:solidFill>
                <a:latin typeface="Trebuchet MS" charset="0"/>
              </a:rPr>
              <a:t>Источники изображений</a:t>
            </a: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F3F3F3"/>
              </a:buClr>
              <a:buFontTx/>
              <a:buAutoNum type="arabicPeriod"/>
            </a:pPr>
            <a:r>
              <a:rPr lang="en-US" altLang="ru-RU" sz="1300" u="sng">
                <a:solidFill>
                  <a:srgbClr val="F3F3F3"/>
                </a:solidFill>
                <a:latin typeface="Trebuchet MS" charset="0"/>
                <a:hlinkClick r:id="rId2"/>
              </a:rPr>
              <a:t>http://www.fish.govt.nz/NR/rdonlyres/DF8E69F9-BC06-4BB9-A7D5-DD9A93884893/1300/database.gif</a:t>
            </a:r>
            <a:endParaRPr lang="en-US" altLang="ru-RU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F3F3F3"/>
              </a:buClr>
              <a:buFontTx/>
              <a:buAutoNum type="arabicPeriod"/>
            </a:pPr>
            <a:r>
              <a:rPr lang="en-US" altLang="ru-RU" sz="1300" u="sng">
                <a:solidFill>
                  <a:srgbClr val="F3F3F3"/>
                </a:solidFill>
                <a:latin typeface="Trebuchet MS" charset="0"/>
                <a:hlinkClick r:id="rId3"/>
              </a:rPr>
              <a:t>http://www.datacenterknowledge.com/wp-content/uploads/2011/02/facebook-rutherford-900.jpg</a:t>
            </a:r>
            <a:endParaRPr lang="en-US" altLang="ru-RU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FFFFFF"/>
              </a:buClr>
              <a:buFontTx/>
              <a:buAutoNum type="arabicPeriod"/>
            </a:pPr>
            <a:r>
              <a:rPr lang="en-US" altLang="ru-RU" sz="1300" u="sng">
                <a:solidFill>
                  <a:srgbClr val="FFFFFF"/>
                </a:solidFill>
                <a:latin typeface="Trebuchet MS" charset="0"/>
                <a:hlinkClick r:id="rId4"/>
              </a:rPr>
              <a:t>http://www.simpsonstrivia.com.ar/wallpapers/homer-simpson-wallpaper-brain.htm</a:t>
            </a:r>
            <a:r>
              <a:rPr lang="en-US" altLang="ru-RU" sz="1300">
                <a:solidFill>
                  <a:srgbClr val="FFFFFF"/>
                </a:solidFill>
                <a:latin typeface="Trebuchet MS" charset="0"/>
              </a:rPr>
              <a:t>, </a:t>
            </a:r>
            <a:r>
              <a:rPr lang="en-US" altLang="ru-RU" sz="1300" u="sng">
                <a:solidFill>
                  <a:srgbClr val="FFFFFF"/>
                </a:solidFill>
                <a:latin typeface="Trebuchet MS" charset="0"/>
                <a:hlinkClick r:id="rId5"/>
              </a:rPr>
              <a:t>http://www.panarin.com/persons/russia/15888</a:t>
            </a:r>
            <a:endParaRPr lang="en-US" altLang="ru-RU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F3F3F3"/>
              </a:buClr>
              <a:buFontTx/>
              <a:buAutoNum type="arabicPeriod"/>
            </a:pPr>
            <a:r>
              <a:rPr lang="en-US" altLang="ru-RU" sz="1300" u="sng">
                <a:solidFill>
                  <a:srgbClr val="F3F3F3"/>
                </a:solidFill>
                <a:latin typeface="Trebuchet MS" charset="0"/>
                <a:hlinkClick r:id="rId6"/>
              </a:rPr>
              <a:t>http://www.fhwa.dot.gov/publications/publicroads/07july/07.cfm</a:t>
            </a:r>
            <a:endParaRPr lang="en-US" altLang="ru-RU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F3F3F3"/>
              </a:buClr>
              <a:buFontTx/>
              <a:buAutoNum type="arabicPeriod"/>
            </a:pPr>
            <a:r>
              <a:rPr lang="en-US" altLang="ru-RU" sz="1300" u="sng">
                <a:solidFill>
                  <a:srgbClr val="F3F3F3"/>
                </a:solidFill>
                <a:latin typeface="Trebuchet MS" charset="0"/>
                <a:hlinkClick r:id="rId7"/>
              </a:rPr>
              <a:t>http://www.carinsurancecomparison.com/how-do-i-drop-collision-car-insurance-coverage/</a:t>
            </a:r>
            <a:endParaRPr lang="en-US" altLang="ru-RU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F3F3F3"/>
              </a:buClr>
              <a:buFontTx/>
              <a:buAutoNum type="arabicPeriod"/>
            </a:pPr>
            <a:r>
              <a:rPr lang="en-US" altLang="ru-RU" sz="1300">
                <a:solidFill>
                  <a:srgbClr val="F3F3F3"/>
                </a:solidFill>
                <a:latin typeface="Trebuchet MS" charset="0"/>
              </a:rPr>
              <a:t>Своё</a:t>
            </a:r>
            <a:endParaRPr lang="en-US" altLang="ru-RU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F3F3F3"/>
              </a:buClr>
              <a:buFontTx/>
              <a:buAutoNum type="arabicPeriod"/>
            </a:pPr>
            <a:r>
              <a:rPr lang="en-US" altLang="ru-RU" sz="1300" u="sng">
                <a:solidFill>
                  <a:srgbClr val="F3F3F3"/>
                </a:solidFill>
                <a:latin typeface="Trebuchet MS" charset="0"/>
                <a:hlinkClick r:id="rId8"/>
              </a:rPr>
              <a:t>http://www.mongodb.org/display/DOCS/Sharding+Introduction</a:t>
            </a:r>
            <a:endParaRPr lang="en-US" altLang="ru-RU" sz="1300" u="sng">
              <a:solidFill>
                <a:srgbClr val="F3F3F3"/>
              </a:solidFill>
              <a:latin typeface="Trebuchet MS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ctrTitle"/>
          </p:nvPr>
        </p:nvSpPr>
        <p:spPr>
          <a:xfrm>
            <a:off x="247650" y="406400"/>
            <a:ext cx="9658350" cy="665163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altLang="ru-RU" sz="4300">
                <a:solidFill>
                  <a:srgbClr val="DEDEDE"/>
                </a:solidFill>
                <a:latin typeface="Trebuchet MS" charset="0"/>
              </a:rPr>
              <a:t>Пример документа в стиле JSON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450850" y="1320800"/>
            <a:ext cx="9201150" cy="558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altLang="ru-RU" sz="1600">
                <a:solidFill>
                  <a:srgbClr val="FFFFFF"/>
                </a:solidFill>
                <a:latin typeface="'courier new'" charset="0"/>
              </a:rPr>
              <a:t>{</a:t>
            </a:r>
            <a:endParaRPr lang="en-US" altLang="ru-RU"/>
          </a:p>
          <a:p>
            <a:pPr>
              <a:lnSpc>
                <a:spcPct val="95000"/>
              </a:lnSpc>
            </a:pPr>
            <a:r>
              <a:rPr lang="en-US" altLang="ru-RU" sz="1600">
                <a:solidFill>
                  <a:srgbClr val="FFFFFF"/>
                </a:solidFill>
                <a:latin typeface="'courier new'" charset="0"/>
              </a:rPr>
              <a:t>    "idleTimes": {</a:t>
            </a:r>
            <a:endParaRPr lang="en-US" altLang="ru-RU"/>
          </a:p>
          <a:p>
            <a:pPr>
              <a:lnSpc>
                <a:spcPct val="95000"/>
              </a:lnSpc>
            </a:pPr>
            <a:r>
              <a:rPr lang="en-US" altLang="ru-RU" sz="1600">
                <a:solidFill>
                  <a:srgbClr val="FFFFFF"/>
                </a:solidFill>
                <a:latin typeface="'courier new'" charset="0"/>
              </a:rPr>
              <a:t>        "average": 31.3724,</a:t>
            </a:r>
            <a:endParaRPr lang="en-US" altLang="ru-RU"/>
          </a:p>
          <a:p>
            <a:pPr>
              <a:lnSpc>
                <a:spcPct val="95000"/>
              </a:lnSpc>
            </a:pPr>
            <a:r>
              <a:rPr lang="en-US" altLang="ru-RU" sz="1600">
                <a:solidFill>
                  <a:srgbClr val="FFFFFF"/>
                </a:solidFill>
                <a:latin typeface="'courier new'" charset="0"/>
              </a:rPr>
              <a:t>        "values": null</a:t>
            </a:r>
            <a:endParaRPr lang="en-US" altLang="ru-RU"/>
          </a:p>
          <a:p>
            <a:pPr>
              <a:lnSpc>
                <a:spcPct val="95000"/>
              </a:lnSpc>
            </a:pPr>
            <a:r>
              <a:rPr lang="en-US" altLang="ru-RU" sz="1600">
                <a:solidFill>
                  <a:srgbClr val="FFFFFF"/>
                </a:solidFill>
                <a:latin typeface="'courier new'" charset="0"/>
              </a:rPr>
              <a:t>    },</a:t>
            </a:r>
            <a:endParaRPr lang="en-US" altLang="ru-RU"/>
          </a:p>
          <a:p>
            <a:pPr>
              <a:lnSpc>
                <a:spcPct val="95000"/>
              </a:lnSpc>
            </a:pPr>
            <a:r>
              <a:rPr lang="en-US" altLang="ru-RU" sz="1600">
                <a:solidFill>
                  <a:srgbClr val="FFFFFF"/>
                </a:solidFill>
                <a:latin typeface="'courier new'" charset="0"/>
              </a:rPr>
              <a:t>    "average": 145.442535,</a:t>
            </a:r>
            <a:endParaRPr lang="en-US" altLang="ru-RU"/>
          </a:p>
          <a:p>
            <a:pPr>
              <a:lnSpc>
                <a:spcPct val="95000"/>
              </a:lnSpc>
            </a:pPr>
            <a:r>
              <a:rPr lang="en-US" altLang="ru-RU" sz="1600">
                <a:solidFill>
                  <a:srgbClr val="FFFFFF"/>
                </a:solidFill>
                <a:latin typeface="'courier new'" charset="0"/>
              </a:rPr>
              <a:t>    "throughput": [</a:t>
            </a:r>
            <a:endParaRPr lang="en-US" altLang="ru-RU"/>
          </a:p>
          <a:p>
            <a:pPr>
              <a:lnSpc>
                <a:spcPct val="95000"/>
              </a:lnSpc>
            </a:pPr>
            <a:r>
              <a:rPr lang="en-US" altLang="ru-RU" sz="1600">
                <a:solidFill>
                  <a:srgbClr val="FFFFFF"/>
                </a:solidFill>
                <a:latin typeface="'courier new'" charset="0"/>
              </a:rPr>
              <a:t>        {</a:t>
            </a:r>
            <a:endParaRPr lang="en-US" altLang="ru-RU"/>
          </a:p>
          <a:p>
            <a:pPr>
              <a:lnSpc>
                <a:spcPct val="95000"/>
              </a:lnSpc>
            </a:pPr>
            <a:r>
              <a:rPr lang="en-US" altLang="ru-RU" sz="1600">
                <a:solidFill>
                  <a:srgbClr val="FFFFFF"/>
                </a:solidFill>
                <a:latin typeface="'courier new'" charset="0"/>
              </a:rPr>
              <a:t>            "cars": 2401,</a:t>
            </a:r>
            <a:endParaRPr lang="en-US" altLang="ru-RU"/>
          </a:p>
          <a:p>
            <a:pPr>
              <a:lnSpc>
                <a:spcPct val="95000"/>
              </a:lnSpc>
            </a:pPr>
            <a:r>
              <a:rPr lang="en-US" altLang="ru-RU" sz="1600">
                <a:solidFill>
                  <a:srgbClr val="FFFFFF"/>
                </a:solidFill>
                <a:latin typeface="'courier new'" charset="0"/>
              </a:rPr>
              <a:t>            "rate": 1200.5,</a:t>
            </a:r>
            <a:endParaRPr lang="en-US" altLang="ru-RU"/>
          </a:p>
          <a:p>
            <a:pPr>
              <a:lnSpc>
                <a:spcPct val="95000"/>
              </a:lnSpc>
            </a:pPr>
            <a:r>
              <a:rPr lang="en-US" altLang="ru-RU" sz="1600">
                <a:solidFill>
                  <a:srgbClr val="FFFFFF"/>
                </a:solidFill>
                <a:latin typeface="'courier new'" charset="0"/>
              </a:rPr>
              <a:t>            "pos": "start"</a:t>
            </a:r>
            <a:endParaRPr lang="en-US" altLang="ru-RU"/>
          </a:p>
          <a:p>
            <a:pPr>
              <a:lnSpc>
                <a:spcPct val="95000"/>
              </a:lnSpc>
            </a:pPr>
            <a:r>
              <a:rPr lang="en-US" altLang="ru-RU" sz="1600">
                <a:solidFill>
                  <a:srgbClr val="FFFFFF"/>
                </a:solidFill>
                <a:latin typeface="'courier new'" charset="0"/>
              </a:rPr>
              <a:t>        },</a:t>
            </a:r>
            <a:endParaRPr lang="en-US" altLang="ru-RU"/>
          </a:p>
          <a:p>
            <a:pPr>
              <a:lnSpc>
                <a:spcPct val="95000"/>
              </a:lnSpc>
            </a:pPr>
            <a:r>
              <a:rPr lang="en-US" altLang="ru-RU" sz="1600">
                <a:solidFill>
                  <a:srgbClr val="FFFFFF"/>
                </a:solidFill>
                <a:latin typeface="'courier new'" charset="0"/>
              </a:rPr>
              <a:t>        {</a:t>
            </a:r>
            <a:endParaRPr lang="en-US" altLang="ru-RU"/>
          </a:p>
          <a:p>
            <a:pPr>
              <a:lnSpc>
                <a:spcPct val="95000"/>
              </a:lnSpc>
            </a:pPr>
            <a:r>
              <a:rPr lang="en-US" altLang="ru-RU" sz="1600">
                <a:solidFill>
                  <a:srgbClr val="FFFFFF"/>
                </a:solidFill>
                <a:latin typeface="'courier new'" charset="0"/>
              </a:rPr>
              <a:t>            "cars": 2351,</a:t>
            </a:r>
            <a:endParaRPr lang="en-US" altLang="ru-RU"/>
          </a:p>
          <a:p>
            <a:pPr>
              <a:lnSpc>
                <a:spcPct val="95000"/>
              </a:lnSpc>
            </a:pPr>
            <a:r>
              <a:rPr lang="en-US" altLang="ru-RU" sz="1600">
                <a:solidFill>
                  <a:srgbClr val="FFFFFF"/>
                </a:solidFill>
                <a:latin typeface="'courier new'" charset="0"/>
              </a:rPr>
              <a:t>            "rate": 1175.5,</a:t>
            </a:r>
            <a:endParaRPr lang="en-US" altLang="ru-RU"/>
          </a:p>
          <a:p>
            <a:pPr>
              <a:lnSpc>
                <a:spcPct val="95000"/>
              </a:lnSpc>
            </a:pPr>
            <a:r>
              <a:rPr lang="en-US" altLang="ru-RU" sz="1600">
                <a:solidFill>
                  <a:srgbClr val="FFFFFF"/>
                </a:solidFill>
                <a:latin typeface="'courier new'" charset="0"/>
              </a:rPr>
              <a:t>            "pos": "end"</a:t>
            </a:r>
            <a:endParaRPr lang="en-US" altLang="ru-RU"/>
          </a:p>
          <a:p>
            <a:pPr>
              <a:lnSpc>
                <a:spcPct val="95000"/>
              </a:lnSpc>
            </a:pPr>
            <a:r>
              <a:rPr lang="en-US" altLang="ru-RU" sz="1600">
                <a:solidFill>
                  <a:srgbClr val="FFFFFF"/>
                </a:solidFill>
                <a:latin typeface="'courier new'" charset="0"/>
              </a:rPr>
              <a:t>        }</a:t>
            </a:r>
            <a:endParaRPr lang="en-US" altLang="ru-RU"/>
          </a:p>
          <a:p>
            <a:pPr>
              <a:lnSpc>
                <a:spcPct val="95000"/>
              </a:lnSpc>
            </a:pPr>
            <a:r>
              <a:rPr lang="en-US" altLang="ru-RU" sz="1600">
                <a:solidFill>
                  <a:srgbClr val="FFFFFF"/>
                </a:solidFill>
                <a:latin typeface="'courier new'" charset="0"/>
              </a:rPr>
              <a:t>    ],</a:t>
            </a:r>
            <a:endParaRPr lang="en-US" altLang="ru-RU"/>
          </a:p>
          <a:p>
            <a:pPr>
              <a:lnSpc>
                <a:spcPct val="95000"/>
              </a:lnSpc>
            </a:pPr>
            <a:r>
              <a:rPr lang="en-US" altLang="ru-RU" sz="1600">
                <a:solidFill>
                  <a:srgbClr val="FFFFFF"/>
                </a:solidFill>
                <a:latin typeface="'courier new'" charset="0"/>
              </a:rPr>
              <a:t>    "averageSpeed": 11.530327,</a:t>
            </a:r>
            <a:endParaRPr lang="en-US" altLang="ru-RU"/>
          </a:p>
          <a:p>
            <a:pPr>
              <a:lnSpc>
                <a:spcPct val="95000"/>
              </a:lnSpc>
            </a:pPr>
            <a:r>
              <a:rPr lang="en-US" altLang="ru-RU" sz="1600">
                <a:solidFill>
                  <a:srgbClr val="FFFFFF"/>
                </a:solidFill>
                <a:latin typeface="'courier new'" charset="0"/>
              </a:rPr>
              <a:t>    "stdeviation": 9.606599</a:t>
            </a:r>
            <a:endParaRPr lang="en-US" altLang="ru-RU"/>
          </a:p>
          <a:p>
            <a:pPr>
              <a:lnSpc>
                <a:spcPct val="95000"/>
              </a:lnSpc>
            </a:pPr>
            <a:r>
              <a:rPr lang="en-US" altLang="ru-RU" sz="1600">
                <a:solidFill>
                  <a:srgbClr val="FFFFFF"/>
                </a:solidFill>
                <a:latin typeface="'courier new'" charset="0"/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altLang="ru-RU" sz="4300">
                <a:solidFill>
                  <a:srgbClr val="DEDEDE"/>
                </a:solidFill>
                <a:latin typeface="Trebuchet MS" charset="0"/>
              </a:rPr>
              <a:t>Преимущества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7650" y="1117600"/>
            <a:ext cx="9671050" cy="6042025"/>
          </a:xfrm>
        </p:spPr>
        <p:txBody>
          <a:bodyPr lIns="0" tIns="0" rIns="0" bIns="0"/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В сравнении с реляционными базами данных лучшая производительность при индексировании больших объёмов данных и большим количестве запросов на чтение.</a:t>
            </a:r>
            <a:endParaRPr lang="en-US" altLang="ru-RU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Легче масштабируются в сравнении с SQL решениями</a:t>
            </a:r>
            <a:endParaRPr lang="en-US" altLang="ru-RU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Децентрализированы</a:t>
            </a:r>
            <a:endParaRPr lang="en-US" altLang="ru-RU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Легко менять "схему" данных: не нужно выполнять никаких операций обновления для добавления новых полей.</a:t>
            </a:r>
            <a:endParaRPr lang="en-US" altLang="ru-RU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Нет проблем с хранением неструктурированных данных.</a:t>
            </a:r>
            <a:endParaRPr lang="en-US" altLang="ru-RU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Единое место хранения всей информации об объекте: меньше операций вида "</a:t>
            </a:r>
            <a:r>
              <a:rPr lang="en-US" altLang="ru-RU" sz="2700">
                <a:solidFill>
                  <a:srgbClr val="DEDEDE"/>
                </a:solidFill>
                <a:latin typeface="'courier new'" charset="0"/>
              </a:rPr>
              <a:t>join</a:t>
            </a: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".</a:t>
            </a:r>
            <a:endParaRPr lang="en-US" altLang="ru-RU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Простой интерфейс общения с БД (ключ → значение, нет SQL).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altLang="ru-RU" sz="4300">
                <a:solidFill>
                  <a:srgbClr val="DEDEDE"/>
                </a:solidFill>
                <a:latin typeface="Trebuchet MS" charset="0"/>
              </a:rPr>
              <a:t>Недостатки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7650" y="1524000"/>
            <a:ext cx="9658350" cy="5478463"/>
          </a:xfrm>
        </p:spPr>
        <p:txBody>
          <a:bodyPr lIns="0" tIns="0" rIns="0" bIns="0"/>
          <a:lstStyle/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Отсутствие транзакционной логики и контроля целостности в большинстве реализаций: необходимо реализовывать её в логике приложения.</a:t>
            </a:r>
            <a:endParaRPr lang="en-US" altLang="ru-RU"/>
          </a:p>
          <a:p>
            <a:pPr marL="857250" lvl="2" indent="-28575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charset="0"/>
              <a:buChar char="o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Специализированная логика может оказаться эффективнее, общих алогритмов реляционных ДБ</a:t>
            </a:r>
            <a:endParaRPr lang="en-US" altLang="ru-RU"/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Для обработки данных необходимо использование дополнительного языка программирования.</a:t>
            </a:r>
            <a:endParaRPr lang="en-US" altLang="ru-RU"/>
          </a:p>
          <a:p>
            <a:pPr marL="857250" lvl="2" indent="-28575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charset="0"/>
              <a:buChar char="o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Плюс для программистов, которые этот язык уже знают.</a:t>
            </a:r>
            <a:endParaRPr lang="en-US" altLang="ru-RU"/>
          </a:p>
          <a:p>
            <a:pPr marL="857250" lvl="2" indent="-28575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80000"/>
              <a:buFont typeface="Courier New" charset="0"/>
              <a:buChar char="o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Кроме того иногда для этих целей можно использовать разные языки. 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244475" y="303213"/>
            <a:ext cx="9659938" cy="911225"/>
          </a:xfrm>
        </p:spPr>
        <p:txBody>
          <a:bodyPr lIns="0" tIns="0" rIns="0" bIns="0" anchor="t"/>
          <a:lstStyle/>
          <a:p>
            <a:pPr>
              <a:lnSpc>
                <a:spcPct val="95000"/>
              </a:lnSpc>
            </a:pPr>
            <a:r>
              <a:rPr lang="en-US" altLang="ru-RU" sz="4300">
                <a:solidFill>
                  <a:srgbClr val="DEDEDE"/>
                </a:solidFill>
                <a:latin typeface="Trebuchet MS" charset="0"/>
              </a:rPr>
              <a:t>Кто использует?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450850" y="1524000"/>
            <a:ext cx="9201150" cy="569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altLang="ru-RU" sz="2700" b="1">
                <a:solidFill>
                  <a:srgbClr val="DEDEDE"/>
                </a:solidFill>
                <a:latin typeface="Trebuchet MS" charset="0"/>
              </a:rPr>
              <a:t>Google</a:t>
            </a:r>
            <a:endParaRPr lang="en-US" altLang="ru-RU"/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BigTable</a:t>
            </a:r>
            <a:endParaRPr lang="en-US" altLang="ru-RU"/>
          </a:p>
          <a:p>
            <a:pPr>
              <a:lnSpc>
                <a:spcPct val="95000"/>
              </a:lnSpc>
            </a:pPr>
            <a:endParaRPr lang="en-US" altLang="ru-RU" sz="2700">
              <a:solidFill>
                <a:srgbClr val="DEDEDE"/>
              </a:solidFill>
              <a:latin typeface="Trebuchet MS" charset="0"/>
            </a:endParaRPr>
          </a:p>
          <a:p>
            <a:pPr>
              <a:lnSpc>
                <a:spcPct val="95000"/>
              </a:lnSpc>
            </a:pPr>
            <a:r>
              <a:rPr lang="en-US" altLang="ru-RU" sz="2700" b="1">
                <a:solidFill>
                  <a:srgbClr val="DEDEDE"/>
                </a:solidFill>
                <a:latin typeface="Trebuchet MS" charset="0"/>
              </a:rPr>
              <a:t>Amazon</a:t>
            </a:r>
            <a:endParaRPr lang="en-US" altLang="ru-RU"/>
          </a:p>
          <a:p>
            <a:pPr lvl="1">
              <a:lnSpc>
                <a:spcPct val="95000"/>
              </a:lnSpc>
              <a:buClr>
                <a:srgbClr val="000000"/>
              </a:buClr>
              <a:buSzPct val="100000"/>
              <a:buFontTx/>
              <a:buChar char="•"/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Dynamo</a:t>
            </a:r>
            <a:endParaRPr lang="en-US" altLang="ru-RU"/>
          </a:p>
          <a:p>
            <a:pPr>
              <a:lnSpc>
                <a:spcPct val="95000"/>
              </a:lnSpc>
            </a:pPr>
            <a:endParaRPr lang="en-US" altLang="ru-RU" sz="2700">
              <a:solidFill>
                <a:srgbClr val="DEDEDE"/>
              </a:solidFill>
              <a:latin typeface="Trebuchet MS" charset="0"/>
            </a:endParaRPr>
          </a:p>
          <a:p>
            <a:pPr>
              <a:lnSpc>
                <a:spcPct val="95000"/>
              </a:lnSpc>
            </a:pPr>
            <a:r>
              <a:rPr lang="en-US" altLang="ru-RU" sz="2700">
                <a:solidFill>
                  <a:srgbClr val="DEDEDE"/>
                </a:solidFill>
                <a:latin typeface="Trebuchet MS" charset="0"/>
              </a:rPr>
              <a:t>Проприетарные системы с закрытым кодом.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1683</Words>
  <Application>Microsoft Macintosh PowerPoint</Application>
  <PresentationFormat>Другой</PresentationFormat>
  <Paragraphs>252</Paragraphs>
  <Slides>50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50</vt:i4>
      </vt:variant>
    </vt:vector>
  </HeadingPairs>
  <TitlesOfParts>
    <vt:vector size="57" baseType="lpstr">
      <vt:lpstr>Times New Roman</vt:lpstr>
      <vt:lpstr>Trebuchet MS</vt:lpstr>
      <vt:lpstr>Courier New</vt:lpstr>
      <vt:lpstr>'courier new'</vt:lpstr>
      <vt:lpstr>'trebuchet ms'</vt:lpstr>
      <vt:lpstr>arial</vt:lpstr>
      <vt:lpstr>Default Design</vt:lpstr>
      <vt:lpstr>MongoDB vs CouchDB</vt:lpstr>
      <vt:lpstr>Почему не SQL?</vt:lpstr>
      <vt:lpstr>Рисунок 1 - Здравствуй бессоница</vt:lpstr>
      <vt:lpstr>Нереляционные БД (NoSQL)</vt:lpstr>
      <vt:lpstr>Документо-ориентированные БД</vt:lpstr>
      <vt:lpstr>Пример документа в стиле JSON</vt:lpstr>
      <vt:lpstr>Преимущества</vt:lpstr>
      <vt:lpstr>Недостатки</vt:lpstr>
      <vt:lpstr>Кто использует?</vt:lpstr>
      <vt:lpstr>Кто использует?</vt:lpstr>
      <vt:lpstr>Кто использует?</vt:lpstr>
      <vt:lpstr>Кто использует?</vt:lpstr>
      <vt:lpstr>Рисунок 2 - Facebook</vt:lpstr>
      <vt:lpstr>Кто использует?</vt:lpstr>
      <vt:lpstr>Рисунок 3 - СМИ XXI века</vt:lpstr>
      <vt:lpstr>Общие тенденции</vt:lpstr>
      <vt:lpstr>CouchDB</vt:lpstr>
      <vt:lpstr>Цитата о CouchDB</vt:lpstr>
      <vt:lpstr>MongoDB</vt:lpstr>
      <vt:lpstr>Лицензирование CouchDB</vt:lpstr>
      <vt:lpstr>Лицензирование MongoDB</vt:lpstr>
      <vt:lpstr>Протокол интерфейса CouchDB</vt:lpstr>
      <vt:lpstr>Протокол интерфейса MongoDB</vt:lpstr>
      <vt:lpstr>Протокол интерфейса MongoDB</vt:lpstr>
      <vt:lpstr>Структура базы данных CouchDB</vt:lpstr>
      <vt:lpstr>Структура базы данных MongoDB</vt:lpstr>
      <vt:lpstr>Разрешение коллизий</vt:lpstr>
      <vt:lpstr>Презентация PowerPoint</vt:lpstr>
      <vt:lpstr>Представления в CouchDB</vt:lpstr>
      <vt:lpstr>Представления в MongoDB</vt:lpstr>
      <vt:lpstr>Индексирование</vt:lpstr>
      <vt:lpstr>Способ хранения данных CouchDB</vt:lpstr>
      <vt:lpstr>Способ хранения данных MongoDB</vt:lpstr>
      <vt:lpstr>Работа с файлами</vt:lpstr>
      <vt:lpstr>Репликация в CouchDB</vt:lpstr>
      <vt:lpstr>Репликация в CouchDB</vt:lpstr>
      <vt:lpstr>Репликация в CouchDB</vt:lpstr>
      <vt:lpstr>Репликация в MongoDB</vt:lpstr>
      <vt:lpstr>Рисунок 6 - Репликационное множество</vt:lpstr>
      <vt:lpstr>Sharding в CouchDB</vt:lpstr>
      <vt:lpstr>Sharding в MongoDB</vt:lpstr>
      <vt:lpstr>Sharding в MongoDB</vt:lpstr>
      <vt:lpstr>Рисунок 8 - Эволюция серверов</vt:lpstr>
      <vt:lpstr>Безопасность в CouchDB</vt:lpstr>
      <vt:lpstr>Безопасность в MongoDB</vt:lpstr>
      <vt:lpstr>Безопасность в MongoDB</vt:lpstr>
      <vt:lpstr>Итоги</vt:lpstr>
      <vt:lpstr>CouchDB vs MongoDB</vt:lpstr>
      <vt:lpstr>Источники</vt:lpstr>
      <vt:lpstr>Источники изображений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Дмитрий Рютов</cp:lastModifiedBy>
  <cp:revision>1</cp:revision>
  <dcterms:created xsi:type="dcterms:W3CDTF">2004-05-06T09:28:21Z</dcterms:created>
  <dcterms:modified xsi:type="dcterms:W3CDTF">2016-04-17T15:49:48Z</dcterms:modified>
</cp:coreProperties>
</file>