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367" r:id="rId5"/>
    <p:sldId id="368" r:id="rId6"/>
    <p:sldId id="369" r:id="rId7"/>
    <p:sldId id="370" r:id="rId8"/>
    <p:sldId id="371" r:id="rId9"/>
    <p:sldId id="372" r:id="rId10"/>
    <p:sldId id="373" r:id="rId11"/>
    <p:sldId id="381" r:id="rId12"/>
    <p:sldId id="374" r:id="rId13"/>
    <p:sldId id="379" r:id="rId14"/>
    <p:sldId id="375" r:id="rId15"/>
    <p:sldId id="380" r:id="rId16"/>
    <p:sldId id="376" r:id="rId17"/>
    <p:sldId id="377" r:id="rId18"/>
    <p:sldId id="349" r:id="rId19"/>
    <p:sldId id="348" r:id="rId20"/>
    <p:sldId id="382"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23366"/>
    <a:srgbClr val="213163"/>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592178-F033-D4A4-1C7C-B768D5388035}" v="157" dt="2023-08-16T08:51:23.496"/>
    <p1510:client id="{2A6E1EEA-26FA-3051-5D10-24B2AEE020AD}" v="1" dt="2023-08-09T07:52:16.128"/>
    <p1510:client id="{2E74B55C-EDF1-11E4-F799-DB2F1ADAEF81}" v="111" dt="2023-08-16T12:41:14.092"/>
    <p1510:client id="{4874CBA3-038D-A30C-840F-2D3931F4BB12}" v="53" dt="2023-08-16T11:22:10.777"/>
    <p1510:client id="{6240E5D0-33D0-60B6-5770-43E44B3129F8}" v="24" dt="2023-08-09T18:35:52.707"/>
    <p1510:client id="{6650A404-D67C-24D4-A22C-A8BBCB97859F}" v="1" dt="2023-09-20T09:44:07.072"/>
    <p1510:client id="{6CFF62D5-597A-B795-0ED2-A20E4C06CA37}" v="1" dt="2023-08-14T13:26:42.690"/>
    <p1510:client id="{7E5385B7-2E3B-268E-3287-DDDE77D3C7D3}" v="3" dt="2023-08-29T04:59:28.320"/>
    <p1510:client id="{868F185A-C08C-0D0F-B397-F9731E70CFAC}" v="23" dt="2023-08-09T08:49:05.826"/>
    <p1510:client id="{88871C63-57B2-5A31-CF8A-62D7EA3C5ED9}" v="29" dt="2023-08-16T09:57:05.056"/>
    <p1510:client id="{B63EB395-6DD7-2A95-6146-2FC0411CDF51}" v="1" dt="2023-08-12T06:14:01.894"/>
    <p1510:client id="{B686AB05-101B-C7C9-AE00-781548084783}" v="59" dt="2023-08-17T13:30:11.121"/>
    <p1510:client id="{B6A789F4-53EA-1068-2129-2F66495D369D}" v="89" dt="2023-08-11T14:31:42.534"/>
    <p1510:client id="{C2D625D5-2DC7-9931-0BF7-65CA507BA636}" v="80" dt="2023-08-14T13:12:20.070"/>
    <p1510:client id="{D5A39A78-B5FE-0130-A130-AD5A24042EF4}" v="57" dt="2023-08-12T05:35:11.040"/>
    <p1510:client id="{E405579D-5227-17FC-7BE4-5830DFD1B09C}" v="4" dt="2023-08-16T12:28:18.022"/>
    <p1510:client id="{E4F21148-893C-6A8F-EB25-B418AB53B3BE}" v="1" dt="2023-08-16T03:10:07.207"/>
    <p1510:client id="{F435C313-F223-9DCE-4533-5D6185A8BFEC}" v="24" dt="2023-08-16T13:13:45.501"/>
    <p1510:client id="{F54FB580-A04E-E0C6-55E7-46B752432495}" v="139" dt="2023-08-16T11:20:02.0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94206" autoAdjust="0"/>
  </p:normalViewPr>
  <p:slideViewPr>
    <p:cSldViewPr snapToGrid="0">
      <p:cViewPr varScale="1">
        <p:scale>
          <a:sx n="121" d="100"/>
          <a:sy n="121" d="100"/>
        </p:scale>
        <p:origin x="64" y="140"/>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51"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3"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4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shmi Mishra" userId="S::rmishra@edunetfoundation.org::6469e6c3-66fa-4f4f-9c10-a71ac4161bf2" providerId="AD" clId="Web-{6650A404-D67C-24D4-A22C-A8BBCB97859F}"/>
    <pc:docChg chg="modSld">
      <pc:chgData name="Rashmi Mishra" userId="S::rmishra@edunetfoundation.org::6469e6c3-66fa-4f4f-9c10-a71ac4161bf2" providerId="AD" clId="Web-{6650A404-D67C-24D4-A22C-A8BBCB97859F}" dt="2023-09-20T09:44:07.072" v="0" actId="1076"/>
      <pc:docMkLst>
        <pc:docMk/>
      </pc:docMkLst>
      <pc:sldChg chg="modSp">
        <pc:chgData name="Rashmi Mishra" userId="S::rmishra@edunetfoundation.org::6469e6c3-66fa-4f4f-9c10-a71ac4161bf2" providerId="AD" clId="Web-{6650A404-D67C-24D4-A22C-A8BBCB97859F}" dt="2023-09-20T09:44:07.072" v="0" actId="1076"/>
        <pc:sldMkLst>
          <pc:docMk/>
          <pc:sldMk cId="312414391" sldId="378"/>
        </pc:sldMkLst>
        <pc:picChg chg="mod">
          <ac:chgData name="Rashmi Mishra" userId="S::rmishra@edunetfoundation.org::6469e6c3-66fa-4f4f-9c10-a71ac4161bf2" providerId="AD" clId="Web-{6650A404-D67C-24D4-A22C-A8BBCB97859F}" dt="2023-09-20T09:44:07.072" v="0" actId="1076"/>
          <ac:picMkLst>
            <pc:docMk/>
            <pc:sldMk cId="312414391" sldId="378"/>
            <ac:picMk id="2" creationId="{E349563B-B43C-CCAE-CB75-01877219252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r>
              <a:rPr lang="en-US" b="1">
                <a:latin typeface="Calibri"/>
                <a:cs typeface="Calibri"/>
              </a:rPr>
              <a:t>These are the list of chapters that we are going to cover in these foundation codes. Those are chapter one what are AI and ML? chapter 2 applied Python programming in AI,  and chapter 3 is</a:t>
            </a:r>
            <a:r>
              <a:rPr lang="en-US" b="1"/>
              <a:t> exploratory data analysis for ML. </a:t>
            </a: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2000" b="1">
                <a:solidFill>
                  <a:srgbClr val="213163"/>
                </a:solidFill>
              </a:rPr>
              <a:t>Reference</a:t>
            </a:r>
            <a:endParaRPr lang="en-US" sz="2000"/>
          </a:p>
          <a:p>
            <a:pPr marL="173736" indent="-173736">
              <a:buFont typeface="Arial" panose="020B0604020202020204" pitchFamily="34" charset="0"/>
              <a:buChar char="•"/>
              <a:tabLst>
                <a:tab pos="0" algn="l"/>
              </a:tabLst>
            </a:pPr>
            <a:endParaRPr lang="en-IN" sz="2000" spc="-1"/>
          </a:p>
          <a:p>
            <a:pPr marL="173736" indent="-173736">
              <a:buFont typeface="Arial" panose="020B0604020202020204" pitchFamily="34" charset="0"/>
              <a:buChar char="•"/>
              <a:tabLst>
                <a:tab pos="0" algn="l"/>
              </a:tabLst>
            </a:pPr>
            <a:r>
              <a:rPr lang="en-IN" sz="2000" spc="-1"/>
              <a:t>These are the references for this session.</a:t>
            </a:r>
            <a:endParaRPr lang="en-IN"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15</a:t>
            </a:fld>
            <a:endParaRPr lang="en-US" sz="1200" b="0" strike="noStrike" spc="-1">
              <a:latin typeface="Times New Roman"/>
            </a:endParaRPr>
          </a:p>
        </p:txBody>
      </p:sp>
    </p:spTree>
    <p:extLst>
      <p:ext uri="{BB962C8B-B14F-4D97-AF65-F5344CB8AC3E}">
        <p14:creationId xmlns:p14="http://schemas.microsoft.com/office/powerpoint/2010/main" val="2419456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16</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17</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PROJECT NAME</a:t>
            </a:r>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2055C93-3B68-7B2F-D1BC-57DBBDF9047B}"/>
              </a:ext>
            </a:extLst>
          </p:cNvPr>
          <p:cNvPicPr>
            <a:picLocks noChangeAspect="1"/>
          </p:cNvPicPr>
          <p:nvPr userDrawn="1"/>
        </p:nvPicPr>
        <p:blipFill>
          <a:blip r:embed="rId12"/>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3" r:id="rId2"/>
    <p:sldLayoutId id="2147483654" r:id="rId3"/>
    <p:sldLayoutId id="2147483668" r:id="rId4"/>
    <p:sldLayoutId id="2147483669" r:id="rId5"/>
    <p:sldLayoutId id="2147483670" r:id="rId6"/>
    <p:sldLayoutId id="2147483656" r:id="rId7"/>
    <p:sldLayoutId id="2147483657" r:id="rId8"/>
    <p:sldLayoutId id="2147483674" r:id="rId9"/>
    <p:sldLayoutId id="214748368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slideshare.net/shashankkarnati/railway-management-system-database-mini-project#1"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www.slideshare.net/shashankkarnati/railway-management-system-database-mini-project#3" TargetMode="External"/><Relationship Id="rId4" Type="http://schemas.openxmlformats.org/officeDocument/2006/relationships/hyperlink" Target="https://www.slideshare.net/shashankkarnati/railway-management-system-database-mini-project#2"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1" y="-122464"/>
            <a:ext cx="9144000" cy="5143500"/>
          </a:xfrm>
          <a:prstGeom prst="rect">
            <a:avLst/>
          </a:prstGeom>
        </p:spPr>
      </p:pic>
      <p:sp>
        <p:nvSpPr>
          <p:cNvPr id="5" name="Rectangle: Rounded Corners 4">
            <a:extLst>
              <a:ext uri="{FF2B5EF4-FFF2-40B4-BE49-F238E27FC236}">
                <a16:creationId xmlns:a16="http://schemas.microsoft.com/office/drawing/2014/main"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dirty="0"/>
          </a:p>
        </p:txBody>
      </p:sp>
      <p:grpSp>
        <p:nvGrpSpPr>
          <p:cNvPr id="6" name="Group 5">
            <a:extLst>
              <a:ext uri="{FF2B5EF4-FFF2-40B4-BE49-F238E27FC236}">
                <a16:creationId xmlns:a16="http://schemas.microsoft.com/office/drawing/2014/main"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id="{5FD0626E-7FFA-F384-1DF5-056574800B20}"/>
              </a:ext>
            </a:extLst>
          </p:cNvPr>
          <p:cNvSpPr txBox="1"/>
          <p:nvPr/>
        </p:nvSpPr>
        <p:spPr>
          <a:xfrm>
            <a:off x="1311965" y="2742959"/>
            <a:ext cx="6520068" cy="738664"/>
          </a:xfrm>
          <a:prstGeom prst="rect">
            <a:avLst/>
          </a:prstGeom>
          <a:noFill/>
        </p:spPr>
        <p:txBody>
          <a:bodyPr wrap="square">
            <a:spAutoFit/>
          </a:bodyPr>
          <a:lstStyle/>
          <a:p>
            <a:r>
              <a:rPr lang="en-US" sz="1400" b="1" dirty="0"/>
              <a:t>Team Members:   </a:t>
            </a:r>
          </a:p>
          <a:p>
            <a:r>
              <a:rPr lang="en-US" sz="1400" b="1" dirty="0"/>
              <a:t>					Guide:</a:t>
            </a:r>
          </a:p>
          <a:p>
            <a:pPr algn="ctr"/>
            <a:endParaRPr lang="en-US" sz="1400" b="1" dirty="0"/>
          </a:p>
        </p:txBody>
      </p:sp>
      <p:sp>
        <p:nvSpPr>
          <p:cNvPr id="4" name="Rectangle 3">
            <a:extLst>
              <a:ext uri="{FF2B5EF4-FFF2-40B4-BE49-F238E27FC236}">
                <a16:creationId xmlns:a16="http://schemas.microsoft.com/office/drawing/2014/main" id="{BF485F49-18A1-DBBE-87E3-10C03B1D7B2B}"/>
              </a:ext>
            </a:extLst>
          </p:cNvPr>
          <p:cNvSpPr/>
          <p:nvPr/>
        </p:nvSpPr>
        <p:spPr>
          <a:xfrm>
            <a:off x="1741251" y="3146808"/>
            <a:ext cx="2517057" cy="92117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dirty="0" err="1">
                <a:solidFill>
                  <a:schemeClr val="tx1"/>
                </a:solidFill>
                <a:latin typeface="Times New Roman" panose="02020603050405020304" pitchFamily="18" charset="0"/>
                <a:cs typeface="Times New Roman" panose="02020603050405020304" pitchFamily="18" charset="0"/>
              </a:rPr>
              <a:t>Sree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Nikhitha</a:t>
            </a:r>
            <a:r>
              <a:rPr lang="en-US" dirty="0">
                <a:solidFill>
                  <a:schemeClr val="tx1"/>
                </a:solidFill>
                <a:latin typeface="Times New Roman" panose="02020603050405020304" pitchFamily="18" charset="0"/>
                <a:cs typeface="Times New Roman" panose="02020603050405020304" pitchFamily="18" charset="0"/>
              </a:rPr>
              <a:t> K</a:t>
            </a:r>
            <a:endParaRPr lang="en-IN"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Vamshi Krishna G</a:t>
            </a:r>
          </a:p>
          <a:p>
            <a:pPr algn="just"/>
            <a:r>
              <a:rPr lang="en-US" dirty="0" err="1">
                <a:solidFill>
                  <a:schemeClr val="tx1"/>
                </a:solidFill>
                <a:latin typeface="Times New Roman" panose="02020603050405020304" pitchFamily="18" charset="0"/>
                <a:cs typeface="Times New Roman" panose="02020603050405020304" pitchFamily="18" charset="0"/>
              </a:rPr>
              <a:t>Venu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Gopal</a:t>
            </a:r>
            <a:endParaRPr lang="en-US" dirty="0">
              <a:solidFill>
                <a:schemeClr val="tx1"/>
              </a:solidFill>
              <a:latin typeface="Times New Roman" panose="02020603050405020304" pitchFamily="18" charset="0"/>
              <a:cs typeface="Times New Roman" panose="02020603050405020304" pitchFamily="18" charset="0"/>
            </a:endParaRPr>
          </a:p>
          <a:p>
            <a:pPr algn="just"/>
            <a:r>
              <a:rPr lang="en-US" dirty="0" err="1">
                <a:solidFill>
                  <a:schemeClr val="tx1"/>
                </a:solidFill>
                <a:latin typeface="Times New Roman" panose="02020603050405020304" pitchFamily="18" charset="0"/>
                <a:cs typeface="Times New Roman" panose="02020603050405020304" pitchFamily="18" charset="0"/>
              </a:rPr>
              <a:t>Jitesh</a:t>
            </a:r>
            <a:r>
              <a:rPr lang="en-US" dirty="0">
                <a:solidFill>
                  <a:schemeClr val="tx1"/>
                </a:solidFill>
                <a:latin typeface="Times New Roman" panose="02020603050405020304" pitchFamily="18" charset="0"/>
                <a:cs typeface="Times New Roman" panose="02020603050405020304" pitchFamily="18" charset="0"/>
              </a:rPr>
              <a:t> Gupta</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E0857DB3-5FCC-D2AD-921D-AA419E47D6D0}"/>
              </a:ext>
            </a:extLst>
          </p:cNvPr>
          <p:cNvSpPr/>
          <p:nvPr/>
        </p:nvSpPr>
        <p:spPr>
          <a:xfrm>
            <a:off x="5504197" y="3146808"/>
            <a:ext cx="2517057" cy="92117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IN" sz="1600" dirty="0">
                <a:solidFill>
                  <a:schemeClr val="tx1"/>
                </a:solidFill>
                <a:latin typeface="Times New Roman" panose="02020603050405020304" pitchFamily="18" charset="0"/>
                <a:cs typeface="Times New Roman" panose="02020603050405020304" pitchFamily="18" charset="0"/>
              </a:rPr>
              <a:t>Umamaheswari R</a:t>
            </a:r>
          </a:p>
        </p:txBody>
      </p:sp>
      <p:sp>
        <p:nvSpPr>
          <p:cNvPr id="2" name="Rectangle 1">
            <a:extLst>
              <a:ext uri="{FF2B5EF4-FFF2-40B4-BE49-F238E27FC236}">
                <a16:creationId xmlns:a16="http://schemas.microsoft.com/office/drawing/2014/main" id="{2A147815-DDC5-8078-FF0B-27CC2E379632}"/>
              </a:ext>
            </a:extLst>
          </p:cNvPr>
          <p:cNvSpPr/>
          <p:nvPr/>
        </p:nvSpPr>
        <p:spPr>
          <a:xfrm>
            <a:off x="1741251" y="2237813"/>
            <a:ext cx="5567173" cy="5988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Times New Roman" panose="02020603050405020304" pitchFamily="18" charset="0"/>
                <a:cs typeface="Times New Roman" panose="02020603050405020304" pitchFamily="18" charset="0"/>
              </a:rPr>
              <a:t> WALLET WISDOM HUB </a:t>
            </a:r>
          </a:p>
          <a:p>
            <a:pPr algn="r"/>
            <a:endParaRPr lang="en-IN"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071749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4EE746-E3CD-0C3B-A656-002A5793EE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94A091-AF19-C5DA-E6E7-A9EF5A61FC39}"/>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Development Approach</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85A55EA-5D20-F709-48C2-5A0287A19E49}"/>
              </a:ext>
            </a:extLst>
          </p:cNvPr>
          <p:cNvSpPr txBox="1"/>
          <p:nvPr/>
        </p:nvSpPr>
        <p:spPr>
          <a:xfrm>
            <a:off x="406401" y="909756"/>
            <a:ext cx="8602132" cy="4031873"/>
          </a:xfrm>
          <a:prstGeom prst="rect">
            <a:avLst/>
          </a:prstGeom>
          <a:noFill/>
        </p:spPr>
        <p:txBody>
          <a:bodyPr wrap="square">
            <a:spAutoFit/>
          </a:bodyPr>
          <a:lstStyle/>
          <a:p>
            <a:pPr algn="just"/>
            <a:r>
              <a:rPr lang="en-IN" sz="1600" b="1" i="0" dirty="0">
                <a:solidFill>
                  <a:srgbClr val="374151"/>
                </a:solidFill>
                <a:effectLst/>
                <a:latin typeface="Times New Roman" panose="02020603050405020304" pitchFamily="18" charset="0"/>
                <a:cs typeface="Times New Roman" panose="02020603050405020304" pitchFamily="18" charset="0"/>
              </a:rPr>
              <a:t>Backend Technologies:</a:t>
            </a:r>
            <a:endParaRPr lang="en-IN" sz="1600" b="0" i="0" dirty="0">
              <a:solidFill>
                <a:srgbClr val="37415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IN" sz="1600" b="1" i="0" dirty="0">
                <a:solidFill>
                  <a:srgbClr val="374151"/>
                </a:solidFill>
                <a:effectLst/>
                <a:latin typeface="Times New Roman" panose="02020603050405020304" pitchFamily="18" charset="0"/>
                <a:cs typeface="Times New Roman" panose="02020603050405020304" pitchFamily="18" charset="0"/>
              </a:rPr>
              <a:t>PHP (Hypertext Preprocessor):</a:t>
            </a:r>
            <a:endParaRPr lang="en-IN" sz="16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IN" sz="1600" b="0" i="0" dirty="0">
                <a:solidFill>
                  <a:srgbClr val="374151"/>
                </a:solidFill>
                <a:effectLst/>
                <a:latin typeface="Times New Roman" panose="02020603050405020304" pitchFamily="18" charset="0"/>
                <a:cs typeface="Times New Roman" panose="02020603050405020304" pitchFamily="18" charset="0"/>
              </a:rPr>
              <a:t>Used as the server-side scripting language to handle dynamic content.</a:t>
            </a:r>
          </a:p>
          <a:p>
            <a:pPr marL="742950" lvl="1" indent="-285750" algn="just">
              <a:buFont typeface="+mj-lt"/>
              <a:buAutoNum type="arabicPeriod"/>
            </a:pPr>
            <a:r>
              <a:rPr lang="en-IN" sz="1600" b="0" i="0" dirty="0">
                <a:solidFill>
                  <a:srgbClr val="374151"/>
                </a:solidFill>
                <a:effectLst/>
                <a:latin typeface="Times New Roman" panose="02020603050405020304" pitchFamily="18" charset="0"/>
                <a:cs typeface="Times New Roman" panose="02020603050405020304" pitchFamily="18" charset="0"/>
              </a:rPr>
              <a:t>Responsible for processing user input, managing database interactions, and executing server-side logic.</a:t>
            </a:r>
          </a:p>
          <a:p>
            <a:pPr algn="just">
              <a:buFont typeface="+mj-lt"/>
              <a:buAutoNum type="arabicPeriod"/>
            </a:pPr>
            <a:r>
              <a:rPr lang="en-IN" sz="1600" b="1" i="0" dirty="0">
                <a:solidFill>
                  <a:srgbClr val="374151"/>
                </a:solidFill>
                <a:effectLst/>
                <a:latin typeface="Times New Roman" panose="02020603050405020304" pitchFamily="18" charset="0"/>
                <a:cs typeface="Times New Roman" panose="02020603050405020304" pitchFamily="18" charset="0"/>
              </a:rPr>
              <a:t>XAMPP Server:</a:t>
            </a:r>
            <a:endParaRPr lang="en-IN" sz="16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IN" sz="1600" b="0" i="0" dirty="0">
                <a:solidFill>
                  <a:srgbClr val="374151"/>
                </a:solidFill>
                <a:effectLst/>
                <a:latin typeface="Times New Roman" panose="02020603050405020304" pitchFamily="18" charset="0"/>
                <a:cs typeface="Times New Roman" panose="02020603050405020304" pitchFamily="18" charset="0"/>
              </a:rPr>
              <a:t>XAMPP is a cross-platform web server solution that includes Apache, MySQL, PHP, and Perl.</a:t>
            </a:r>
          </a:p>
          <a:p>
            <a:pPr marL="742950" lvl="1" indent="-285750" algn="just">
              <a:buFont typeface="+mj-lt"/>
              <a:buAutoNum type="arabicPeriod"/>
            </a:pPr>
            <a:r>
              <a:rPr lang="en-IN" sz="1600" b="0" i="0" dirty="0">
                <a:solidFill>
                  <a:srgbClr val="374151"/>
                </a:solidFill>
                <a:effectLst/>
                <a:latin typeface="Times New Roman" panose="02020603050405020304" pitchFamily="18" charset="0"/>
                <a:cs typeface="Times New Roman" panose="02020603050405020304" pitchFamily="18" charset="0"/>
              </a:rPr>
              <a:t>Apache is the web server responsible for serving web pages.</a:t>
            </a:r>
          </a:p>
          <a:p>
            <a:pPr marL="742950" lvl="1" indent="-285750" algn="just">
              <a:buFont typeface="+mj-lt"/>
              <a:buAutoNum type="arabicPeriod"/>
            </a:pPr>
            <a:r>
              <a:rPr lang="en-IN" sz="1600" b="0" i="0" dirty="0">
                <a:solidFill>
                  <a:srgbClr val="374151"/>
                </a:solidFill>
                <a:effectLst/>
                <a:latin typeface="Times New Roman" panose="02020603050405020304" pitchFamily="18" charset="0"/>
                <a:cs typeface="Times New Roman" panose="02020603050405020304" pitchFamily="18" charset="0"/>
              </a:rPr>
              <a:t>MySQL is the relational database management system (RDBMS) used for storing and retrieving data.</a:t>
            </a:r>
          </a:p>
          <a:p>
            <a:pPr marL="742950" lvl="1" indent="-285750" algn="just">
              <a:buFont typeface="+mj-lt"/>
              <a:buAutoNum type="arabicPeriod"/>
            </a:pPr>
            <a:r>
              <a:rPr lang="en-IN" sz="1600" b="0" i="0" dirty="0">
                <a:solidFill>
                  <a:srgbClr val="374151"/>
                </a:solidFill>
                <a:effectLst/>
                <a:latin typeface="Times New Roman" panose="02020603050405020304" pitchFamily="18" charset="0"/>
                <a:cs typeface="Times New Roman" panose="02020603050405020304" pitchFamily="18" charset="0"/>
              </a:rPr>
              <a:t>PHP interacts with the Apache server to dynamically generate content and communicate with the MySQL database.</a:t>
            </a:r>
          </a:p>
          <a:p>
            <a:pPr algn="just">
              <a:buFont typeface="+mj-lt"/>
              <a:buAutoNum type="arabicPeriod"/>
            </a:pPr>
            <a:r>
              <a:rPr lang="en-IN" sz="1600" b="1" i="0" dirty="0">
                <a:solidFill>
                  <a:srgbClr val="374151"/>
                </a:solidFill>
                <a:effectLst/>
                <a:latin typeface="Times New Roman" panose="02020603050405020304" pitchFamily="18" charset="0"/>
                <a:cs typeface="Times New Roman" panose="02020603050405020304" pitchFamily="18" charset="0"/>
              </a:rPr>
              <a:t>phpMyAdmin:</a:t>
            </a:r>
            <a:endParaRPr lang="en-IN" sz="16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IN" sz="1600" b="0" i="0" dirty="0">
                <a:solidFill>
                  <a:srgbClr val="374151"/>
                </a:solidFill>
                <a:effectLst/>
                <a:latin typeface="Times New Roman" panose="02020603050405020304" pitchFamily="18" charset="0"/>
                <a:cs typeface="Times New Roman" panose="02020603050405020304" pitchFamily="18" charset="0"/>
              </a:rPr>
              <a:t>A web-based tool for managing MySQL databases.</a:t>
            </a:r>
          </a:p>
          <a:p>
            <a:pPr marL="742950" lvl="1" indent="-285750" algn="just">
              <a:buFont typeface="+mj-lt"/>
              <a:buAutoNum type="arabicPeriod"/>
            </a:pPr>
            <a:r>
              <a:rPr lang="en-IN" sz="1600" b="0" i="0" dirty="0">
                <a:solidFill>
                  <a:srgbClr val="374151"/>
                </a:solidFill>
                <a:effectLst/>
                <a:latin typeface="Times New Roman" panose="02020603050405020304" pitchFamily="18" charset="0"/>
                <a:cs typeface="Times New Roman" panose="02020603050405020304" pitchFamily="18" charset="0"/>
              </a:rPr>
              <a:t>Used for database administration, including creating, modifying, and querying the database.</a:t>
            </a:r>
          </a:p>
        </p:txBody>
      </p:sp>
      <p:sp>
        <p:nvSpPr>
          <p:cNvPr id="3" name="Rectangle 2">
            <a:extLst>
              <a:ext uri="{FF2B5EF4-FFF2-40B4-BE49-F238E27FC236}">
                <a16:creationId xmlns:a16="http://schemas.microsoft.com/office/drawing/2014/main" id="{E3C42F0E-DCCD-541C-FDB7-843BB6CBBBE3}"/>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imes New Roman" panose="02020603050405020304" pitchFamily="18" charset="0"/>
                <a:cs typeface="Times New Roman" panose="02020603050405020304" pitchFamily="18" charset="0"/>
              </a:rPr>
              <a:t>Online Railway Reservation System</a:t>
            </a:r>
            <a:endParaRPr lang="en-IN" b="1" dirty="0">
              <a:solidFill>
                <a:schemeClr val="bg1"/>
              </a:solidFill>
            </a:endParaRPr>
          </a:p>
          <a:p>
            <a:pPr algn="ctr"/>
            <a:endParaRPr lang="en-IN" b="1" dirty="0">
              <a:solidFill>
                <a:schemeClr val="bg1"/>
              </a:solidFill>
            </a:endParaRPr>
          </a:p>
        </p:txBody>
      </p:sp>
    </p:spTree>
    <p:extLst>
      <p:ext uri="{BB962C8B-B14F-4D97-AF65-F5344CB8AC3E}">
        <p14:creationId xmlns:p14="http://schemas.microsoft.com/office/powerpoint/2010/main" val="332079533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545A-A71E-998F-6939-7CE2A36128CE}"/>
              </a:ext>
            </a:extLst>
          </p:cNvPr>
          <p:cNvSpPr>
            <a:spLocks noGrp="1"/>
          </p:cNvSpPr>
          <p:nvPr>
            <p:ph type="title"/>
          </p:nvPr>
        </p:nvSpPr>
        <p:spPr>
          <a:xfrm>
            <a:off x="311700" y="539381"/>
            <a:ext cx="8520600" cy="572700"/>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Algorithm &amp; Deployment</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CC1310C3-6FC2-DDC5-EF1B-86A7EBCFF48D}"/>
              </a:ext>
            </a:extLst>
          </p:cNvPr>
          <p:cNvSpPr txBox="1"/>
          <p:nvPr/>
        </p:nvSpPr>
        <p:spPr>
          <a:xfrm>
            <a:off x="136502" y="894994"/>
            <a:ext cx="8779933" cy="4247317"/>
          </a:xfrm>
          <a:prstGeom prst="rect">
            <a:avLst/>
          </a:prstGeom>
          <a:noFill/>
        </p:spPr>
        <p:txBody>
          <a:bodyPr wrap="square">
            <a:spAutoFit/>
          </a:bodyPr>
          <a:lstStyle/>
          <a:p>
            <a:r>
              <a:rPr lang="en-US" sz="1800" b="1" dirty="0">
                <a:latin typeface="Times New Roman" pitchFamily="18" charset="0"/>
                <a:cs typeface="Times New Roman" pitchFamily="18" charset="0"/>
              </a:rPr>
              <a:t>Payment Processing Algorithm:</a:t>
            </a:r>
            <a:endParaRPr lang="en-US" sz="1800" dirty="0">
              <a:latin typeface="Times New Roman" pitchFamily="18" charset="0"/>
              <a:cs typeface="Times New Roman" pitchFamily="18" charset="0"/>
            </a:endParaRPr>
          </a:p>
          <a:p>
            <a:pPr lvl="1"/>
            <a:r>
              <a:rPr lang="en-US" sz="1800" dirty="0">
                <a:latin typeface="Times New Roman" pitchFamily="18" charset="0"/>
                <a:cs typeface="Times New Roman" pitchFamily="18" charset="0"/>
              </a:rPr>
              <a:t>This algorithm manages the payment transaction securely.</a:t>
            </a:r>
          </a:p>
          <a:p>
            <a:pPr lvl="1"/>
            <a:r>
              <a:rPr lang="en-US" sz="1800" dirty="0">
                <a:latin typeface="Times New Roman" pitchFamily="18" charset="0"/>
                <a:cs typeface="Times New Roman" pitchFamily="18" charset="0"/>
              </a:rPr>
              <a:t>It interfaces with the chosen payment gateway to authorize and process payments using encryption and secure communication protocols.</a:t>
            </a:r>
          </a:p>
          <a:p>
            <a:r>
              <a:rPr lang="en-US" sz="1800" b="1" dirty="0">
                <a:latin typeface="Times New Roman" pitchFamily="18" charset="0"/>
                <a:cs typeface="Times New Roman" pitchFamily="18" charset="0"/>
              </a:rPr>
              <a:t>Cancellation Algorithm:</a:t>
            </a:r>
            <a:endParaRPr lang="en-US" sz="1800" dirty="0">
              <a:latin typeface="Times New Roman" pitchFamily="18" charset="0"/>
              <a:cs typeface="Times New Roman" pitchFamily="18" charset="0"/>
            </a:endParaRPr>
          </a:p>
          <a:p>
            <a:pPr lvl="1"/>
            <a:r>
              <a:rPr lang="en-US" sz="1800" dirty="0">
                <a:latin typeface="Times New Roman" pitchFamily="18" charset="0"/>
                <a:cs typeface="Times New Roman" pitchFamily="18" charset="0"/>
              </a:rPr>
              <a:t>This algorithm handles ticket cancellation requests.</a:t>
            </a:r>
          </a:p>
          <a:p>
            <a:pPr lvl="1"/>
            <a:r>
              <a:rPr lang="en-US" sz="1800" dirty="0">
                <a:latin typeface="Times New Roman" pitchFamily="18" charset="0"/>
                <a:cs typeface="Times New Roman" pitchFamily="18" charset="0"/>
              </a:rPr>
              <a:t>It updates the reservation status in the database, releases the reserved seats, and processes any refund if applicable according to the cancellation policy.</a:t>
            </a:r>
          </a:p>
          <a:p>
            <a:r>
              <a:rPr lang="en-US" sz="1800" b="1" dirty="0">
                <a:latin typeface="Times New Roman" pitchFamily="18" charset="0"/>
                <a:cs typeface="Times New Roman" pitchFamily="18" charset="0"/>
              </a:rPr>
              <a:t>Search Algorithm:</a:t>
            </a:r>
            <a:endParaRPr lang="en-US" sz="1800" dirty="0">
              <a:latin typeface="Times New Roman" pitchFamily="18" charset="0"/>
              <a:cs typeface="Times New Roman" pitchFamily="18" charset="0"/>
            </a:endParaRPr>
          </a:p>
          <a:p>
            <a:pPr lvl="1"/>
            <a:r>
              <a:rPr lang="en-US" sz="1800" dirty="0">
                <a:latin typeface="Times New Roman" pitchFamily="18" charset="0"/>
                <a:cs typeface="Times New Roman" pitchFamily="18" charset="0"/>
              </a:rPr>
              <a:t>This algorithm enables users to search for trains based on specified criteria such as origin, destination, date, and class.</a:t>
            </a:r>
          </a:p>
          <a:p>
            <a:r>
              <a:rPr lang="en-US" sz="1800" b="1" dirty="0">
                <a:latin typeface="Times New Roman" pitchFamily="18" charset="0"/>
                <a:cs typeface="Times New Roman" pitchFamily="18" charset="0"/>
              </a:rPr>
              <a:t>Sorting Algorithms for Search Results:</a:t>
            </a:r>
            <a:endParaRPr lang="en-US" sz="1800" dirty="0">
              <a:latin typeface="Times New Roman" pitchFamily="18" charset="0"/>
              <a:cs typeface="Times New Roman" pitchFamily="18" charset="0"/>
            </a:endParaRPr>
          </a:p>
          <a:p>
            <a:pPr lvl="1"/>
            <a:r>
              <a:rPr lang="en-US" sz="1800" dirty="0">
                <a:latin typeface="Times New Roman" pitchFamily="18" charset="0"/>
                <a:cs typeface="Times New Roman" pitchFamily="18" charset="0"/>
              </a:rPr>
              <a:t>When displaying search results to users, sorting algorithms can be used to arrange trains based on criteria such as departure time, duration, or price to help users find the most suitable option easily.</a:t>
            </a:r>
          </a:p>
        </p:txBody>
      </p:sp>
      <p:sp>
        <p:nvSpPr>
          <p:cNvPr id="3" name="Rectangle 2">
            <a:extLst>
              <a:ext uri="{FF2B5EF4-FFF2-40B4-BE49-F238E27FC236}">
                <a16:creationId xmlns:a16="http://schemas.microsoft.com/office/drawing/2014/main" id="{848CDFA5-E297-1D69-ED57-62F60D2C64EE}"/>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imes New Roman" panose="02020603050405020304" pitchFamily="18" charset="0"/>
                <a:cs typeface="Times New Roman" panose="02020603050405020304" pitchFamily="18" charset="0"/>
              </a:rPr>
              <a:t>Online Railway Reservation System</a:t>
            </a:r>
            <a:endParaRPr lang="en-IN" b="1" dirty="0">
              <a:solidFill>
                <a:schemeClr val="bg1"/>
              </a:solidFill>
            </a:endParaRPr>
          </a:p>
          <a:p>
            <a:pPr algn="ctr"/>
            <a:endParaRPr lang="en-IN" b="1" dirty="0">
              <a:solidFill>
                <a:schemeClr val="bg1"/>
              </a:solidFill>
            </a:endParaRPr>
          </a:p>
        </p:txBody>
      </p:sp>
    </p:spTree>
    <p:extLst>
      <p:ext uri="{BB962C8B-B14F-4D97-AF65-F5344CB8AC3E}">
        <p14:creationId xmlns:p14="http://schemas.microsoft.com/office/powerpoint/2010/main" val="197968417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A0AFF-131D-3767-70FC-3A971589B0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451D1A-3868-5666-FF9F-B07CC32AB434}"/>
              </a:ext>
            </a:extLst>
          </p:cNvPr>
          <p:cNvSpPr>
            <a:spLocks noGrp="1"/>
          </p:cNvSpPr>
          <p:nvPr>
            <p:ph type="title"/>
          </p:nvPr>
        </p:nvSpPr>
        <p:spPr>
          <a:xfrm>
            <a:off x="311700" y="539381"/>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Deployment</a:t>
            </a:r>
            <a:endParaRPr lang="en-IN" sz="2400" b="1" dirty="0">
              <a:solidFill>
                <a:srgbClr val="00206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C6953611-E7A3-51B7-F898-FEB2731ACD91}"/>
              </a:ext>
            </a:extLst>
          </p:cNvPr>
          <p:cNvSpPr txBox="1"/>
          <p:nvPr/>
        </p:nvSpPr>
        <p:spPr>
          <a:xfrm>
            <a:off x="548640" y="1099050"/>
            <a:ext cx="7172959" cy="2308324"/>
          </a:xfrm>
          <a:prstGeom prst="rect">
            <a:avLst/>
          </a:prstGeom>
          <a:noFill/>
        </p:spPr>
        <p:txBody>
          <a:bodyPr wrap="square">
            <a:spAutoFit/>
          </a:bodyPr>
          <a:lstStyle/>
          <a:p>
            <a:pPr algn="just"/>
            <a:r>
              <a:rPr lang="en-US" sz="1600" b="1" i="0" dirty="0">
                <a:effectLst/>
                <a:latin typeface="Times New Roman" panose="02020603050405020304" pitchFamily="18" charset="0"/>
                <a:cs typeface="Times New Roman" panose="02020603050405020304" pitchFamily="18" charset="0"/>
              </a:rPr>
              <a:t>Deployment</a:t>
            </a:r>
            <a:r>
              <a:rPr lang="en-US" sz="1600" b="0" i="0" dirty="0">
                <a:solidFill>
                  <a:srgbClr val="374151"/>
                </a:solidFill>
                <a:effectLst/>
                <a:latin typeface="Times New Roman" panose="02020603050405020304" pitchFamily="18" charset="0"/>
                <a:cs typeface="Times New Roman" panose="02020603050405020304" pitchFamily="18" charset="0"/>
              </a:rPr>
              <a:t> in the context of software development refers to the process of making a developed application or system available and accessible for use. It involves the transition from a development environment to a production environment, where the software can be utilized by end-users. It involves the following :</a:t>
            </a:r>
          </a:p>
          <a:p>
            <a:pPr marL="285750" indent="-285750" algn="just">
              <a:buFont typeface="Wingdings" panose="05000000000000000000" pitchFamily="2" charset="2"/>
              <a:buChar char="ü"/>
            </a:pPr>
            <a:r>
              <a:rPr lang="en-US" sz="1600" b="0" i="0" dirty="0">
                <a:solidFill>
                  <a:srgbClr val="374151"/>
                </a:solidFill>
                <a:effectLst/>
                <a:latin typeface="Times New Roman" panose="02020603050405020304" pitchFamily="18" charset="0"/>
                <a:cs typeface="Times New Roman" panose="02020603050405020304" pitchFamily="18" charset="0"/>
              </a:rPr>
              <a:t>Database Setup</a:t>
            </a:r>
          </a:p>
          <a:p>
            <a:pPr marL="285750" indent="-285750" algn="just">
              <a:buFont typeface="Wingdings" panose="05000000000000000000" pitchFamily="2" charset="2"/>
              <a:buChar char="ü"/>
            </a:pPr>
            <a:r>
              <a:rPr lang="en-US" sz="1600" dirty="0">
                <a:solidFill>
                  <a:srgbClr val="374151"/>
                </a:solidFill>
                <a:latin typeface="Times New Roman" panose="02020603050405020304" pitchFamily="18" charset="0"/>
                <a:cs typeface="Times New Roman" panose="02020603050405020304" pitchFamily="18" charset="0"/>
              </a:rPr>
              <a:t>Server Configuration</a:t>
            </a:r>
          </a:p>
          <a:p>
            <a:pPr marL="285750" indent="-285750" algn="just">
              <a:buFont typeface="Wingdings" panose="05000000000000000000" pitchFamily="2" charset="2"/>
              <a:buChar char="ü"/>
            </a:pPr>
            <a:r>
              <a:rPr lang="en-US" sz="1600" b="0" i="0" dirty="0">
                <a:solidFill>
                  <a:srgbClr val="374151"/>
                </a:solidFill>
                <a:effectLst/>
                <a:latin typeface="Times New Roman" panose="02020603050405020304" pitchFamily="18" charset="0"/>
                <a:cs typeface="Times New Roman" panose="02020603050405020304" pitchFamily="18" charset="0"/>
              </a:rPr>
              <a:t>Security Measures</a:t>
            </a:r>
          </a:p>
          <a:p>
            <a:pPr marL="285750" indent="-285750" algn="just">
              <a:buFont typeface="Wingdings" panose="05000000000000000000" pitchFamily="2" charset="2"/>
              <a:buChar char="ü"/>
            </a:pPr>
            <a:r>
              <a:rPr lang="en-US" sz="1600" dirty="0">
                <a:solidFill>
                  <a:srgbClr val="374151"/>
                </a:solidFill>
                <a:latin typeface="Times New Roman" panose="02020603050405020304" pitchFamily="18" charset="0"/>
                <a:cs typeface="Times New Roman" panose="02020603050405020304" pitchFamily="18" charset="0"/>
              </a:rPr>
              <a:t>Maintenance</a:t>
            </a:r>
          </a:p>
          <a:p>
            <a:pPr marL="285750" indent="-285750" algn="just">
              <a:buFont typeface="Wingdings" panose="05000000000000000000" pitchFamily="2" charset="2"/>
              <a:buChar char="ü"/>
            </a:pPr>
            <a:r>
              <a:rPr lang="en-US" sz="1600" b="0" i="0" dirty="0">
                <a:solidFill>
                  <a:srgbClr val="374151"/>
                </a:solidFill>
                <a:effectLst/>
                <a:latin typeface="Times New Roman" panose="02020603050405020304" pitchFamily="18" charset="0"/>
                <a:cs typeface="Times New Roman" panose="02020603050405020304" pitchFamily="18" charset="0"/>
              </a:rPr>
              <a:t>User Access</a:t>
            </a:r>
          </a:p>
        </p:txBody>
      </p:sp>
      <p:sp>
        <p:nvSpPr>
          <p:cNvPr id="3" name="Rectangle 2">
            <a:extLst>
              <a:ext uri="{FF2B5EF4-FFF2-40B4-BE49-F238E27FC236}">
                <a16:creationId xmlns:a16="http://schemas.microsoft.com/office/drawing/2014/main" id="{16155B5F-0CCA-4FD1-E0CB-FCA41CB68C8E}"/>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imes New Roman" panose="02020603050405020304" pitchFamily="18" charset="0"/>
                <a:cs typeface="Times New Roman" panose="02020603050405020304" pitchFamily="18" charset="0"/>
              </a:rPr>
              <a:t>Online Railway Reservation System</a:t>
            </a:r>
            <a:endParaRPr lang="en-IN" b="1" dirty="0">
              <a:solidFill>
                <a:schemeClr val="bg1"/>
              </a:solidFill>
            </a:endParaRPr>
          </a:p>
          <a:p>
            <a:pPr algn="ctr"/>
            <a:endParaRPr lang="en-IN" b="1" dirty="0">
              <a:solidFill>
                <a:schemeClr val="bg1"/>
              </a:solidFill>
            </a:endParaRPr>
          </a:p>
        </p:txBody>
      </p:sp>
    </p:spTree>
    <p:extLst>
      <p:ext uri="{BB962C8B-B14F-4D97-AF65-F5344CB8AC3E}">
        <p14:creationId xmlns:p14="http://schemas.microsoft.com/office/powerpoint/2010/main" val="10675286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0F4B-9803-CB1B-02A8-FB5D111C9F43}"/>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Conclusion</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B35AEA92-DB84-F9B3-3BC2-87E452C170F7}"/>
              </a:ext>
            </a:extLst>
          </p:cNvPr>
          <p:cNvSpPr txBox="1"/>
          <p:nvPr/>
        </p:nvSpPr>
        <p:spPr>
          <a:xfrm>
            <a:off x="897466" y="1017725"/>
            <a:ext cx="7349067" cy="3416320"/>
          </a:xfrm>
          <a:prstGeom prst="rect">
            <a:avLst/>
          </a:prstGeom>
          <a:noFill/>
        </p:spPr>
        <p:txBody>
          <a:bodyPr wrap="square">
            <a:spAutoFit/>
          </a:bodyPr>
          <a:lstStyle/>
          <a:p>
            <a:r>
              <a:rPr lang="en-US" sz="1800" b="0" i="0" dirty="0">
                <a:solidFill>
                  <a:srgbClr val="374151"/>
                </a:solidFill>
                <a:effectLst/>
                <a:latin typeface="Times New Roman" panose="02020603050405020304" pitchFamily="18" charset="0"/>
                <a:cs typeface="Times New Roman" panose="02020603050405020304" pitchFamily="18" charset="0"/>
              </a:rPr>
              <a:t>	</a:t>
            </a:r>
            <a:r>
              <a:rPr lang="en-US" sz="1800" dirty="0">
                <a:latin typeface="Times New Roman" pitchFamily="18" charset="0"/>
                <a:cs typeface="Times New Roman" pitchFamily="18" charset="0"/>
              </a:rPr>
              <a:t>In conclusion, the online railway reservation system represents a significant advancement in modernizing the booking process, improving passenger convenience, and enhancing the overall efficiency of railway operations. Through the systematic development approach outlined and the integration of future technologies and trends, the system is poised to revolutionize the way passengers interact with railway services.</a:t>
            </a:r>
          </a:p>
          <a:p>
            <a:r>
              <a:rPr lang="en-US" sz="1800" dirty="0">
                <a:latin typeface="Times New Roman" pitchFamily="18" charset="0"/>
                <a:cs typeface="Times New Roman" pitchFamily="18" charset="0"/>
              </a:rPr>
              <a:t>The system's user-centric design, seamless booking experience, and robust security measures ensure that passengers can easily search for train routes, check seat availability, and book tickets with confidence. Real-time information, secure payment integration, and efficient reservation management further contribute to a hassle-free booking process.</a:t>
            </a:r>
          </a:p>
          <a:p>
            <a:pPr algn="just"/>
            <a:endParaRPr lang="en-IN" sz="18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CC795D45-833C-FFC3-9C8F-3FB833D4E11D}"/>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imes New Roman" panose="02020603050405020304" pitchFamily="18" charset="0"/>
                <a:cs typeface="Times New Roman" panose="02020603050405020304" pitchFamily="18" charset="0"/>
              </a:rPr>
              <a:t>Online Railway Reservation System</a:t>
            </a:r>
            <a:endParaRPr lang="en-IN" b="1" dirty="0">
              <a:solidFill>
                <a:schemeClr val="bg1"/>
              </a:solidFill>
            </a:endParaRPr>
          </a:p>
          <a:p>
            <a:pPr algn="ctr"/>
            <a:endParaRPr lang="en-IN" b="1" dirty="0">
              <a:solidFill>
                <a:schemeClr val="bg1"/>
              </a:solidFill>
            </a:endParaRPr>
          </a:p>
        </p:txBody>
      </p:sp>
    </p:spTree>
    <p:extLst>
      <p:ext uri="{BB962C8B-B14F-4D97-AF65-F5344CB8AC3E}">
        <p14:creationId xmlns:p14="http://schemas.microsoft.com/office/powerpoint/2010/main" val="217478454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0A2C-122D-B694-9544-674D5B7F3F6D}"/>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Future Scope</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3FE6928-F25A-2867-4113-2A0941609D7F}"/>
              </a:ext>
            </a:extLst>
          </p:cNvPr>
          <p:cNvSpPr txBox="1"/>
          <p:nvPr/>
        </p:nvSpPr>
        <p:spPr>
          <a:xfrm>
            <a:off x="934720" y="1017725"/>
            <a:ext cx="7437120" cy="4247317"/>
          </a:xfrm>
          <a:prstGeom prst="rect">
            <a:avLst/>
          </a:prstGeom>
          <a:noFill/>
        </p:spPr>
        <p:txBody>
          <a:bodyPr wrap="square">
            <a:spAutoFit/>
          </a:bodyPr>
          <a:lstStyle/>
          <a:p>
            <a:r>
              <a:rPr lang="en-US" sz="1800" b="0" i="0" dirty="0">
                <a:solidFill>
                  <a:srgbClr val="374151"/>
                </a:solidFill>
                <a:effectLst/>
                <a:latin typeface="Times New Roman" panose="02020603050405020304" pitchFamily="18" charset="0"/>
                <a:cs typeface="Times New Roman" panose="02020603050405020304" pitchFamily="18" charset="0"/>
              </a:rPr>
              <a:t>	</a:t>
            </a:r>
            <a:r>
              <a:rPr lang="en-US" sz="1800" dirty="0">
                <a:latin typeface="Times New Roman" pitchFamily="18" charset="0"/>
                <a:cs typeface="Times New Roman" pitchFamily="18" charset="0"/>
              </a:rPr>
              <a:t>The future of online railway reservation holds significant potential for innovation and enhancement, driven by advancements in technology, changing passenger expectations, and evolving industry trends. Here are some potential future directions and opportunities for improvement in the online railway reservation domain:</a:t>
            </a:r>
          </a:p>
          <a:p>
            <a:r>
              <a:rPr lang="en-US" sz="1800" b="1" dirty="0">
                <a:latin typeface="Times New Roman" pitchFamily="18" charset="0"/>
                <a:cs typeface="Times New Roman" pitchFamily="18" charset="0"/>
              </a:rPr>
              <a:t>Artificial Intelligence (AI) and Machine Learning (ML) Integration:</a:t>
            </a:r>
            <a:endParaRPr lang="en-US" sz="1800" dirty="0">
              <a:latin typeface="Times New Roman" pitchFamily="18" charset="0"/>
              <a:cs typeface="Times New Roman" pitchFamily="18" charset="0"/>
            </a:endParaRPr>
          </a:p>
          <a:p>
            <a:pPr lvl="1"/>
            <a:r>
              <a:rPr lang="en-US" sz="1800" dirty="0">
                <a:latin typeface="Times New Roman" pitchFamily="18" charset="0"/>
                <a:cs typeface="Times New Roman" pitchFamily="18" charset="0"/>
              </a:rPr>
              <a:t>	Implement AI-powered </a:t>
            </a:r>
            <a:r>
              <a:rPr lang="en-US" sz="1800" dirty="0" err="1">
                <a:latin typeface="Times New Roman" pitchFamily="18" charset="0"/>
                <a:cs typeface="Times New Roman" pitchFamily="18" charset="0"/>
              </a:rPr>
              <a:t>chatbots</a:t>
            </a:r>
            <a:r>
              <a:rPr lang="en-US" sz="1800" dirty="0">
                <a:latin typeface="Times New Roman" pitchFamily="18" charset="0"/>
                <a:cs typeface="Times New Roman" pitchFamily="18" charset="0"/>
              </a:rPr>
              <a:t> to provide personalized assistance, answer queries, and guide users through the booking process.</a:t>
            </a:r>
          </a:p>
          <a:p>
            <a:pPr lvl="1"/>
            <a:r>
              <a:rPr lang="en-US" sz="1800" dirty="0">
                <a:latin typeface="Times New Roman" pitchFamily="18" charset="0"/>
                <a:cs typeface="Times New Roman" pitchFamily="18" charset="0"/>
              </a:rPr>
              <a:t>Utilize ML algorithms for predictive analysis of passenger demand, enabling dynamic pricing strategies and optimized resource allocation.</a:t>
            </a:r>
          </a:p>
          <a:p>
            <a:r>
              <a:rPr lang="en-US" sz="1800" b="1" dirty="0">
                <a:latin typeface="Times New Roman" pitchFamily="18" charset="0"/>
                <a:cs typeface="Times New Roman" pitchFamily="18" charset="0"/>
              </a:rPr>
              <a:t>Voice-Activated Interfaces:</a:t>
            </a:r>
            <a:endParaRPr lang="en-US" sz="1800" dirty="0">
              <a:latin typeface="Times New Roman" pitchFamily="18" charset="0"/>
              <a:cs typeface="Times New Roman" pitchFamily="18" charset="0"/>
            </a:endParaRPr>
          </a:p>
          <a:p>
            <a:pPr lvl="1"/>
            <a:r>
              <a:rPr lang="en-US" sz="1800" dirty="0">
                <a:latin typeface="Times New Roman" pitchFamily="18" charset="0"/>
                <a:cs typeface="Times New Roman" pitchFamily="18" charset="0"/>
              </a:rPr>
              <a:t>	Introduce voice-activated booking interfaces leveraging natural language processing (NLP) technologies, making the reservation process more intuitive and accessible.</a:t>
            </a:r>
          </a:p>
          <a:p>
            <a:r>
              <a:rPr lang="en-US" sz="1800" dirty="0">
                <a:solidFill>
                  <a:srgbClr val="374151"/>
                </a:solidFill>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28AA3820-6529-695B-E657-C40C22E1BD0A}"/>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imes New Roman" panose="02020603050405020304" pitchFamily="18" charset="0"/>
                <a:cs typeface="Times New Roman" panose="02020603050405020304" pitchFamily="18" charset="0"/>
              </a:rPr>
              <a:t>Online Railway Reservation System</a:t>
            </a:r>
            <a:endParaRPr lang="en-IN" b="1" dirty="0">
              <a:solidFill>
                <a:schemeClr val="bg1"/>
              </a:solidFill>
            </a:endParaRPr>
          </a:p>
          <a:p>
            <a:pPr algn="ctr"/>
            <a:endParaRPr lang="en-IN" b="1" dirty="0">
              <a:solidFill>
                <a:schemeClr val="bg1"/>
              </a:solidFill>
            </a:endParaRPr>
          </a:p>
        </p:txBody>
      </p:sp>
    </p:spTree>
    <p:extLst>
      <p:ext uri="{BB962C8B-B14F-4D97-AF65-F5344CB8AC3E}">
        <p14:creationId xmlns:p14="http://schemas.microsoft.com/office/powerpoint/2010/main" val="70511426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44173" y="642794"/>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References :</a:t>
            </a:r>
            <a:endParaRPr lang="en-US" sz="1600" dirty="0"/>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285782" y="1088168"/>
            <a:ext cx="8572435" cy="36467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b="0" i="0">
                <a:solidFill>
                  <a:srgbClr val="000000"/>
                </a:solidFill>
                <a:effectLst/>
                <a:latin typeface="__Source_Sans_3_f93b20"/>
              </a:rPr>
              <a:t>Railway management system, database mini project</a:t>
            </a:r>
          </a:p>
          <a:p>
            <a:pPr algn="l">
              <a:buFont typeface="Arial" panose="020B0604020202020204" pitchFamily="34" charset="0"/>
              <a:buChar char="•"/>
            </a:pPr>
            <a:r>
              <a:rPr lang="en-US" b="0" i="0">
                <a:solidFill>
                  <a:srgbClr val="000000"/>
                </a:solidFill>
                <a:effectLst/>
                <a:latin typeface="__Source_Sans_3_f93b20"/>
              </a:rPr>
              <a:t>1. </a:t>
            </a:r>
            <a:r>
              <a:rPr lang="en-US" b="1" i="0" u="none" strike="noStrike">
                <a:solidFill>
                  <a:srgbClr val="000000"/>
                </a:solidFill>
                <a:effectLst/>
                <a:latin typeface="__Source_Sans_3_f93b20"/>
                <a:hlinkClick r:id="rId3"/>
              </a:rPr>
              <a:t>KL University Department of </a:t>
            </a:r>
            <a:r>
              <a:rPr lang="en-US" b="0" i="0">
                <a:solidFill>
                  <a:srgbClr val="000000"/>
                </a:solidFill>
                <a:effectLst/>
                <a:latin typeface="__Source_Sans_3_f93b20"/>
              </a:rPr>
              <a:t>Computer Science Engineering Course code -15CS2007 Database Systems II B.Tech – 2nd Semester Academic Year 2016-2017 Project Based Lab ON RAILWAY RESERVATION SYSTEM Submitted by Section – S3 Batch No: 6 Student ID Student Name Department 150030407 K. Shashank Reddy CSE 150030936 T. Jai Sai Chand CSE</a:t>
            </a:r>
          </a:p>
          <a:p>
            <a:pPr algn="l">
              <a:buFont typeface="Arial" panose="020B0604020202020204" pitchFamily="34" charset="0"/>
              <a:buChar char="•"/>
            </a:pPr>
            <a:r>
              <a:rPr lang="en-US" b="0" i="0">
                <a:solidFill>
                  <a:srgbClr val="000000"/>
                </a:solidFill>
                <a:effectLst/>
                <a:latin typeface="__Source_Sans_3_f93b20"/>
              </a:rPr>
              <a:t>2. </a:t>
            </a:r>
            <a:r>
              <a:rPr lang="en-US" b="1" i="0" u="none" strike="noStrike">
                <a:solidFill>
                  <a:srgbClr val="000000"/>
                </a:solidFill>
                <a:effectLst/>
                <a:latin typeface="__Source_Sans_3_f93b20"/>
                <a:hlinkClick r:id="rId4"/>
              </a:rPr>
              <a:t>K L University DEPARTMENT </a:t>
            </a:r>
            <a:r>
              <a:rPr lang="en-US" b="0" i="0">
                <a:solidFill>
                  <a:srgbClr val="000000"/>
                </a:solidFill>
                <a:effectLst/>
                <a:latin typeface="__Source_Sans_3_f93b20"/>
              </a:rPr>
              <a:t>OF COMPUTER SCIENCE ENGINEERING (DST-FIST Sponsored Department) This is to certify that the course based project entitled “RAILWAY RESERVATION SYSTEM” is a bonafide work done by K.Shashank Reddy(150030407), T. Jai Sai Chand(150030936) in partial fulfilment of the requirement for the award of degree in “BACHELOR OF TECHNOLOGY in Computer Science Engineering” during the academic year 2016-2017. Faculty In Charge Head of the Department DR. D. Rajeswara Rao Prof. Srikanth Vemuru CERTIFICATE</a:t>
            </a:r>
          </a:p>
          <a:p>
            <a:pPr algn="l">
              <a:buFont typeface="Arial" panose="020B0604020202020204" pitchFamily="34" charset="0"/>
              <a:buChar char="•"/>
            </a:pPr>
            <a:r>
              <a:rPr lang="en-US" b="0" i="0">
                <a:solidFill>
                  <a:srgbClr val="000000"/>
                </a:solidFill>
                <a:effectLst/>
                <a:latin typeface="__Source_Sans_3_f93b20"/>
              </a:rPr>
              <a:t>3. </a:t>
            </a:r>
            <a:r>
              <a:rPr lang="en-US" b="1" i="0" u="none" strike="noStrike">
                <a:solidFill>
                  <a:srgbClr val="000000"/>
                </a:solidFill>
                <a:effectLst/>
                <a:latin typeface="__Source_Sans_3_f93b20"/>
                <a:hlinkClick r:id="rId5"/>
              </a:rPr>
              <a:t>DEPARTMENT OF COMPUTER </a:t>
            </a:r>
            <a:r>
              <a:rPr lang="en-US" b="0" i="0">
                <a:solidFill>
                  <a:srgbClr val="000000"/>
                </a:solidFill>
                <a:effectLst/>
                <a:latin typeface="__Source_Sans_3_f93b20"/>
              </a:rPr>
              <a:t>SCIENCE ENGINEERING (DST-FIST Sponsored Department) We hereby declare that this project based lab report entitled “RAILWAY RESERVATION SYSTEM” has been prepared by us in partial fulfillment of the requirement for the award of degree “BACHELOR OF TECHNOLOGY in COMPUTER SCIENCE ENGINEERING” during the academic year 2016- 2017. We also declare that this project based lab report is of our own effort and it has not been submitted to any other university for the award of any degree. Date: Place: Vaddeswaram Name Student ID K. Shashank Reddy 150030407 T. Jai Sai Chand 150030936 DECLARATION</a:t>
            </a:r>
          </a:p>
        </p:txBody>
      </p:sp>
      <p:sp>
        <p:nvSpPr>
          <p:cNvPr id="4" name="Rectangle 3">
            <a:extLst>
              <a:ext uri="{FF2B5EF4-FFF2-40B4-BE49-F238E27FC236}">
                <a16:creationId xmlns:a16="http://schemas.microsoft.com/office/drawing/2014/main" id="{D333DF8D-8296-8951-8576-2036C6F1FFBD}"/>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imes New Roman" panose="02020603050405020304" pitchFamily="18" charset="0"/>
                <a:cs typeface="Times New Roman" panose="02020603050405020304" pitchFamily="18" charset="0"/>
              </a:rPr>
              <a:t>Online Railway Reservation System</a:t>
            </a:r>
            <a:endParaRPr lang="en-IN" b="1" dirty="0">
              <a:solidFill>
                <a:schemeClr val="bg1"/>
              </a:solidFill>
            </a:endParaRPr>
          </a:p>
          <a:p>
            <a:pPr algn="ctr"/>
            <a:endParaRPr lang="en-IN" b="1" dirty="0">
              <a:solidFill>
                <a:schemeClr val="bg1"/>
              </a:solidFill>
            </a:endParaRPr>
          </a:p>
        </p:txBody>
      </p:sp>
    </p:spTree>
    <p:extLst>
      <p:ext uri="{BB962C8B-B14F-4D97-AF65-F5344CB8AC3E}">
        <p14:creationId xmlns:p14="http://schemas.microsoft.com/office/powerpoint/2010/main" val="370919009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
        <p:nvSpPr>
          <p:cNvPr id="2" name="Rectangle 1">
            <a:extLst>
              <a:ext uri="{FF2B5EF4-FFF2-40B4-BE49-F238E27FC236}">
                <a16:creationId xmlns:a16="http://schemas.microsoft.com/office/drawing/2014/main" id="{2A086762-4BE9-6C5D-86D7-AFF31D2E9BF2}"/>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imes New Roman" panose="02020603050405020304" pitchFamily="18" charset="0"/>
                <a:cs typeface="Times New Roman" panose="02020603050405020304" pitchFamily="18" charset="0"/>
              </a:rPr>
              <a:t>Online Railway Reservation System</a:t>
            </a:r>
            <a:endParaRPr lang="en-IN" b="1" dirty="0">
              <a:solidFill>
                <a:schemeClr val="bg1"/>
              </a:solidFill>
            </a:endParaRPr>
          </a:p>
          <a:p>
            <a:pPr algn="ctr"/>
            <a:endParaRPr lang="en-IN" b="1" dirty="0">
              <a:solidFill>
                <a:schemeClr val="bg1"/>
              </a:solidFill>
            </a:endParaRPr>
          </a:p>
        </p:txBody>
      </p:sp>
    </p:spTree>
    <p:extLst>
      <p:ext uri="{BB962C8B-B14F-4D97-AF65-F5344CB8AC3E}">
        <p14:creationId xmlns:p14="http://schemas.microsoft.com/office/powerpoint/2010/main" val="188237828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endParaRPr lang="en-US" sz="3000" b="1" dirty="0"/>
          </a:p>
        </p:txBody>
      </p:sp>
      <p:sp>
        <p:nvSpPr>
          <p:cNvPr id="2" name="Rectangle 1">
            <a:extLst>
              <a:ext uri="{FF2B5EF4-FFF2-40B4-BE49-F238E27FC236}">
                <a16:creationId xmlns:a16="http://schemas.microsoft.com/office/drawing/2014/main" id="{2A086762-4BE9-6C5D-86D7-AFF31D2E9BF2}"/>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imes New Roman" panose="02020603050405020304" pitchFamily="18" charset="0"/>
                <a:cs typeface="Times New Roman" panose="02020603050405020304" pitchFamily="18" charset="0"/>
              </a:rPr>
              <a:t>Online Railway Reservation System</a:t>
            </a:r>
            <a:endParaRPr lang="en-IN" b="1" dirty="0">
              <a:solidFill>
                <a:schemeClr val="bg1"/>
              </a:solidFill>
            </a:endParaRPr>
          </a:p>
          <a:p>
            <a:pPr algn="ctr"/>
            <a:endParaRPr lang="en-IN" b="1" dirty="0">
              <a:solidFill>
                <a:schemeClr val="bg1"/>
              </a:solidFill>
            </a:endParaRPr>
          </a:p>
        </p:txBody>
      </p:sp>
      <p:sp>
        <p:nvSpPr>
          <p:cNvPr id="4" name="Rectangle 3"/>
          <p:cNvSpPr/>
          <p:nvPr/>
        </p:nvSpPr>
        <p:spPr>
          <a:xfrm>
            <a:off x="638722" y="608797"/>
            <a:ext cx="6676477" cy="338554"/>
          </a:xfrm>
          <a:prstGeom prst="rect">
            <a:avLst/>
          </a:prstGeom>
        </p:spPr>
        <p:txBody>
          <a:bodyPr wrap="square">
            <a:spAutoFit/>
          </a:bodyPr>
          <a:lstStyle/>
          <a:p>
            <a:r>
              <a:rPr lang="en-US" sz="1600" b="1" dirty="0">
                <a:solidFill>
                  <a:srgbClr val="002060"/>
                </a:solidFill>
                <a:latin typeface="Arial" panose="020B0604020202020204" pitchFamily="34" charset="0"/>
                <a:cs typeface="Arial" panose="020B0604020202020204" pitchFamily="34" charset="0"/>
              </a:rPr>
              <a:t>Video of the Project:</a:t>
            </a:r>
            <a:endParaRPr lang="en-US" sz="1600" dirty="0"/>
          </a:p>
        </p:txBody>
      </p:sp>
      <p:sp>
        <p:nvSpPr>
          <p:cNvPr id="5" name="Rectangle 4">
            <a:extLst>
              <a:ext uri="{FF2B5EF4-FFF2-40B4-BE49-F238E27FC236}">
                <a16:creationId xmlns:a16="http://schemas.microsoft.com/office/drawing/2014/main" id="{12B30179-BA9C-32E7-89FE-3EA8815947EA}"/>
              </a:ext>
            </a:extLst>
          </p:cNvPr>
          <p:cNvSpPr/>
          <p:nvPr/>
        </p:nvSpPr>
        <p:spPr>
          <a:xfrm>
            <a:off x="867579" y="1389769"/>
            <a:ext cx="4997669" cy="141889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https://youtu.be/1z723lVMNP8</a:t>
            </a:r>
          </a:p>
        </p:txBody>
      </p:sp>
    </p:spTree>
    <p:extLst>
      <p:ext uri="{BB962C8B-B14F-4D97-AF65-F5344CB8AC3E}">
        <p14:creationId xmlns:p14="http://schemas.microsoft.com/office/powerpoint/2010/main" val="188237828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a16="http://schemas.microsoft.com/office/drawing/2014/main" id="{E1494DD5-904E-76E9-38C0-10A35CC5BDD0}"/>
              </a:ext>
            </a:extLst>
          </p:cNvPr>
          <p:cNvSpPr txBox="1"/>
          <p:nvPr/>
        </p:nvSpPr>
        <p:spPr>
          <a:xfrm>
            <a:off x="624661" y="1436524"/>
            <a:ext cx="6935087" cy="2862322"/>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Arial"/>
                <a:ea typeface="+mn-lt"/>
                <a:cs typeface="Arial"/>
              </a:rPr>
              <a:t>Abstract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Problem Statement</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Aims, Objective &amp; Proposed System/Solution</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System Design/Architecture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mn-lt"/>
              </a:rPr>
              <a:t>System Development Approach (Technology Used) </a:t>
            </a:r>
          </a:p>
          <a:p>
            <a:pPr marL="285750" indent="-285750">
              <a:buFont typeface="Arial" panose="020B0604020202020204" pitchFamily="34" charset="0"/>
              <a:buChar char="•"/>
            </a:pPr>
            <a:r>
              <a:rPr lang="en-US" sz="1800" dirty="0">
                <a:latin typeface="Arial"/>
                <a:ea typeface="+mn-lt"/>
                <a:cs typeface="+mn-lt"/>
              </a:rPr>
              <a:t>Algorithm &amp; Deployment  </a:t>
            </a:r>
            <a:endParaRPr lang="en-US" sz="1800" dirty="0">
              <a:latin typeface="Arial"/>
              <a:cs typeface="Calibri"/>
            </a:endParaRPr>
          </a:p>
          <a:p>
            <a:pPr marL="285750" indent="-285750">
              <a:buFont typeface="Arial" panose="020B0604020202020204" pitchFamily="34" charset="0"/>
              <a:buChar char="•"/>
            </a:pPr>
            <a:r>
              <a:rPr lang="en-US" sz="1800" dirty="0">
                <a:latin typeface="Arial"/>
                <a:ea typeface="+mn-lt"/>
                <a:cs typeface="Arial"/>
              </a:rPr>
              <a:t>Conclusion</a:t>
            </a:r>
          </a:p>
          <a:p>
            <a:pPr marL="285750" indent="-285750">
              <a:buFont typeface="Arial" panose="020B0604020202020204" pitchFamily="34" charset="0"/>
              <a:buChar char="•"/>
            </a:pPr>
            <a:r>
              <a:rPr lang="en-US" sz="1800" dirty="0">
                <a:latin typeface="Arial"/>
                <a:ea typeface="+mn-lt"/>
                <a:cs typeface="Arial"/>
              </a:rPr>
              <a:t>Future Scope</a:t>
            </a:r>
            <a:endParaRPr lang="en-IN" sz="1800" dirty="0"/>
          </a:p>
          <a:p>
            <a:pPr marL="285750" indent="-285750">
              <a:buFont typeface="Arial" panose="020B0604020202020204" pitchFamily="34" charset="0"/>
              <a:buChar char="•"/>
            </a:pPr>
            <a:r>
              <a:rPr lang="en-US" sz="1800" dirty="0">
                <a:latin typeface="Arial"/>
                <a:ea typeface="+mn-lt"/>
                <a:cs typeface="Arial"/>
              </a:rPr>
              <a:t>References</a:t>
            </a:r>
          </a:p>
          <a:p>
            <a:pPr marL="285750" indent="-285750">
              <a:buFont typeface="Arial" panose="020B0604020202020204" pitchFamily="34" charset="0"/>
              <a:buChar char="•"/>
            </a:pPr>
            <a:r>
              <a:rPr lang="en-US" sz="1800" dirty="0">
                <a:ea typeface="+mn-lt"/>
              </a:rPr>
              <a:t>Video of the Project</a:t>
            </a:r>
            <a:endParaRPr lang="en-US" sz="1800" dirty="0">
              <a:latin typeface="Arial"/>
              <a:cs typeface="Arial"/>
            </a:endParaRPr>
          </a:p>
        </p:txBody>
      </p:sp>
      <p:sp>
        <p:nvSpPr>
          <p:cNvPr id="5" name="Rectangle 4">
            <a:extLst>
              <a:ext uri="{FF2B5EF4-FFF2-40B4-BE49-F238E27FC236}">
                <a16:creationId xmlns:a16="http://schemas.microsoft.com/office/drawing/2014/main" id="{454C722D-949F-BFAE-5F1A-61331645DFBF}"/>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imes New Roman" panose="02020603050405020304" pitchFamily="18" charset="0"/>
                <a:cs typeface="Times New Roman" panose="02020603050405020304" pitchFamily="18" charset="0"/>
              </a:rPr>
              <a:t>Online Railway Reservation System</a:t>
            </a:r>
            <a:endParaRPr lang="en-IN" b="1" dirty="0">
              <a:solidFill>
                <a:schemeClr val="bg1"/>
              </a:solidFill>
            </a:endParaRPr>
          </a:p>
        </p:txBody>
      </p:sp>
    </p:spTree>
    <p:extLst>
      <p:ext uri="{BB962C8B-B14F-4D97-AF65-F5344CB8AC3E}">
        <p14:creationId xmlns:p14="http://schemas.microsoft.com/office/powerpoint/2010/main" val="12530045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8195-9B03-00E3-45B8-00FA85409CCC}"/>
              </a:ext>
            </a:extLst>
          </p:cNvPr>
          <p:cNvSpPr>
            <a:spLocks noGrp="1"/>
          </p:cNvSpPr>
          <p:nvPr>
            <p:ph type="title"/>
          </p:nvPr>
        </p:nvSpPr>
        <p:spPr>
          <a:xfrm>
            <a:off x="311700" y="445025"/>
            <a:ext cx="8520600" cy="461665"/>
          </a:xfr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Abstract        </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69E2DFB-D155-3C8C-0B8D-0744019B4238}"/>
              </a:ext>
            </a:extLst>
          </p:cNvPr>
          <p:cNvSpPr/>
          <p:nvPr/>
        </p:nvSpPr>
        <p:spPr>
          <a:xfrm>
            <a:off x="372533" y="933450"/>
            <a:ext cx="8378614" cy="37650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dirty="0">
                <a:solidFill>
                  <a:srgbClr val="000000"/>
                </a:solidFill>
                <a:latin typeface="Times New Roman" pitchFamily="18" charset="0"/>
                <a:cs typeface="Times New Roman" pitchFamily="18" charset="0"/>
              </a:rPr>
              <a:t> </a:t>
            </a:r>
            <a:r>
              <a:rPr lang="en-US" sz="1800" b="1" dirty="0">
                <a:solidFill>
                  <a:srgbClr val="4472C4"/>
                </a:solidFill>
                <a:latin typeface="Times New Roman" pitchFamily="18" charset="0"/>
                <a:cs typeface="Times New Roman" pitchFamily="18" charset="0"/>
              </a:rPr>
              <a:t> </a:t>
            </a:r>
            <a:r>
              <a:rPr lang="en-US" sz="1800" dirty="0">
                <a:solidFill>
                  <a:srgbClr val="000000"/>
                </a:solidFill>
                <a:latin typeface="Times New Roman" pitchFamily="18" charset="0"/>
                <a:cs typeface="Times New Roman" pitchFamily="18" charset="0"/>
              </a:rPr>
              <a:t>The Railway Reservation System facilitates the passengers to enquire about the trains available on the basis of source and destination, Booking and Cancellation of tickets, enquire about the status of the booked ticket, etc. The aim of case study is to design and develop a database maintaining the records of different trains, train status, and passengers . This project contains Introduction to the Railways reservation system It is the computerized system of reserving the seats of train seats in advanced. It is mainly used for long route. On-line reservation has made the process for the reservation of seats very much easier than ever before . In our country India, there are number of counters for the reservation  these at  and one can easily make reservations and get tickets. Then this project contains entity relationship model diagram based on railway reservation system and introduction to relation model.</a:t>
            </a:r>
          </a:p>
          <a:p>
            <a:pPr algn="just"/>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1EEBE816-6DE6-BE18-274B-4D9721E7C853}"/>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imes New Roman" panose="02020603050405020304" pitchFamily="18" charset="0"/>
                <a:cs typeface="Times New Roman" panose="02020603050405020304" pitchFamily="18" charset="0"/>
              </a:rPr>
              <a:t>Online Railway Reservation System</a:t>
            </a:r>
            <a:endParaRPr lang="en-IN" b="1" dirty="0">
              <a:solidFill>
                <a:schemeClr val="bg1"/>
              </a:solidFill>
            </a:endParaRPr>
          </a:p>
        </p:txBody>
      </p:sp>
    </p:spTree>
    <p:extLst>
      <p:ext uri="{BB962C8B-B14F-4D97-AF65-F5344CB8AC3E}">
        <p14:creationId xmlns:p14="http://schemas.microsoft.com/office/powerpoint/2010/main" val="4921549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813-CB30-52BE-482F-A822E8D42EA5}"/>
              </a:ext>
            </a:extLst>
          </p:cNvPr>
          <p:cNvSpPr>
            <a:spLocks noGrp="1"/>
          </p:cNvSpPr>
          <p:nvPr>
            <p:ph type="title"/>
          </p:nvPr>
        </p:nvSpPr>
        <p:spPr>
          <a:xfrm>
            <a:off x="285386" y="667619"/>
            <a:ext cx="8520600" cy="572700"/>
          </a:xfrm>
        </p:spPr>
        <p:txBody>
          <a:bodyPr/>
          <a:lstStyle/>
          <a:p>
            <a:r>
              <a:rPr lang="en-US" sz="2400" b="1" dirty="0">
                <a:solidFill>
                  <a:srgbClr val="002060"/>
                </a:solidFill>
                <a:latin typeface="Arial" panose="020B0604020202020204" pitchFamily="34" charset="0"/>
                <a:cs typeface="Arial" panose="020B0604020202020204" pitchFamily="34" charset="0"/>
              </a:rPr>
              <a:t>Problem</a:t>
            </a:r>
            <a:r>
              <a:rPr lang="en-US" sz="1400" b="1" dirty="0">
                <a:solidFill>
                  <a:schemeClr val="accent1"/>
                </a:solidFill>
                <a:latin typeface="Arial" panose="020B0604020202020204" pitchFamily="34" charset="0"/>
                <a:cs typeface="Arial" panose="020B0604020202020204" pitchFamily="34" charset="0"/>
              </a:rPr>
              <a:t> </a:t>
            </a:r>
            <a:r>
              <a:rPr lang="en-US" sz="2400" b="1" dirty="0">
                <a:solidFill>
                  <a:srgbClr val="002060"/>
                </a:solidFill>
                <a:latin typeface="Arial" panose="020B0604020202020204" pitchFamily="34" charset="0"/>
                <a:cs typeface="Arial" panose="020B0604020202020204" pitchFamily="34" charset="0"/>
              </a:rPr>
              <a:t>Statement</a:t>
            </a:r>
            <a:endParaRPr lang="en-IN" sz="2400" b="1" dirty="0">
              <a:solidFill>
                <a:srgbClr val="002060"/>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903CF7E9-3FFE-ADFA-6AF4-326F9A2864E0}"/>
              </a:ext>
            </a:extLst>
          </p:cNvPr>
          <p:cNvSpPr/>
          <p:nvPr/>
        </p:nvSpPr>
        <p:spPr>
          <a:xfrm>
            <a:off x="326484" y="709784"/>
            <a:ext cx="8378614" cy="37650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800" dirty="0">
              <a:solidFill>
                <a:srgbClr val="0D0D0D"/>
              </a:solidFill>
              <a:latin typeface="Times New Roman" pitchFamily="18" charset="0"/>
              <a:cs typeface="Times New Roman" pitchFamily="18" charset="0"/>
            </a:endParaRPr>
          </a:p>
          <a:p>
            <a:r>
              <a:rPr lang="en-US" sz="1800" dirty="0">
                <a:solidFill>
                  <a:srgbClr val="0D0D0D"/>
                </a:solidFill>
                <a:latin typeface="Times New Roman" pitchFamily="18" charset="0"/>
                <a:cs typeface="Times New Roman" pitchFamily="18" charset="0"/>
              </a:rPr>
              <a:t>In today's fast-paced world, the demand for efficient and convenient transportation systems is ever-increasing. Railway transportation remains a vital mode of travel for millions of people worldwide due to its reliability, affordability, and wide coverage. However, the traditional process of booking railway tickets often involves long queues at ticket counters and limited accessibility, leading to inconvenience for passengers.</a:t>
            </a:r>
          </a:p>
          <a:p>
            <a:r>
              <a:rPr lang="en-US" sz="1800" dirty="0">
                <a:solidFill>
                  <a:srgbClr val="0D0D0D"/>
                </a:solidFill>
                <a:latin typeface="Times New Roman" pitchFamily="18" charset="0"/>
                <a:cs typeface="Times New Roman" pitchFamily="18" charset="0"/>
              </a:rPr>
              <a:t>The aim of this project is to develop an Online Railway Reservation System that revolutionizes the way passengers book and manage their train journeys. The system should provide a user-friendly interface accessible through web and mobile platforms, enabling passengers to effortlessly search for train routes, check seat availability, book tickets, and manage reservations from the comfort of their homes or on the go.</a:t>
            </a:r>
          </a:p>
        </p:txBody>
      </p:sp>
      <p:sp>
        <p:nvSpPr>
          <p:cNvPr id="6" name="Rectangle 5">
            <a:extLst>
              <a:ext uri="{FF2B5EF4-FFF2-40B4-BE49-F238E27FC236}">
                <a16:creationId xmlns:a16="http://schemas.microsoft.com/office/drawing/2014/main" id="{ABFB77BC-0AB6-F0F5-F4AF-2E8EA8BDFA69}"/>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imes New Roman" panose="02020603050405020304" pitchFamily="18" charset="0"/>
                <a:cs typeface="Times New Roman" panose="02020603050405020304" pitchFamily="18" charset="0"/>
              </a:rPr>
              <a:t>Online Railway Reservation System</a:t>
            </a:r>
            <a:endParaRPr lang="en-IN" b="1" dirty="0">
              <a:solidFill>
                <a:schemeClr val="bg1"/>
              </a:solidFill>
            </a:endParaRPr>
          </a:p>
        </p:txBody>
      </p:sp>
    </p:spTree>
    <p:extLst>
      <p:ext uri="{BB962C8B-B14F-4D97-AF65-F5344CB8AC3E}">
        <p14:creationId xmlns:p14="http://schemas.microsoft.com/office/powerpoint/2010/main" val="340169599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BB60-3489-C70E-E0A6-2C0A7BC9946D}"/>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Aim and Objective</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F48B7532-FF26-34A0-05DB-2D6E98BDF3A9}"/>
              </a:ext>
            </a:extLst>
          </p:cNvPr>
          <p:cNvSpPr/>
          <p:nvPr/>
        </p:nvSpPr>
        <p:spPr>
          <a:xfrm>
            <a:off x="372533" y="906690"/>
            <a:ext cx="8378614" cy="399527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2689647-8135-8EEC-D1FB-C59426F3595F}"/>
              </a:ext>
            </a:extLst>
          </p:cNvPr>
          <p:cNvSpPr/>
          <p:nvPr/>
        </p:nvSpPr>
        <p:spPr>
          <a:xfrm>
            <a:off x="291380" y="906356"/>
            <a:ext cx="8677360" cy="415139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en-US" sz="1800" b="1" dirty="0">
                <a:solidFill>
                  <a:srgbClr val="0000A8"/>
                </a:solidFill>
                <a:latin typeface="Times New Roman" pitchFamily="18" charset="0"/>
                <a:cs typeface="Times New Roman" panose="02020603050405020304" pitchFamily="18" charset="0"/>
              </a:rPr>
              <a:t>Aim : </a:t>
            </a:r>
            <a:r>
              <a:rPr lang="en-US" sz="1800" dirty="0">
                <a:solidFill>
                  <a:srgbClr val="0D0D0D"/>
                </a:solidFill>
                <a:latin typeface="Times New Roman" pitchFamily="18" charset="0"/>
                <a:cs typeface="Times New Roman" pitchFamily="18" charset="0"/>
              </a:rPr>
              <a:t>The aim of the Railway Reservation System is to provide a convenient, efficient, and user-friendly platform for passengers to book train tickets, check seat availability, and manage their reservations seamlessly. By leveraging technology, the system aims to streamline the booking process, reduce queues at ticket counters, and enhance the overall passenger experience.</a:t>
            </a:r>
            <a:endParaRPr lang="en-US" sz="1800"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IN" sz="1800" b="1" dirty="0">
                <a:solidFill>
                  <a:srgbClr val="0000A8"/>
                </a:solidFill>
                <a:latin typeface="Times New Roman" panose="02020603050405020304" pitchFamily="18" charset="0"/>
                <a:cs typeface="Times New Roman" panose="02020603050405020304" pitchFamily="18" charset="0"/>
              </a:rPr>
              <a:t>Objective:</a:t>
            </a:r>
            <a:r>
              <a:rPr lang="en-IN" sz="1600" b="1" dirty="0">
                <a:solidFill>
                  <a:srgbClr val="0000A8"/>
                </a:solidFill>
                <a:latin typeface="Times New Roman" panose="02020603050405020304" pitchFamily="18" charset="0"/>
                <a:cs typeface="Times New Roman" panose="02020603050405020304" pitchFamily="18" charset="0"/>
              </a:rPr>
              <a:t> </a:t>
            </a:r>
          </a:p>
          <a:p>
            <a:pPr marL="285750" indent="-285750" algn="just">
              <a:buFont typeface="Wingdings" pitchFamily="2" charset="2"/>
              <a:buChar char="Ø"/>
            </a:pPr>
            <a:r>
              <a:rPr lang="en-IN" sz="1800" dirty="0">
                <a:solidFill>
                  <a:srgbClr val="0D0D0D"/>
                </a:solidFill>
                <a:latin typeface="Times New Roman" pitchFamily="18" charset="0"/>
                <a:cs typeface="Times New Roman" pitchFamily="18" charset="0"/>
              </a:rPr>
              <a:t>Ease of Booking</a:t>
            </a:r>
          </a:p>
          <a:p>
            <a:pPr marL="285750" indent="-285750" algn="just">
              <a:buFont typeface="Wingdings" pitchFamily="2" charset="2"/>
              <a:buChar char="Ø"/>
            </a:pPr>
            <a:r>
              <a:rPr lang="en-IN" sz="1800" dirty="0">
                <a:solidFill>
                  <a:srgbClr val="0D0D0D"/>
                </a:solidFill>
                <a:latin typeface="Times New Roman" pitchFamily="18" charset="0"/>
                <a:cs typeface="Times New Roman" pitchFamily="18" charset="0"/>
              </a:rPr>
              <a:t>Real-time Information:</a:t>
            </a:r>
          </a:p>
          <a:p>
            <a:pPr marL="285750" indent="-285750" algn="just">
              <a:buFont typeface="Wingdings" pitchFamily="2" charset="2"/>
              <a:buChar char="Ø"/>
            </a:pPr>
            <a:r>
              <a:rPr lang="en-IN" sz="1800" dirty="0">
                <a:solidFill>
                  <a:srgbClr val="0D0D0D"/>
                </a:solidFill>
                <a:latin typeface="Times New Roman" pitchFamily="18" charset="0"/>
                <a:cs typeface="Times New Roman" pitchFamily="18" charset="0"/>
              </a:rPr>
              <a:t>Multiple Payment Options</a:t>
            </a:r>
          </a:p>
          <a:p>
            <a:pPr marL="285750" indent="-285750" algn="just">
              <a:buFont typeface="Wingdings" pitchFamily="2" charset="2"/>
              <a:buChar char="Ø"/>
            </a:pPr>
            <a:r>
              <a:rPr lang="en-IN" sz="1800" dirty="0">
                <a:solidFill>
                  <a:srgbClr val="0D0D0D"/>
                </a:solidFill>
                <a:latin typeface="Times New Roman" pitchFamily="18" charset="0"/>
                <a:cs typeface="Times New Roman" pitchFamily="18" charset="0"/>
              </a:rPr>
              <a:t>Efficient Reservation Management</a:t>
            </a:r>
          </a:p>
          <a:p>
            <a:pPr marL="285750" indent="-285750" algn="just">
              <a:buFont typeface="Wingdings" pitchFamily="2" charset="2"/>
              <a:buChar char="Ø"/>
            </a:pPr>
            <a:r>
              <a:rPr lang="en-IN" sz="1800" dirty="0">
                <a:solidFill>
                  <a:srgbClr val="0D0D0D"/>
                </a:solidFill>
                <a:latin typeface="Times New Roman" pitchFamily="18" charset="0"/>
                <a:cs typeface="Times New Roman" pitchFamily="18" charset="0"/>
              </a:rPr>
              <a:t>Accessibility and Compatibility</a:t>
            </a:r>
            <a:endParaRPr lang="en-US" sz="1800" dirty="0">
              <a:solidFill>
                <a:srgbClr val="0000A8"/>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695B2D36-E1D5-A868-CDC6-0FE88842D0AA}"/>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imes New Roman" panose="02020603050405020304" pitchFamily="18" charset="0"/>
                <a:cs typeface="Times New Roman" panose="02020603050405020304" pitchFamily="18" charset="0"/>
              </a:rPr>
              <a:t>Online Railway Reservation System</a:t>
            </a:r>
            <a:endParaRPr lang="en-IN" b="1" dirty="0">
              <a:solidFill>
                <a:schemeClr val="bg1"/>
              </a:solidFill>
            </a:endParaRPr>
          </a:p>
          <a:p>
            <a:pPr algn="ctr"/>
            <a:endParaRPr lang="en-IN" b="1" dirty="0">
              <a:solidFill>
                <a:schemeClr val="bg1"/>
              </a:solidFill>
            </a:endParaRPr>
          </a:p>
        </p:txBody>
      </p:sp>
    </p:spTree>
    <p:extLst>
      <p:ext uri="{BB962C8B-B14F-4D97-AF65-F5344CB8AC3E}">
        <p14:creationId xmlns:p14="http://schemas.microsoft.com/office/powerpoint/2010/main" val="277329178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45DE-B712-F06B-67FA-D3D7D6FBF5DF}"/>
              </a:ext>
            </a:extLst>
          </p:cNvPr>
          <p:cNvSpPr>
            <a:spLocks noGrp="1"/>
          </p:cNvSpPr>
          <p:nvPr>
            <p:ph type="title"/>
          </p:nvPr>
        </p:nvSpPr>
        <p:spPr>
          <a:xfrm>
            <a:off x="228600" y="621132"/>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Proposed System/Solution</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4B270307-2E7D-10DA-49F0-62C548CFDE95}"/>
              </a:ext>
            </a:extLst>
          </p:cNvPr>
          <p:cNvSpPr/>
          <p:nvPr/>
        </p:nvSpPr>
        <p:spPr>
          <a:xfrm>
            <a:off x="640080" y="1293707"/>
            <a:ext cx="7863840" cy="354922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800" dirty="0">
                <a:solidFill>
                  <a:schemeClr val="tx1"/>
                </a:solidFill>
                <a:latin typeface="Times New Roman" panose="02020603050405020304" pitchFamily="18" charset="0"/>
                <a:cs typeface="Times New Roman" panose="02020603050405020304" pitchFamily="18" charset="0"/>
              </a:rPr>
              <a:t>	</a:t>
            </a:r>
            <a:r>
              <a:rPr lang="en-US" sz="1800" dirty="0">
                <a:solidFill>
                  <a:srgbClr val="0D0D0D"/>
                </a:solidFill>
                <a:latin typeface="Times New Roman" pitchFamily="18" charset="0"/>
                <a:cs typeface="Times New Roman" pitchFamily="18" charset="0"/>
              </a:rPr>
              <a:t>The solution for an online railway reservation system encompasses various components and functionalities aimed at providing passengers with a seamless and convenient booking experience. Here's an overview of the key elements:</a:t>
            </a:r>
          </a:p>
          <a:p>
            <a:pPr>
              <a:buFont typeface="+mj-lt"/>
              <a:buAutoNum type="arabicPeriod"/>
            </a:pPr>
            <a:r>
              <a:rPr lang="en-US" sz="1800" dirty="0">
                <a:solidFill>
                  <a:srgbClr val="0D0D0D"/>
                </a:solidFill>
                <a:latin typeface="Times New Roman" pitchFamily="18" charset="0"/>
                <a:cs typeface="Times New Roman" pitchFamily="18" charset="0"/>
              </a:rPr>
              <a:t>User Registration and Authentication:</a:t>
            </a:r>
          </a:p>
          <a:p>
            <a:pPr marL="742950" lvl="1" indent="-285750">
              <a:buFont typeface="+mj-lt"/>
              <a:buAutoNum type="arabicPeriod"/>
            </a:pPr>
            <a:r>
              <a:rPr lang="en-US" sz="1800" dirty="0">
                <a:solidFill>
                  <a:srgbClr val="0D0D0D"/>
                </a:solidFill>
                <a:latin typeface="Times New Roman" pitchFamily="18" charset="0"/>
                <a:cs typeface="Times New Roman" pitchFamily="18" charset="0"/>
              </a:rPr>
              <a:t>Implement a secure user registration process requiring basic details such as name, email, and password.</a:t>
            </a:r>
          </a:p>
          <a:p>
            <a:pPr marL="742950" lvl="1" indent="-285750">
              <a:buFont typeface="+mj-lt"/>
              <a:buAutoNum type="arabicPeriod"/>
            </a:pPr>
            <a:r>
              <a:rPr lang="en-US" sz="1800" dirty="0">
                <a:solidFill>
                  <a:srgbClr val="0D0D0D"/>
                </a:solidFill>
                <a:latin typeface="Times New Roman" pitchFamily="18" charset="0"/>
                <a:cs typeface="Times New Roman" pitchFamily="18" charset="0"/>
              </a:rPr>
              <a:t>Utilize email verification or OTP (One-Time Password) authentication to ensure the validity of user accounts.</a:t>
            </a:r>
          </a:p>
          <a:p>
            <a:pPr>
              <a:buFont typeface="+mj-lt"/>
              <a:buAutoNum type="arabicPeriod"/>
            </a:pPr>
            <a:r>
              <a:rPr lang="en-US" sz="1800" dirty="0">
                <a:solidFill>
                  <a:srgbClr val="0D0D0D"/>
                </a:solidFill>
                <a:latin typeface="Times New Roman" pitchFamily="18" charset="0"/>
                <a:cs typeface="Times New Roman" pitchFamily="18" charset="0"/>
              </a:rPr>
              <a:t>Train Route Management:</a:t>
            </a:r>
          </a:p>
          <a:p>
            <a:pPr marL="742950" lvl="1" indent="-285750">
              <a:buFont typeface="+mj-lt"/>
              <a:buAutoNum type="arabicPeriod"/>
            </a:pPr>
            <a:r>
              <a:rPr lang="en-US" sz="1800" dirty="0">
                <a:solidFill>
                  <a:srgbClr val="0D0D0D"/>
                </a:solidFill>
                <a:latin typeface="Times New Roman" pitchFamily="18" charset="0"/>
                <a:cs typeface="Times New Roman" pitchFamily="18" charset="0"/>
              </a:rPr>
              <a:t>Develop a comprehensive database of train routes, stations, schedules, and fare information.</a:t>
            </a:r>
          </a:p>
          <a:p>
            <a:pPr marL="742950" lvl="1" indent="-285750">
              <a:buFont typeface="+mj-lt"/>
              <a:buAutoNum type="arabicPeriod"/>
            </a:pPr>
            <a:r>
              <a:rPr lang="en-US" sz="1800" dirty="0">
                <a:solidFill>
                  <a:srgbClr val="0D0D0D"/>
                </a:solidFill>
                <a:latin typeface="Times New Roman" pitchFamily="18" charset="0"/>
                <a:cs typeface="Times New Roman" pitchFamily="18" charset="0"/>
              </a:rPr>
              <a:t>Incorporate features for easy searching and filtering of routes based on origin, destination, date, and class.</a:t>
            </a:r>
          </a:p>
          <a:p>
            <a:pPr algn="just"/>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013D09E-4F79-AB88-4216-E4FEC5AE60A4}"/>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imes New Roman" panose="02020603050405020304" pitchFamily="18" charset="0"/>
                <a:cs typeface="Times New Roman" panose="02020603050405020304" pitchFamily="18" charset="0"/>
              </a:rPr>
              <a:t>Online Railway Reservation System</a:t>
            </a:r>
            <a:endParaRPr lang="en-IN" b="1" dirty="0">
              <a:solidFill>
                <a:schemeClr val="bg1"/>
              </a:solidFill>
            </a:endParaRPr>
          </a:p>
          <a:p>
            <a:pPr algn="ctr"/>
            <a:endParaRPr lang="en-IN" b="1" dirty="0">
              <a:solidFill>
                <a:schemeClr val="bg1"/>
              </a:solidFill>
            </a:endParaRPr>
          </a:p>
        </p:txBody>
      </p:sp>
    </p:spTree>
    <p:extLst>
      <p:ext uri="{BB962C8B-B14F-4D97-AF65-F5344CB8AC3E}">
        <p14:creationId xmlns:p14="http://schemas.microsoft.com/office/powerpoint/2010/main" val="375440092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Architecture</a:t>
            </a:r>
          </a:p>
        </p:txBody>
      </p:sp>
      <p:sp>
        <p:nvSpPr>
          <p:cNvPr id="5" name="Rectangle 4">
            <a:extLst>
              <a:ext uri="{FF2B5EF4-FFF2-40B4-BE49-F238E27FC236}">
                <a16:creationId xmlns:a16="http://schemas.microsoft.com/office/drawing/2014/main" id="{F342FFCE-3724-0432-5B5D-163666FA391A}"/>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imes New Roman" panose="02020603050405020304" pitchFamily="18" charset="0"/>
                <a:cs typeface="Times New Roman" panose="02020603050405020304" pitchFamily="18" charset="0"/>
              </a:rPr>
              <a:t>Online Railway Reservation System</a:t>
            </a:r>
            <a:endParaRPr lang="en-IN" b="1" dirty="0">
              <a:solidFill>
                <a:schemeClr val="bg1"/>
              </a:solidFill>
            </a:endParaRPr>
          </a:p>
          <a:p>
            <a:pPr algn="ctr"/>
            <a:endParaRPr lang="en-IN" b="1" dirty="0">
              <a:solidFill>
                <a:schemeClr val="bg1"/>
              </a:solidFill>
            </a:endParaRPr>
          </a:p>
        </p:txBody>
      </p:sp>
      <p:pic>
        <p:nvPicPr>
          <p:cNvPr id="1029" name="Picture 5"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295" y="929640"/>
            <a:ext cx="6412416" cy="3750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6814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286EBC-2559-9E86-3DE4-25687F9D0AFE}"/>
            </a:ext>
          </a:extLst>
        </p:cNvPr>
        <p:cNvGrpSpPr/>
        <p:nvPr/>
      </p:nvGrpSpPr>
      <p:grpSpPr>
        <a:xfrm>
          <a:off x="0" y="0"/>
          <a:ext cx="0" cy="0"/>
          <a:chOff x="0" y="0"/>
          <a:chExt cx="0" cy="0"/>
        </a:xfrm>
      </p:grpSpPr>
      <p:sp>
        <p:nvSpPr>
          <p:cNvPr id="3" name="Title 4">
            <a:extLst>
              <a:ext uri="{FF2B5EF4-FFF2-40B4-BE49-F238E27FC236}">
                <a16:creationId xmlns:a16="http://schemas.microsoft.com/office/drawing/2014/main" id="{14357B49-E3C5-48E1-AD2B-2C54F26DDB08}"/>
              </a:ext>
            </a:extLst>
          </p:cNvPr>
          <p:cNvSpPr>
            <a:spLocks noGrp="1"/>
          </p:cNvSpPr>
          <p:nvPr>
            <p:ph type="title"/>
          </p:nvPr>
        </p:nvSpPr>
        <p:spPr>
          <a:xfrm>
            <a:off x="311150" y="444500"/>
            <a:ext cx="85217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Design</a:t>
            </a:r>
          </a:p>
        </p:txBody>
      </p:sp>
      <p:sp>
        <p:nvSpPr>
          <p:cNvPr id="6" name="Rectangle 5">
            <a:extLst>
              <a:ext uri="{FF2B5EF4-FFF2-40B4-BE49-F238E27FC236}">
                <a16:creationId xmlns:a16="http://schemas.microsoft.com/office/drawing/2014/main" id="{52BFB1FB-41C0-124E-1BC4-845BD9227673}"/>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imes New Roman" panose="02020603050405020304" pitchFamily="18" charset="0"/>
                <a:cs typeface="Times New Roman" panose="02020603050405020304" pitchFamily="18" charset="0"/>
              </a:rPr>
              <a:t>Online Railway Reservation System</a:t>
            </a:r>
            <a:endParaRPr lang="en-IN" b="1" dirty="0">
              <a:solidFill>
                <a:schemeClr val="bg1"/>
              </a:solidFill>
            </a:endParaRPr>
          </a:p>
          <a:p>
            <a:pPr algn="ctr"/>
            <a:endParaRPr lang="en-IN" b="1" dirty="0">
              <a:solidFill>
                <a:schemeClr val="bg1"/>
              </a:solidFill>
            </a:endParaRPr>
          </a:p>
        </p:txBody>
      </p:sp>
      <p:pic>
        <p:nvPicPr>
          <p:cNvPr id="2050"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199" y="474767"/>
            <a:ext cx="6038215" cy="4417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03248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8E5F-86A5-ECAF-68D6-5878ABFD3AED}"/>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Development Approach</a:t>
            </a:r>
            <a:endParaRPr lang="en-IN" sz="2400" b="1" dirty="0">
              <a:solidFill>
                <a:srgbClr val="002060"/>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70F10159-401E-AC0B-7A3C-9435BB491F26}"/>
              </a:ext>
            </a:extLst>
          </p:cNvPr>
          <p:cNvSpPr txBox="1"/>
          <p:nvPr/>
        </p:nvSpPr>
        <p:spPr>
          <a:xfrm>
            <a:off x="528320" y="1017725"/>
            <a:ext cx="8026399" cy="3293209"/>
          </a:xfrm>
          <a:prstGeom prst="rect">
            <a:avLst/>
          </a:prstGeom>
          <a:noFill/>
        </p:spPr>
        <p:txBody>
          <a:bodyPr wrap="square">
            <a:spAutoFit/>
          </a:bodyPr>
          <a:lstStyle/>
          <a:p>
            <a:pPr algn="just"/>
            <a:r>
              <a:rPr lang="en-US" sz="1600" b="1" i="0" dirty="0">
                <a:solidFill>
                  <a:srgbClr val="374151"/>
                </a:solidFill>
                <a:effectLst/>
                <a:latin typeface="Times New Roman" panose="02020603050405020304" pitchFamily="18" charset="0"/>
                <a:cs typeface="Times New Roman" panose="02020603050405020304" pitchFamily="18" charset="0"/>
              </a:rPr>
              <a:t>Frontend Technologies:</a:t>
            </a:r>
          </a:p>
          <a:p>
            <a:pPr algn="just"/>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600" b="1" i="0" dirty="0">
                <a:solidFill>
                  <a:srgbClr val="374151"/>
                </a:solidFill>
                <a:effectLst/>
                <a:latin typeface="Times New Roman" panose="02020603050405020304" pitchFamily="18" charset="0"/>
                <a:cs typeface="Times New Roman" panose="02020603050405020304" pitchFamily="18" charset="0"/>
              </a:rPr>
              <a:t>HTML (Hyper Text Markup Language):</a:t>
            </a: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Utilized for structuring the website and creating the basic layout.</a:t>
            </a:r>
          </a:p>
          <a:p>
            <a:pPr marL="800100" lvl="1" indent="-342900" algn="just">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Responsible for defining the elements and content of web pages.</a:t>
            </a:r>
          </a:p>
          <a:p>
            <a:pPr marL="342900" indent="-342900" algn="just">
              <a:buFont typeface="+mj-lt"/>
              <a:buAutoNum type="arabicPeriod"/>
            </a:pPr>
            <a:r>
              <a:rPr lang="en-US" sz="1600" b="1" i="0" dirty="0">
                <a:solidFill>
                  <a:srgbClr val="374151"/>
                </a:solidFill>
                <a:effectLst/>
                <a:latin typeface="Times New Roman" panose="02020603050405020304" pitchFamily="18" charset="0"/>
                <a:cs typeface="Times New Roman" panose="02020603050405020304" pitchFamily="18" charset="0"/>
              </a:rPr>
              <a:t>CSS (Cascading Style Sheets):</a:t>
            </a: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Employed for styling and formatting the HTML elements.</a:t>
            </a:r>
          </a:p>
          <a:p>
            <a:pPr marL="800100" lvl="1" indent="-342900" algn="just">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Ensures a visually appealing and consistent design across the website.</a:t>
            </a:r>
          </a:p>
          <a:p>
            <a:pPr marL="342900" indent="-342900" algn="just">
              <a:buFont typeface="+mj-lt"/>
              <a:buAutoNum type="arabicPeriod"/>
            </a:pPr>
            <a:r>
              <a:rPr lang="en-US" sz="1600" b="1" i="0" dirty="0">
                <a:solidFill>
                  <a:srgbClr val="374151"/>
                </a:solidFill>
                <a:effectLst/>
                <a:latin typeface="Times New Roman" panose="02020603050405020304" pitchFamily="18" charset="0"/>
                <a:cs typeface="Times New Roman" panose="02020603050405020304" pitchFamily="18" charset="0"/>
              </a:rPr>
              <a:t>JavaScript:</a:t>
            </a: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Implemented for dynamic and interactive features on the client side.</a:t>
            </a:r>
          </a:p>
          <a:p>
            <a:pPr marL="800100" lvl="1" indent="-342900" algn="just">
              <a:buFont typeface="+mj-lt"/>
              <a:buAutoNum type="arabicPeriod"/>
            </a:pPr>
            <a:r>
              <a:rPr lang="en-US" sz="1600" dirty="0">
                <a:solidFill>
                  <a:srgbClr val="374151"/>
                </a:solidFill>
                <a:latin typeface="Times New Roman" panose="02020603050405020304" pitchFamily="18" charset="0"/>
                <a:cs typeface="Times New Roman" panose="02020603050405020304" pitchFamily="18" charset="0"/>
              </a:rPr>
              <a:t>Node.js: Empowers server-side JavaScript development, enabling the creation of scalable and high-performance web applications..</a:t>
            </a:r>
          </a:p>
          <a:p>
            <a:pPr marL="742950" lvl="1" indent="-285750" algn="just"/>
            <a:endParaRPr lang="en-US" sz="1600" dirty="0">
              <a:solidFill>
                <a:srgbClr val="37415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544867BB-1328-B3C0-7BA6-6B0AE68ECC94}"/>
              </a:ext>
            </a:extLst>
          </p:cNvPr>
          <p:cNvSpPr/>
          <p:nvPr/>
        </p:nvSpPr>
        <p:spPr>
          <a:xfrm>
            <a:off x="1" y="6772"/>
            <a:ext cx="3000588" cy="26416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imes New Roman" panose="02020603050405020304" pitchFamily="18" charset="0"/>
                <a:cs typeface="Times New Roman" panose="02020603050405020304" pitchFamily="18" charset="0"/>
              </a:rPr>
              <a:t>Online Railway Reservation System</a:t>
            </a:r>
            <a:endParaRPr lang="en-IN" b="1" dirty="0">
              <a:solidFill>
                <a:schemeClr val="bg1"/>
              </a:solidFill>
            </a:endParaRPr>
          </a:p>
          <a:p>
            <a:pPr algn="ctr"/>
            <a:endParaRPr lang="en-IN" b="1" dirty="0">
              <a:solidFill>
                <a:schemeClr val="bg1"/>
              </a:solidFill>
            </a:endParaRPr>
          </a:p>
        </p:txBody>
      </p:sp>
    </p:spTree>
    <p:extLst>
      <p:ext uri="{BB962C8B-B14F-4D97-AF65-F5344CB8AC3E}">
        <p14:creationId xmlns:p14="http://schemas.microsoft.com/office/powerpoint/2010/main" val="2761987883"/>
      </p:ext>
    </p:extLst>
  </p:cSld>
  <p:clrMapOvr>
    <a:masterClrMapping/>
  </p:clrMapOvr>
  <p:transition spd="slow">
    <p:push dir="u"/>
  </p:transition>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719</TotalTime>
  <Words>1661</Words>
  <Application>Microsoft Office PowerPoint</Application>
  <PresentationFormat>On-screen Show (16:9)</PresentationFormat>
  <Paragraphs>132</Paragraphs>
  <Slides>17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__Source_Sans_3_f93b20</vt:lpstr>
      <vt:lpstr>Arial</vt:lpstr>
      <vt:lpstr>Calibri</vt:lpstr>
      <vt:lpstr>Times New Roman</vt:lpstr>
      <vt:lpstr>Wingdings</vt:lpstr>
      <vt:lpstr>Simple Light</vt:lpstr>
      <vt:lpstr>PowerPoint Presentation</vt:lpstr>
      <vt:lpstr>PowerPoint Presentation</vt:lpstr>
      <vt:lpstr>Abstract        </vt:lpstr>
      <vt:lpstr>Problem Statement</vt:lpstr>
      <vt:lpstr>Aim and Objective</vt:lpstr>
      <vt:lpstr>Proposed System/Solution</vt:lpstr>
      <vt:lpstr>System Architecture</vt:lpstr>
      <vt:lpstr>System Design</vt:lpstr>
      <vt:lpstr>System Development Approach</vt:lpstr>
      <vt:lpstr>System Development Approach</vt:lpstr>
      <vt:lpstr>Algorithm &amp; Deployment</vt:lpstr>
      <vt:lpstr>Deployment</vt:lpstr>
      <vt:lpstr>Conclusion</vt:lpstr>
      <vt:lpstr>Future Scope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vamshi krishna</cp:lastModifiedBy>
  <cp:revision>156</cp:revision>
  <dcterms:modified xsi:type="dcterms:W3CDTF">2024-02-21T14:15:13Z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