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68" r:id="rId5"/>
    <p:sldId id="273" r:id="rId6"/>
    <p:sldId id="272" r:id="rId7"/>
    <p:sldId id="271"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GaduputiTreteswarNaidu/Crowd-Sourcing-For-Diseases-And-Pests-Informa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Crowdsourcing%20has%20emerged%20as%20a%20powerful%20tool%20in%20various%20fields,%20and%20its%20application%20in%20collecting%20disease%20and%20pest%20information%20is%20gaining%20momentum.%20This%20approach%20leverages%20the%20collective%20knowledge%20and%20participation%20of%20a%20large,%20distributed%20group%20of%20people,%20often%20from%20diverse%20backgrounds,%20to%20gather,%20analyze,%20and%20report%20data%20related%20to%20diseases%20and%20pests%20affecting%20crops,%20livestock,%20and%20even%20human%20health."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Crowd sourcing of diseases and pests information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08299050"/>
              </p:ext>
            </p:extLst>
          </p:nvPr>
        </p:nvGraphicFramePr>
        <p:xfrm>
          <a:off x="553347" y="2721840"/>
          <a:ext cx="5418675" cy="301758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20211CSE0067                    </a:t>
                      </a:r>
                    </a:p>
                    <a:p>
                      <a:pPr marL="0" marR="0" lvl="0" indent="0" algn="ctr" rtl="0">
                        <a:spcBef>
                          <a:spcPts val="0"/>
                        </a:spcBef>
                        <a:spcAft>
                          <a:spcPts val="0"/>
                        </a:spcAft>
                        <a:buFont typeface="+mj-lt"/>
                        <a:buNone/>
                      </a:pPr>
                      <a:r>
                        <a:rPr lang="en-US" sz="1800" u="none" strike="noStrike" cap="none" dirty="0"/>
                        <a:t>20211CSE0112</a:t>
                      </a:r>
                    </a:p>
                    <a:p>
                      <a:pPr marL="0" marR="0" lvl="0" indent="0" algn="ctr" rtl="0">
                        <a:spcBef>
                          <a:spcPts val="0"/>
                        </a:spcBef>
                        <a:spcAft>
                          <a:spcPts val="0"/>
                        </a:spcAft>
                        <a:buFont typeface="+mj-lt"/>
                        <a:buNone/>
                      </a:pPr>
                      <a:r>
                        <a:rPr lang="en-US" sz="1800" u="none" strike="noStrike" cap="none" dirty="0"/>
                        <a:t>20211CSE0114</a:t>
                      </a:r>
                    </a:p>
                    <a:p>
                      <a:pPr marL="0" marR="0" lvl="0" indent="0" algn="ctr" rtl="0">
                        <a:spcBef>
                          <a:spcPts val="0"/>
                        </a:spcBef>
                        <a:spcAft>
                          <a:spcPts val="0"/>
                        </a:spcAft>
                        <a:buFont typeface="+mj-lt"/>
                        <a:buNone/>
                      </a:pPr>
                      <a:r>
                        <a:rPr lang="en-US" sz="1800" u="none" strike="noStrike" cap="none" dirty="0"/>
                        <a:t>20211CSE0125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dirty="0" err="1"/>
                        <a:t>Gaduputi</a:t>
                      </a:r>
                      <a:r>
                        <a:rPr lang="en-IN" sz="1800" dirty="0"/>
                        <a:t> </a:t>
                      </a:r>
                      <a:r>
                        <a:rPr lang="en-IN" sz="1800" dirty="0" err="1"/>
                        <a:t>Treteswar</a:t>
                      </a:r>
                      <a:r>
                        <a:rPr lang="en-IN" sz="1800" dirty="0"/>
                        <a:t> Naidu</a:t>
                      </a:r>
                    </a:p>
                    <a:p>
                      <a:pPr marL="0" marR="0" lvl="0" indent="0" algn="ctr" rtl="0">
                        <a:spcBef>
                          <a:spcPts val="0"/>
                        </a:spcBef>
                        <a:spcAft>
                          <a:spcPts val="0"/>
                        </a:spcAft>
                        <a:buNone/>
                      </a:pPr>
                      <a:r>
                        <a:rPr lang="en-IN" sz="1800" dirty="0"/>
                        <a:t>Kasturi Deepak</a:t>
                      </a:r>
                    </a:p>
                    <a:p>
                      <a:pPr marL="0" marR="0" lvl="0" indent="0" algn="ctr" rtl="0">
                        <a:spcBef>
                          <a:spcPts val="0"/>
                        </a:spcBef>
                        <a:spcAft>
                          <a:spcPts val="0"/>
                        </a:spcAft>
                        <a:buNone/>
                      </a:pPr>
                      <a:r>
                        <a:rPr lang="en-IN" sz="1800" dirty="0"/>
                        <a:t>Reddy </a:t>
                      </a:r>
                      <a:r>
                        <a:rPr lang="en-IN" sz="1800" dirty="0" err="1"/>
                        <a:t>Masu</a:t>
                      </a:r>
                      <a:r>
                        <a:rPr lang="en-IN" sz="1800" dirty="0"/>
                        <a:t> Teja</a:t>
                      </a:r>
                    </a:p>
                    <a:p>
                      <a:pPr marL="0" marR="0" lvl="0" indent="0" algn="ctr" rtl="0">
                        <a:spcBef>
                          <a:spcPts val="0"/>
                        </a:spcBef>
                        <a:spcAft>
                          <a:spcPts val="0"/>
                        </a:spcAft>
                        <a:buNone/>
                      </a:pPr>
                      <a:r>
                        <a:rPr lang="en-IN" sz="1800" u="none" strike="noStrike" cap="none" dirty="0" err="1"/>
                        <a:t>Darisi</a:t>
                      </a:r>
                      <a:r>
                        <a:rPr lang="en-IN" sz="1800" u="none" strike="noStrike" cap="none" dirty="0"/>
                        <a:t> </a:t>
                      </a:r>
                      <a:r>
                        <a:rPr lang="en-IN" sz="1800" u="none" strike="noStrike" cap="none" dirty="0" err="1"/>
                        <a:t>Phani</a:t>
                      </a:r>
                      <a:r>
                        <a:rPr lang="en-IN" sz="1800" u="none" strike="noStrike" cap="none" dirty="0"/>
                        <a:t> Bala </a:t>
                      </a:r>
                      <a:r>
                        <a:rPr lang="en-IN" sz="1800" u="none" strike="noStrike" cap="none" dirty="0" err="1"/>
                        <a:t>Jaswanth</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677700" y="2698449"/>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Dr.J</a:t>
            </a:r>
            <a:r>
              <a:rPr lang="en-GB" sz="1700" b="1" dirty="0" err="1">
                <a:solidFill>
                  <a:srgbClr val="17365D"/>
                </a:solidFill>
                <a:latin typeface="Cambria" panose="02040503050406030204" pitchFamily="18" charset="0"/>
                <a:ea typeface="Cambria" panose="02040503050406030204" pitchFamily="18" charset="0"/>
                <a:cs typeface="Verdana"/>
                <a:sym typeface="Verdana"/>
              </a:rPr>
              <a:t>ayachandra</a:t>
            </a:r>
            <a:r>
              <a:rPr lang="en-GB" sz="1700" b="1" dirty="0">
                <a:solidFill>
                  <a:srgbClr val="17365D"/>
                </a:solidFill>
                <a:latin typeface="Cambria" panose="02040503050406030204" pitchFamily="18" charset="0"/>
                <a:ea typeface="Cambria" panose="02040503050406030204" pitchFamily="18" charset="0"/>
                <a:cs typeface="Verdana"/>
                <a:sym typeface="Verdana"/>
              </a:rPr>
              <a:t> A</a:t>
            </a:r>
            <a:r>
              <a:rPr lang="en-IN" dirty="0"/>
              <a:t> </a:t>
            </a:r>
            <a:endParaRPr lang="en-IN"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endParaRPr lang="en-GB" sz="1700" b="1"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85000" lnSpcReduction="10000"/>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 : </a:t>
            </a:r>
            <a:r>
              <a:rPr lang="en-US" dirty="0"/>
              <a:t>Crowd sourcing of diseases and pests information</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 : Indian farmers rely on each other for guidance on seeds, pests, and diseases. Timely assessment of field problems can improve yields and incomes.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 : final year projects(2024-2025)</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a:t>
            </a:r>
            <a:r>
              <a:rPr lang="en-US" dirty="0"/>
              <a:t> Indian farmers rely on each other for guidance on the type of seeds to use, diagnosis of pests and diseases as well as their remedies. Timely assessment of problems on the field can improve yields and therefore incomes for the smallest of farmers .The solution envisages using the “wisdom of the crowds”- the creation of a crowd-sourced database which is created for the farmers by the farmers. In the ideal situation farmers will be able to login to see information that other farmers have inputted.</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a:t>
            </a:r>
            <a:r>
              <a:rPr lang="en-IN" dirty="0"/>
              <a:t>Simple</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None/>
            </a:pPr>
            <a:r>
              <a:rPr lang="en-US" dirty="0">
                <a:latin typeface="Cambria" panose="02040503050406030204" pitchFamily="18" charset="0"/>
                <a:ea typeface="Cambria" panose="02040503050406030204" pitchFamily="18" charset="0"/>
                <a:hlinkClick r:id="rId3"/>
              </a:rPr>
              <a:t>https://github.com/GaduputiTreteswarNaidu/Crowd-Sourcing-For-Diseases-And-Pests-Information</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r>
              <a:rPr lang="en-IN" b="1" dirty="0"/>
              <a:t>User Interface (UI/UX Design)</a:t>
            </a:r>
            <a:endParaRPr lang="en-US" b="1" dirty="0">
              <a:latin typeface="Cambria" panose="02040503050406030204" pitchFamily="18" charset="0"/>
              <a:ea typeface="Cambria" panose="02040503050406030204" pitchFamily="18" charset="0"/>
            </a:endParaRPr>
          </a:p>
          <a:p>
            <a:pPr marL="495300" indent="-342900" algn="just">
              <a:spcBef>
                <a:spcPts val="0"/>
              </a:spcBef>
              <a:buSzPct val="100000"/>
            </a:pPr>
            <a:r>
              <a:rPr lang="en-IN" dirty="0"/>
              <a:t>Mobile App Development</a:t>
            </a:r>
            <a:r>
              <a:rPr lang="en-US" b="1" dirty="0">
                <a:latin typeface="Cambria" panose="02040503050406030204" pitchFamily="18" charset="0"/>
                <a:ea typeface="Cambria" panose="02040503050406030204" pitchFamily="18" charset="0"/>
              </a:rPr>
              <a:t> </a:t>
            </a:r>
          </a:p>
          <a:p>
            <a:pPr marL="495300" indent="-342900" algn="just">
              <a:spcBef>
                <a:spcPts val="0"/>
              </a:spcBef>
              <a:buSzPct val="100000"/>
            </a:pPr>
            <a:r>
              <a:rPr lang="en-US" dirty="0"/>
              <a:t>Web App Development</a:t>
            </a:r>
          </a:p>
          <a:p>
            <a:pPr marL="152400" indent="0" algn="just">
              <a:spcBef>
                <a:spcPts val="0"/>
              </a:spcBef>
              <a:buSzPct val="100000"/>
              <a:buNone/>
            </a:pPr>
            <a:r>
              <a:rPr lang="en-IN" b="1" dirty="0"/>
              <a:t>Backend (Server-Side Logic &amp; APIs)</a:t>
            </a:r>
          </a:p>
          <a:p>
            <a:pPr marL="495300" indent="-342900" algn="just">
              <a:spcBef>
                <a:spcPts val="0"/>
              </a:spcBef>
              <a:buSzPct val="100000"/>
            </a:pPr>
            <a:r>
              <a:rPr lang="en-IN" dirty="0"/>
              <a:t>Geospatial Data Handling</a:t>
            </a:r>
          </a:p>
          <a:p>
            <a:pPr marL="495300" indent="-342900" algn="just">
              <a:spcBef>
                <a:spcPts val="0"/>
              </a:spcBef>
              <a:buSzPct val="100000"/>
            </a:pPr>
            <a:r>
              <a:rPr lang="en-IN" dirty="0"/>
              <a:t>Data Security</a:t>
            </a:r>
          </a:p>
          <a:p>
            <a:pPr marL="495300" indent="-342900" algn="just">
              <a:spcBef>
                <a:spcPts val="0"/>
              </a:spcBef>
              <a:buSzPct val="100000"/>
            </a:pPr>
            <a:r>
              <a:rPr lang="en-IN" dirty="0"/>
              <a:t>Database &amp; Storage</a:t>
            </a:r>
          </a:p>
          <a:p>
            <a:pPr marL="76200" indent="0">
              <a:buNone/>
            </a:pPr>
            <a:r>
              <a:rPr lang="en-IN" b="1" dirty="0"/>
              <a:t>Relational Databases</a:t>
            </a:r>
            <a:r>
              <a:rPr lang="en-IN" dirty="0"/>
              <a:t>:</a:t>
            </a:r>
          </a:p>
          <a:p>
            <a:r>
              <a:rPr lang="en-IN" dirty="0"/>
              <a:t>PostgreSQL or MYSQL</a:t>
            </a:r>
          </a:p>
          <a:p>
            <a:pPr marL="76200" indent="0">
              <a:buNone/>
            </a:pPr>
            <a:r>
              <a:rPr lang="en-IN" b="1" dirty="0"/>
              <a:t>Artificial Intelligence (AI) / Machine Learning (ML):</a:t>
            </a:r>
          </a:p>
          <a:p>
            <a:r>
              <a:rPr lang="en-US" dirty="0"/>
              <a:t>TensorFlow, </a:t>
            </a:r>
            <a:r>
              <a:rPr lang="en-US" dirty="0" err="1"/>
              <a:t>PyTorch</a:t>
            </a:r>
            <a:r>
              <a:rPr lang="en-US" dirty="0"/>
              <a:t>, or Google Cloud Vision AI</a:t>
            </a:r>
            <a:endParaRPr lang="en-IN" dirty="0"/>
          </a:p>
          <a:p>
            <a:pPr marL="76200" indent="0">
              <a:buNone/>
            </a:pPr>
            <a:endParaRPr lang="en-IN" b="1" dirty="0"/>
          </a:p>
          <a:p>
            <a:pPr marL="152400" indent="0" algn="just">
              <a:spcBef>
                <a:spcPts val="0"/>
              </a:spcBef>
              <a:buSzPct val="100000"/>
              <a:buNone/>
            </a:pPr>
            <a:endParaRPr lang="en-US" b="1" dirty="0"/>
          </a:p>
          <a:p>
            <a:pPr marL="152400" indent="0" algn="just">
              <a:spcBef>
                <a:spcPts val="0"/>
              </a:spcBef>
              <a:buSzPct val="100000"/>
              <a:buNone/>
            </a:pPr>
            <a:endParaRPr lang="en-US" dirty="0"/>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85000" lnSpcReduction="20000"/>
          </a:bodyPr>
          <a:lstStyle/>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Software and Hardware Requirements:</a:t>
            </a:r>
          </a:p>
          <a:p>
            <a:pPr marL="152400" indent="0" algn="just">
              <a:lnSpc>
                <a:spcPct val="200000"/>
              </a:lnSpc>
              <a:spcBef>
                <a:spcPts val="0"/>
              </a:spcBef>
              <a:buSzPct val="100000"/>
              <a:buNone/>
            </a:pPr>
            <a:r>
              <a:rPr lang="en-US" sz="2000" b="1" dirty="0">
                <a:latin typeface="Cambria" panose="02040503050406030204" pitchFamily="18" charset="0"/>
                <a:ea typeface="Cambria" panose="02040503050406030204" pitchFamily="18" charset="0"/>
              </a:rPr>
              <a:t>        Software Requirements:</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Database Management System: To store and manage the crowd-sourced data.</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Web and Mobile Application: For farmers to input and </a:t>
            </a:r>
            <a:r>
              <a:rPr lang="en-US" sz="2000" dirty="0" err="1">
                <a:latin typeface="Cambria" panose="02040503050406030204" pitchFamily="18" charset="0"/>
                <a:ea typeface="Cambria" panose="02040503050406030204" pitchFamily="18" charset="0"/>
              </a:rPr>
              <a:t>acces</a:t>
            </a:r>
            <a:r>
              <a:rPr lang="en-US" sz="2000" dirty="0">
                <a:latin typeface="Cambria" panose="02040503050406030204" pitchFamily="18" charset="0"/>
                <a:ea typeface="Cambria" panose="02040503050406030204" pitchFamily="18" charset="0"/>
              </a:rPr>
              <a:t> information.</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Using Authentication: To ensure access and data integrity.</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Data Analytics Tools: To analyze the collected data and provide insights</a:t>
            </a:r>
          </a:p>
          <a:p>
            <a:pPr marL="152400" indent="0" algn="just">
              <a:lnSpc>
                <a:spcPct val="200000"/>
              </a:lnSpc>
              <a:spcBef>
                <a:spcPts val="0"/>
              </a:spcBef>
              <a:buSzPct val="100000"/>
              <a:buNone/>
            </a:pPr>
            <a:r>
              <a:rPr lang="en-US" sz="2000" b="1" dirty="0">
                <a:latin typeface="Cambria" panose="02040503050406030204" pitchFamily="18" charset="0"/>
                <a:ea typeface="Cambria" panose="02040503050406030204" pitchFamily="18" charset="0"/>
              </a:rPr>
              <a:t>        Hardware Requirements:</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Server: To host the database and applications.</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Smartphones/Tablets: For farmers to use the mobile application</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Internet Connectivity: To ensure real-time data sharing and access.</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rtl="0">
              <a:lnSpc>
                <a:spcPct val="150000"/>
              </a:lnSpc>
              <a:spcBef>
                <a:spcPts val="0"/>
              </a:spcBef>
              <a:spcAft>
                <a:spcPts val="0"/>
              </a:spcAft>
              <a:buClr>
                <a:schemeClr val="dk1"/>
              </a:buClr>
              <a:buSzPct val="100000"/>
              <a:buNone/>
            </a:pPr>
            <a:r>
              <a:rPr lang="en-US" dirty="0"/>
              <a:t>The project aims to address the challenges faced by farmers and</a:t>
            </a:r>
          </a:p>
          <a:p>
            <a:pPr marL="342900" lvl="0" indent="-190500" rtl="0">
              <a:lnSpc>
                <a:spcPct val="150000"/>
              </a:lnSpc>
              <a:spcBef>
                <a:spcPts val="0"/>
              </a:spcBef>
              <a:spcAft>
                <a:spcPts val="0"/>
              </a:spcAft>
              <a:buClr>
                <a:schemeClr val="dk1"/>
              </a:buClr>
              <a:buSzPct val="100000"/>
              <a:buNone/>
            </a:pPr>
            <a:r>
              <a:rPr lang="en-US" dirty="0"/>
              <a:t>agricultural stakeholders in identifying, tracking, and responding</a:t>
            </a:r>
          </a:p>
          <a:p>
            <a:pPr marL="342900" lvl="0" indent="-190500" rtl="0">
              <a:lnSpc>
                <a:spcPct val="150000"/>
              </a:lnSpc>
              <a:spcBef>
                <a:spcPts val="0"/>
              </a:spcBef>
              <a:spcAft>
                <a:spcPts val="0"/>
              </a:spcAft>
              <a:buClr>
                <a:schemeClr val="dk1"/>
              </a:buClr>
              <a:buSzPct val="100000"/>
              <a:buNone/>
            </a:pPr>
            <a:r>
              <a:rPr lang="en-US" dirty="0"/>
              <a:t>to crop diseases and pest outbreaks through a crowdsourcing</a:t>
            </a:r>
          </a:p>
          <a:p>
            <a:pPr marL="342900" lvl="0" indent="-190500" rtl="0">
              <a:lnSpc>
                <a:spcPct val="150000"/>
              </a:lnSpc>
              <a:spcBef>
                <a:spcPts val="0"/>
              </a:spcBef>
              <a:spcAft>
                <a:spcPts val="0"/>
              </a:spcAft>
              <a:buClr>
                <a:schemeClr val="dk1"/>
              </a:buClr>
              <a:buSzPct val="100000"/>
              <a:buNone/>
            </a:pPr>
            <a:r>
              <a:rPr lang="en-US" dirty="0"/>
              <a:t>platform. </a:t>
            </a:r>
          </a:p>
          <a:p>
            <a:pPr marL="342900" lvl="0" indent="-190500" rtl="0">
              <a:lnSpc>
                <a:spcPct val="15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 </a:t>
            </a:r>
            <a:r>
              <a:rPr lang="en-IN" dirty="0"/>
              <a:t>Problem Identification</a:t>
            </a:r>
          </a:p>
          <a:p>
            <a:pPr marL="342900" lvl="0" indent="-190500" rtl="0">
              <a:lnSpc>
                <a:spcPct val="15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ii.</a:t>
            </a:r>
            <a:r>
              <a:rPr lang="en-IN" dirty="0"/>
              <a:t> Target Users</a:t>
            </a:r>
          </a:p>
          <a:p>
            <a:pPr marL="342900" lvl="0" indent="-190500" rtl="0">
              <a:lnSpc>
                <a:spcPct val="15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iii.</a:t>
            </a:r>
            <a:r>
              <a:rPr lang="en-IN" dirty="0"/>
              <a:t> Objectives of the Solution</a:t>
            </a:r>
          </a:p>
          <a:p>
            <a:pPr marL="342900" lvl="0" indent="-190500" rtl="0">
              <a:lnSpc>
                <a:spcPct val="15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iv.</a:t>
            </a:r>
            <a:r>
              <a:rPr lang="en-IN" dirty="0"/>
              <a:t> Opportunities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algn="just">
              <a:lnSpc>
                <a:spcPct val="150000"/>
              </a:lnSpc>
            </a:pPr>
            <a:r>
              <a:rPr lang="en-US" sz="2400" dirty="0">
                <a:latin typeface="Cambria"/>
                <a:ea typeface="Cambria"/>
              </a:rPr>
              <a:t>Research and Analysis: September 2024 -October 2024 </a:t>
            </a:r>
            <a:endParaRPr lang="en-US" dirty="0"/>
          </a:p>
          <a:p>
            <a:pPr algn="just">
              <a:lnSpc>
                <a:spcPct val="150000"/>
              </a:lnSpc>
            </a:pPr>
            <a:r>
              <a:rPr lang="en-US" sz="2400" dirty="0">
                <a:latin typeface="Cambria"/>
                <a:ea typeface="Cambria"/>
              </a:rPr>
              <a:t>Development of App(</a:t>
            </a:r>
            <a:r>
              <a:rPr lang="en-US" sz="2400" dirty="0" err="1">
                <a:latin typeface="Cambria"/>
                <a:ea typeface="Cambria"/>
              </a:rPr>
              <a:t>Frontend&amp;Backend</a:t>
            </a:r>
            <a:r>
              <a:rPr lang="en-US" sz="2400" dirty="0">
                <a:latin typeface="Cambria"/>
                <a:ea typeface="Cambria"/>
              </a:rPr>
              <a:t>): October 2024 - November 2024</a:t>
            </a:r>
          </a:p>
          <a:p>
            <a:pPr algn="just">
              <a:lnSpc>
                <a:spcPct val="150000"/>
              </a:lnSpc>
            </a:pPr>
            <a:r>
              <a:rPr lang="en-US" sz="2400" dirty="0">
                <a:latin typeface="Cambria"/>
                <a:ea typeface="Cambria"/>
              </a:rPr>
              <a:t>Testing and Refinement: November 2024</a:t>
            </a:r>
          </a:p>
          <a:p>
            <a:pPr algn="just">
              <a:lnSpc>
                <a:spcPct val="150000"/>
              </a:lnSpc>
            </a:pPr>
            <a:r>
              <a:rPr lang="en-US" sz="2400" dirty="0">
                <a:latin typeface="Cambria"/>
                <a:ea typeface="Cambria"/>
              </a:rPr>
              <a:t>Final Report and Presentation: December 2024</a:t>
            </a:r>
          </a:p>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Add APA Citation for all references.</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Use the below link for various APA styles :</a:t>
            </a: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hlinkClick r:id="rId3" action="ppaction://hlinkfile"/>
              </a:rPr>
              <a:t>https://www.indeed.com/career-advice/career-development/how-to-cite-a-research-paper</a:t>
            </a: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602</Words>
  <Application>Microsoft Office PowerPoint</Application>
  <PresentationFormat>Widescreen</PresentationFormat>
  <Paragraphs>92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vt:lpstr>
      <vt:lpstr>Verdana</vt:lpstr>
      <vt:lpstr>Wingdings</vt:lpstr>
      <vt:lpstr>Bioinformatics</vt:lpstr>
      <vt:lpstr>Crowd sourcing of diseases and pests information</vt:lpstr>
      <vt:lpstr>Content</vt:lpstr>
      <vt:lpstr>Problem Statement Number: </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GADUPUTI TRETESWAR NAIDU</cp:lastModifiedBy>
  <cp:revision>42</cp:revision>
  <dcterms:modified xsi:type="dcterms:W3CDTF">2024-10-20T17:36:40Z</dcterms:modified>
</cp:coreProperties>
</file>